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316" r:id="rId3"/>
    <p:sldId id="318" r:id="rId4"/>
    <p:sldId id="278" r:id="rId5"/>
    <p:sldId id="279" r:id="rId6"/>
    <p:sldId id="306" r:id="rId7"/>
    <p:sldId id="291" r:id="rId8"/>
    <p:sldId id="296" r:id="rId9"/>
    <p:sldId id="297" r:id="rId10"/>
    <p:sldId id="314" r:id="rId11"/>
    <p:sldId id="299" r:id="rId12"/>
    <p:sldId id="300" r:id="rId13"/>
    <p:sldId id="301" r:id="rId14"/>
    <p:sldId id="315" r:id="rId15"/>
    <p:sldId id="307" r:id="rId16"/>
    <p:sldId id="308" r:id="rId17"/>
    <p:sldId id="309" r:id="rId18"/>
    <p:sldId id="310" r:id="rId19"/>
    <p:sldId id="311" r:id="rId20"/>
    <p:sldId id="312" r:id="rId21"/>
    <p:sldId id="313" r:id="rId22"/>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ED7D31"/>
    <a:srgbClr val="6F4B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44" autoAdjust="0"/>
    <p:restoredTop sz="96353" autoAdjust="0"/>
  </p:normalViewPr>
  <p:slideViewPr>
    <p:cSldViewPr snapToGrid="0" showGuides="1">
      <p:cViewPr varScale="1">
        <p:scale>
          <a:sx n="114" d="100"/>
          <a:sy n="114" d="100"/>
        </p:scale>
        <p:origin x="1164" y="96"/>
      </p:cViewPr>
      <p:guideLst>
        <p:guide orient="horz" pos="2160"/>
        <p:guide pos="2880"/>
      </p:guideLst>
    </p:cSldViewPr>
  </p:slideViewPr>
  <p:notesTextViewPr>
    <p:cViewPr>
      <p:scale>
        <a:sx n="1" d="1"/>
        <a:sy n="1" d="1"/>
      </p:scale>
      <p:origin x="0" y="0"/>
    </p:cViewPr>
  </p:notesTextViewPr>
  <p:notesViewPr>
    <p:cSldViewPr snapToGrid="0" showGuides="1">
      <p:cViewPr varScale="1">
        <p:scale>
          <a:sx n="76" d="100"/>
          <a:sy n="76" d="100"/>
        </p:scale>
        <p:origin x="2754" y="3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6" cy="498693"/>
          </a:xfrm>
          <a:prstGeom prst="rect">
            <a:avLst/>
          </a:prstGeom>
        </p:spPr>
        <p:txBody>
          <a:bodyPr vert="horz" lIns="95687" tIns="47844" rIns="95687" bIns="47844" rtlCol="0"/>
          <a:lstStyle>
            <a:lvl1pPr algn="l">
              <a:defRPr sz="1300"/>
            </a:lvl1pPr>
          </a:lstStyle>
          <a:p>
            <a:endParaRPr kumimoji="1" lang="ja-JP" altLang="en-US"/>
          </a:p>
        </p:txBody>
      </p:sp>
      <p:sp>
        <p:nvSpPr>
          <p:cNvPr id="3" name="日付プレースホルダー 2"/>
          <p:cNvSpPr>
            <a:spLocks noGrp="1"/>
          </p:cNvSpPr>
          <p:nvPr>
            <p:ph type="dt" idx="1"/>
          </p:nvPr>
        </p:nvSpPr>
        <p:spPr>
          <a:xfrm>
            <a:off x="3855839" y="0"/>
            <a:ext cx="2949786" cy="498693"/>
          </a:xfrm>
          <a:prstGeom prst="rect">
            <a:avLst/>
          </a:prstGeom>
        </p:spPr>
        <p:txBody>
          <a:bodyPr vert="horz" lIns="95687" tIns="47844" rIns="95687" bIns="47844" rtlCol="0"/>
          <a:lstStyle>
            <a:lvl1pPr algn="r">
              <a:defRPr sz="1300"/>
            </a:lvl1pPr>
          </a:lstStyle>
          <a:p>
            <a:fld id="{97C5F74F-0FCF-4099-9229-6F8CEF2C52C3}" type="datetimeFigureOut">
              <a:rPr kumimoji="1" lang="ja-JP" altLang="en-US" smtClean="0"/>
              <a:pPr/>
              <a:t>2020/7/9</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5687" tIns="47844" rIns="95687" bIns="47844"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5687" tIns="47844" rIns="95687" bIns="4784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5687" tIns="47844" rIns="95687" bIns="4784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5687" tIns="47844" rIns="95687" bIns="47844" rtlCol="0" anchor="b"/>
          <a:lstStyle>
            <a:lvl1pPr algn="r">
              <a:defRPr sz="1300"/>
            </a:lvl1pPr>
          </a:lstStyle>
          <a:p>
            <a:fld id="{1A1D25A8-D66E-4143-BEC6-B3771B2C88B9}" type="slidenum">
              <a:rPr kumimoji="1" lang="ja-JP" altLang="en-US" smtClean="0"/>
              <a:pPr/>
              <a:t>‹#›</a:t>
            </a:fld>
            <a:endParaRPr kumimoji="1" lang="ja-JP" altLang="en-US"/>
          </a:p>
        </p:txBody>
      </p:sp>
    </p:spTree>
    <p:extLst>
      <p:ext uri="{BB962C8B-B14F-4D97-AF65-F5344CB8AC3E}">
        <p14:creationId xmlns:p14="http://schemas.microsoft.com/office/powerpoint/2010/main" val="267783373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A1D25A8-D66E-4143-BEC6-B3771B2C88B9}" type="slidenum">
              <a:rPr kumimoji="1" lang="ja-JP" altLang="en-US" smtClean="0"/>
              <a:pPr/>
              <a:t>1</a:t>
            </a:fld>
            <a:endParaRPr kumimoji="1" lang="ja-JP" altLang="en-US"/>
          </a:p>
        </p:txBody>
      </p:sp>
    </p:spTree>
    <p:extLst>
      <p:ext uri="{BB962C8B-B14F-4D97-AF65-F5344CB8AC3E}">
        <p14:creationId xmlns:p14="http://schemas.microsoft.com/office/powerpoint/2010/main" val="2703273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10</a:t>
            </a:fld>
            <a:endPar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730555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11</a:t>
            </a:fld>
            <a:endPar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783721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12</a:t>
            </a:fld>
            <a:endPar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727186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13</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25061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14</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57739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15</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245442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16</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186378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17</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374797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18</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4259982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19</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4185949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defTabSz="478434">
              <a:defRPr/>
            </a:pPr>
            <a:fld id="{1A1D25A8-D66E-4143-BEC6-B3771B2C88B9}" type="slidenum">
              <a:rPr kumimoji="1" lang="ja-JP" altLang="en-US">
                <a:solidFill>
                  <a:prstClr val="black"/>
                </a:solidFill>
                <a:latin typeface="游ゴシック"/>
                <a:ea typeface="游ゴシック" panose="020B0400000000000000" pitchFamily="34" charset="-128"/>
              </a:rPr>
              <a:pPr defTabSz="478434">
                <a:defRPr/>
              </a:pPr>
              <a:t>2</a:t>
            </a:fld>
            <a:endParaRPr kumimoji="1" lang="ja-JP" altLang="en-US">
              <a:solidFill>
                <a:prstClr val="black"/>
              </a:solidFill>
              <a:latin typeface="游ゴシック"/>
              <a:ea typeface="游ゴシック" panose="020B0400000000000000" pitchFamily="34" charset="-128"/>
            </a:endParaRPr>
          </a:p>
        </p:txBody>
      </p:sp>
    </p:spTree>
    <p:extLst>
      <p:ext uri="{BB962C8B-B14F-4D97-AF65-F5344CB8AC3E}">
        <p14:creationId xmlns:p14="http://schemas.microsoft.com/office/powerpoint/2010/main" val="2734710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20</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92444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defTabSz="478434">
              <a:defRPr/>
            </a:pPr>
            <a:fld id="{1A1D25A8-D66E-4143-BEC6-B3771B2C88B9}" type="slidenum">
              <a:rPr kumimoji="1" lang="ja-JP" altLang="en-US">
                <a:solidFill>
                  <a:prstClr val="black"/>
                </a:solidFill>
                <a:latin typeface="游ゴシック"/>
                <a:ea typeface="游ゴシック" panose="020B0400000000000000" pitchFamily="34" charset="-128"/>
              </a:rPr>
              <a:pPr defTabSz="478434">
                <a:defRPr/>
              </a:pPr>
              <a:t>3</a:t>
            </a:fld>
            <a:endParaRPr kumimoji="1" lang="ja-JP" altLang="en-US">
              <a:solidFill>
                <a:prstClr val="black"/>
              </a:solidFill>
              <a:latin typeface="游ゴシック"/>
              <a:ea typeface="游ゴシック" panose="020B0400000000000000" pitchFamily="34" charset="-128"/>
            </a:endParaRPr>
          </a:p>
        </p:txBody>
      </p:sp>
    </p:spTree>
    <p:extLst>
      <p:ext uri="{BB962C8B-B14F-4D97-AF65-F5344CB8AC3E}">
        <p14:creationId xmlns:p14="http://schemas.microsoft.com/office/powerpoint/2010/main" val="116380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defTabSz="478434">
              <a:defRPr/>
            </a:pPr>
            <a:fld id="{1A1D25A8-D66E-4143-BEC6-B3771B2C88B9}" type="slidenum">
              <a:rPr kumimoji="1" lang="ja-JP" altLang="en-US">
                <a:solidFill>
                  <a:prstClr val="black"/>
                </a:solidFill>
                <a:latin typeface="游ゴシック"/>
                <a:ea typeface="游ゴシック" panose="020B0400000000000000" pitchFamily="34" charset="-128"/>
              </a:rPr>
              <a:pPr defTabSz="478434">
                <a:defRPr/>
              </a:pPr>
              <a:t>4</a:t>
            </a:fld>
            <a:endParaRPr kumimoji="1" lang="ja-JP" altLang="en-US">
              <a:solidFill>
                <a:prstClr val="black"/>
              </a:solidFill>
              <a:latin typeface="游ゴシック"/>
              <a:ea typeface="游ゴシック" panose="020B0400000000000000" pitchFamily="34" charset="-128"/>
            </a:endParaRPr>
          </a:p>
        </p:txBody>
      </p:sp>
    </p:spTree>
    <p:extLst>
      <p:ext uri="{BB962C8B-B14F-4D97-AF65-F5344CB8AC3E}">
        <p14:creationId xmlns:p14="http://schemas.microsoft.com/office/powerpoint/2010/main" val="81985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5</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089527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6</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002705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7</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73942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solidFill>
                <a:schemeClr val="accent2"/>
              </a:solidFill>
              <a:latin typeface="+mn-ea"/>
              <a:ea typeface="+mn-ea"/>
            </a:endParaRPr>
          </a:p>
        </p:txBody>
      </p:sp>
      <p:sp>
        <p:nvSpPr>
          <p:cNvPr id="4" name="スライド番号プレースホルダ 3"/>
          <p:cNvSpPr>
            <a:spLocks noGrp="1"/>
          </p:cNvSpPr>
          <p:nvPr>
            <p:ph type="sldNum" sz="quarter" idx="10"/>
          </p:nvPr>
        </p:nvSpPr>
        <p:spPr/>
        <p:txBody>
          <a:bodyPr/>
          <a:lstStyle/>
          <a:p>
            <a:pPr marL="0" marR="0" lvl="0" indent="0" algn="r" defTabSz="478434"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3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pPr marL="0" marR="0" lvl="0" indent="0" algn="r" defTabSz="478434" rtl="0" eaLnBrk="1" fontAlgn="auto" latinLnBrk="0" hangingPunct="1">
                <a:lnSpc>
                  <a:spcPct val="100000"/>
                </a:lnSpc>
                <a:spcBef>
                  <a:spcPts val="0"/>
                </a:spcBef>
                <a:spcAft>
                  <a:spcPts val="0"/>
                </a:spcAft>
                <a:buClrTx/>
                <a:buSzTx/>
                <a:buFontTx/>
                <a:buNone/>
                <a:tabLst/>
                <a:defRPr/>
              </a:pPr>
              <a:t>8</a:t>
            </a:fld>
            <a:endParaRPr kumimoji="1" lang="ja-JP" altLang="en-US" sz="13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05511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1D25A8-D66E-4143-BEC6-B3771B2C88B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48567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pPr/>
              <a:t>2020/7/9</a:t>
            </a:fld>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pPr/>
              <a:t>‹#›</a:t>
            </a:fld>
            <a:endParaRPr kumimoji="1" lang="ja-JP" altLang="en-US"/>
          </a:p>
        </p:txBody>
      </p:sp>
    </p:spTree>
    <p:extLst>
      <p:ext uri="{BB962C8B-B14F-4D97-AF65-F5344CB8AC3E}">
        <p14:creationId xmlns:p14="http://schemas.microsoft.com/office/powerpoint/2010/main" val="3398516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9836484-09EE-4D6F-9A4F-483B1687C1C8}"/>
              </a:ext>
            </a:extLst>
          </p:cNvPr>
          <p:cNvSpPr txBox="1">
            <a:spLocks/>
          </p:cNvSpPr>
          <p:nvPr userDrawn="1"/>
        </p:nvSpPr>
        <p:spPr>
          <a:xfrm>
            <a:off x="968991" y="119743"/>
            <a:ext cx="7919196" cy="547408"/>
          </a:xfrm>
          <a:prstGeom prst="rect">
            <a:avLst/>
          </a:prstGeom>
          <a:solidFill>
            <a:schemeClr val="accent6">
              <a:lumMod val="40000"/>
              <a:lumOff val="60000"/>
            </a:schemeClr>
          </a:solidFill>
          <a:ln>
            <a:solidFill>
              <a:schemeClr val="accent6">
                <a:lumMod val="40000"/>
                <a:lumOff val="60000"/>
              </a:schemeClr>
            </a:solidFill>
          </a:ln>
        </p:spPr>
        <p:txBody>
          <a:bodyPr vert="horz" lIns="91440" tIns="45720" rIns="91440" bIns="45720" rtlCol="0" anchor="ctr">
            <a:noAutofit/>
          </a:bodyPr>
          <a:lstStyle>
            <a:lvl1pPr algn="l" defTabSz="914354" rtl="0" eaLnBrk="1" latinLnBrk="0" hangingPunct="1">
              <a:spcBef>
                <a:spcPct val="0"/>
              </a:spcBef>
              <a:buNone/>
              <a:defRPr kumimoji="1" sz="1800" b="1" kern="1200">
                <a:solidFill>
                  <a:schemeClr val="bg1"/>
                </a:solidFill>
                <a:latin typeface="游ゴシック Medium" panose="020B0500000000000000" pitchFamily="50" charset="-128"/>
                <a:ea typeface="游ゴシック Medium" panose="020B0500000000000000" pitchFamily="50" charset="-128"/>
                <a:cs typeface="+mj-cs"/>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ysClr val="window" lastClr="FFFFFF"/>
              </a:solidFill>
              <a:effectLst/>
              <a:uLnTx/>
              <a:uFillTx/>
              <a:latin typeface="游ゴシック Medium" panose="020B0500000000000000" pitchFamily="50" charset="-128"/>
              <a:ea typeface="游ゴシック Medium" panose="020B0500000000000000" pitchFamily="50" charset="-128"/>
              <a:cs typeface="+mj-cs"/>
            </a:endParaRPr>
          </a:p>
        </p:txBody>
      </p:sp>
      <p:sp>
        <p:nvSpPr>
          <p:cNvPr id="8" name="正方形/長方形 7">
            <a:extLst>
              <a:ext uri="{FF2B5EF4-FFF2-40B4-BE49-F238E27FC236}">
                <a16:creationId xmlns:a16="http://schemas.microsoft.com/office/drawing/2014/main" id="{D9D41AD4-9AEC-43D4-B132-69A9EE444F7D}"/>
              </a:ext>
            </a:extLst>
          </p:cNvPr>
          <p:cNvSpPr/>
          <p:nvPr userDrawn="1"/>
        </p:nvSpPr>
        <p:spPr>
          <a:xfrm>
            <a:off x="0" y="6695544"/>
            <a:ext cx="9144000" cy="162456"/>
          </a:xfrm>
          <a:prstGeom prst="rect">
            <a:avLst/>
          </a:prstGeom>
          <a:solidFill>
            <a:schemeClr val="accent6">
              <a:lumMod val="40000"/>
              <a:lumOff val="60000"/>
            </a:schemeClr>
          </a:solid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タイトル 8">
            <a:extLst>
              <a:ext uri="{FF2B5EF4-FFF2-40B4-BE49-F238E27FC236}">
                <a16:creationId xmlns:a16="http://schemas.microsoft.com/office/drawing/2014/main" id="{0430C3DA-5279-4E51-9BA0-BD1DC0F9BAEF}"/>
              </a:ext>
            </a:extLst>
          </p:cNvPr>
          <p:cNvSpPr>
            <a:spLocks noGrp="1"/>
          </p:cNvSpPr>
          <p:nvPr>
            <p:ph type="title"/>
          </p:nvPr>
        </p:nvSpPr>
        <p:spPr/>
        <p:txBody>
          <a:bodyPr/>
          <a:lstStyle/>
          <a:p>
            <a:r>
              <a:rPr kumimoji="1" lang="ja-JP" altLang="en-US"/>
              <a:t>マスター タイトルの書式設定</a:t>
            </a:r>
          </a:p>
        </p:txBody>
      </p:sp>
      <p:pic>
        <p:nvPicPr>
          <p:cNvPr id="2" name="図 1">
            <a:extLst>
              <a:ext uri="{FF2B5EF4-FFF2-40B4-BE49-F238E27FC236}">
                <a16:creationId xmlns:a16="http://schemas.microsoft.com/office/drawing/2014/main" id="{92986C37-273E-4ED0-8599-ECC8ED8BF7BB}"/>
              </a:ext>
            </a:extLst>
          </p:cNvPr>
          <p:cNvPicPr>
            <a:picLocks noChangeAspect="1"/>
          </p:cNvPicPr>
          <p:nvPr userDrawn="1"/>
        </p:nvPicPr>
        <p:blipFill>
          <a:blip r:embed="rId2"/>
          <a:stretch>
            <a:fillRect/>
          </a:stretch>
        </p:blipFill>
        <p:spPr>
          <a:xfrm>
            <a:off x="208403" y="119743"/>
            <a:ext cx="745242" cy="618275"/>
          </a:xfrm>
          <a:prstGeom prst="rect">
            <a:avLst/>
          </a:prstGeom>
        </p:spPr>
      </p:pic>
    </p:spTree>
    <p:extLst>
      <p:ext uri="{BB962C8B-B14F-4D97-AF65-F5344CB8AC3E}">
        <p14:creationId xmlns:p14="http://schemas.microsoft.com/office/powerpoint/2010/main" val="255922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FB901DA4-3BA6-4BE2-A7E6-04C51194DF16}"/>
              </a:ext>
            </a:extLst>
          </p:cNvPr>
          <p:cNvSpPr txBox="1">
            <a:spLocks/>
          </p:cNvSpPr>
          <p:nvPr userDrawn="1"/>
        </p:nvSpPr>
        <p:spPr>
          <a:xfrm>
            <a:off x="968991" y="119743"/>
            <a:ext cx="7919196" cy="547408"/>
          </a:xfrm>
          <a:prstGeom prst="rect">
            <a:avLst/>
          </a:prstGeom>
          <a:solidFill>
            <a:schemeClr val="accent6">
              <a:lumMod val="40000"/>
              <a:lumOff val="60000"/>
            </a:schemeClr>
          </a:solidFill>
          <a:ln>
            <a:solidFill>
              <a:schemeClr val="accent6">
                <a:lumMod val="40000"/>
                <a:lumOff val="60000"/>
              </a:schemeClr>
            </a:solidFill>
          </a:ln>
        </p:spPr>
        <p:txBody>
          <a:bodyPr vert="horz" lIns="91440" tIns="45720" rIns="91440" bIns="45720" rtlCol="0" anchor="ctr">
            <a:noAutofit/>
          </a:bodyPr>
          <a:lstStyle>
            <a:lvl1pPr algn="l" defTabSz="914354" rtl="0" eaLnBrk="1" latinLnBrk="0" hangingPunct="1">
              <a:spcBef>
                <a:spcPct val="0"/>
              </a:spcBef>
              <a:buNone/>
              <a:defRPr kumimoji="1" sz="1800" b="1" kern="1200">
                <a:solidFill>
                  <a:schemeClr val="bg1"/>
                </a:solidFill>
                <a:latin typeface="游ゴシック Medium" panose="020B0500000000000000" pitchFamily="50" charset="-128"/>
                <a:ea typeface="游ゴシック Medium" panose="020B0500000000000000" pitchFamily="50" charset="-128"/>
                <a:cs typeface="+mj-cs"/>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ysClr val="window" lastClr="FFFFFF"/>
              </a:solidFill>
              <a:effectLst/>
              <a:uLnTx/>
              <a:uFillTx/>
              <a:latin typeface="游ゴシック Medium" panose="020B0500000000000000" pitchFamily="50" charset="-128"/>
              <a:ea typeface="游ゴシック Medium" panose="020B0500000000000000" pitchFamily="50" charset="-128"/>
              <a:cs typeface="+mj-cs"/>
            </a:endParaRPr>
          </a:p>
        </p:txBody>
      </p:sp>
      <p:sp>
        <p:nvSpPr>
          <p:cNvPr id="8" name="正方形/長方形 7">
            <a:extLst>
              <a:ext uri="{FF2B5EF4-FFF2-40B4-BE49-F238E27FC236}">
                <a16:creationId xmlns:a16="http://schemas.microsoft.com/office/drawing/2014/main" id="{4C0C57C6-E7DF-4C33-B2F6-8819BEC3C4A7}"/>
              </a:ext>
            </a:extLst>
          </p:cNvPr>
          <p:cNvSpPr/>
          <p:nvPr userDrawn="1"/>
        </p:nvSpPr>
        <p:spPr>
          <a:xfrm>
            <a:off x="0" y="6695544"/>
            <a:ext cx="9144000" cy="162456"/>
          </a:xfrm>
          <a:prstGeom prst="rect">
            <a:avLst/>
          </a:prstGeom>
          <a:solidFill>
            <a:schemeClr val="accent6">
              <a:lumMod val="40000"/>
              <a:lumOff val="60000"/>
            </a:schemeClr>
          </a:solid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タイトル 8">
            <a:extLst>
              <a:ext uri="{FF2B5EF4-FFF2-40B4-BE49-F238E27FC236}">
                <a16:creationId xmlns:a16="http://schemas.microsoft.com/office/drawing/2014/main" id="{F32AFAD6-FFBD-4B78-9AD5-094048CCEF70}"/>
              </a:ext>
            </a:extLst>
          </p:cNvPr>
          <p:cNvSpPr>
            <a:spLocks noGrp="1"/>
          </p:cNvSpPr>
          <p:nvPr>
            <p:ph type="title"/>
          </p:nvPr>
        </p:nvSpPr>
        <p:spPr/>
        <p:txBody>
          <a:bodyPr/>
          <a:lstStyle/>
          <a:p>
            <a:r>
              <a:rPr kumimoji="1" lang="ja-JP" altLang="en-US"/>
              <a:t>マスター タイトルの書式設定</a:t>
            </a:r>
          </a:p>
        </p:txBody>
      </p:sp>
      <p:pic>
        <p:nvPicPr>
          <p:cNvPr id="5" name="図 4">
            <a:extLst>
              <a:ext uri="{FF2B5EF4-FFF2-40B4-BE49-F238E27FC236}">
                <a16:creationId xmlns:a16="http://schemas.microsoft.com/office/drawing/2014/main" id="{73E7F362-645E-47E4-9C64-EA633C37FE33}"/>
              </a:ext>
            </a:extLst>
          </p:cNvPr>
          <p:cNvPicPr>
            <a:picLocks noChangeAspect="1"/>
          </p:cNvPicPr>
          <p:nvPr userDrawn="1"/>
        </p:nvPicPr>
        <p:blipFill>
          <a:blip r:embed="rId2"/>
          <a:stretch>
            <a:fillRect/>
          </a:stretch>
        </p:blipFill>
        <p:spPr>
          <a:xfrm>
            <a:off x="208403" y="119743"/>
            <a:ext cx="745242" cy="618275"/>
          </a:xfrm>
          <a:prstGeom prst="rect">
            <a:avLst/>
          </a:prstGeom>
        </p:spPr>
      </p:pic>
    </p:spTree>
    <p:extLst>
      <p:ext uri="{BB962C8B-B14F-4D97-AF65-F5344CB8AC3E}">
        <p14:creationId xmlns:p14="http://schemas.microsoft.com/office/powerpoint/2010/main" val="333681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t>2020/7/9</a:t>
            </a:fld>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t>‹#›</a:t>
            </a:fld>
            <a:endParaRPr kumimoji="1" lang="ja-JP" altLang="en-US"/>
          </a:p>
        </p:txBody>
      </p:sp>
    </p:spTree>
    <p:extLst>
      <p:ext uri="{BB962C8B-B14F-4D97-AF65-F5344CB8AC3E}">
        <p14:creationId xmlns:p14="http://schemas.microsoft.com/office/powerpoint/2010/main" val="1325975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t>2020/7/9</a:t>
            </a:fld>
            <a:endParaRPr kumimoji="1" lang="ja-JP"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t>‹#›</a:t>
            </a:fld>
            <a:endParaRPr kumimoji="1" lang="ja-JP" altLang="en-US"/>
          </a:p>
        </p:txBody>
      </p:sp>
    </p:spTree>
    <p:extLst>
      <p:ext uri="{BB962C8B-B14F-4D97-AF65-F5344CB8AC3E}">
        <p14:creationId xmlns:p14="http://schemas.microsoft.com/office/powerpoint/2010/main" val="3438587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t>2020/7/9</a:t>
            </a:fld>
            <a:endParaRPr kumimoji="1" lang="ja-JP" alt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t>‹#›</a:t>
            </a:fld>
            <a:endParaRPr kumimoji="1" lang="ja-JP" altLang="en-US"/>
          </a:p>
        </p:txBody>
      </p:sp>
    </p:spTree>
    <p:extLst>
      <p:ext uri="{BB962C8B-B14F-4D97-AF65-F5344CB8AC3E}">
        <p14:creationId xmlns:p14="http://schemas.microsoft.com/office/powerpoint/2010/main" val="355005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t>2020/7/9</a:t>
            </a:fld>
            <a:endParaRPr kumimoji="1" lang="ja-JP"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t>‹#›</a:t>
            </a:fld>
            <a:endParaRPr kumimoji="1" lang="ja-JP" altLang="en-US"/>
          </a:p>
        </p:txBody>
      </p:sp>
    </p:spTree>
    <p:extLst>
      <p:ext uri="{BB962C8B-B14F-4D97-AF65-F5344CB8AC3E}">
        <p14:creationId xmlns:p14="http://schemas.microsoft.com/office/powerpoint/2010/main" val="3461537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t>2020/7/9</a:t>
            </a:fld>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t>‹#›</a:t>
            </a:fld>
            <a:endParaRPr kumimoji="1" lang="ja-JP" altLang="en-US"/>
          </a:p>
        </p:txBody>
      </p:sp>
    </p:spTree>
    <p:extLst>
      <p:ext uri="{BB962C8B-B14F-4D97-AF65-F5344CB8AC3E}">
        <p14:creationId xmlns:p14="http://schemas.microsoft.com/office/powerpoint/2010/main" val="1386833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t>2020/7/9</a:t>
            </a:fld>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t>‹#›</a:t>
            </a:fld>
            <a:endParaRPr kumimoji="1" lang="ja-JP" altLang="en-US"/>
          </a:p>
        </p:txBody>
      </p:sp>
    </p:spTree>
    <p:extLst>
      <p:ext uri="{BB962C8B-B14F-4D97-AF65-F5344CB8AC3E}">
        <p14:creationId xmlns:p14="http://schemas.microsoft.com/office/powerpoint/2010/main" val="2958791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t>2020/7/9</a:t>
            </a:fld>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t>‹#›</a:t>
            </a:fld>
            <a:endParaRPr kumimoji="1" lang="ja-JP" altLang="en-US"/>
          </a:p>
        </p:txBody>
      </p:sp>
    </p:spTree>
    <p:extLst>
      <p:ext uri="{BB962C8B-B14F-4D97-AF65-F5344CB8AC3E}">
        <p14:creationId xmlns:p14="http://schemas.microsoft.com/office/powerpoint/2010/main" val="1049194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t>2020/7/9</a:t>
            </a:fld>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t>‹#›</a:t>
            </a:fld>
            <a:endParaRPr kumimoji="1" lang="ja-JP" altLang="en-US"/>
          </a:p>
        </p:txBody>
      </p:sp>
    </p:spTree>
    <p:extLst>
      <p:ext uri="{BB962C8B-B14F-4D97-AF65-F5344CB8AC3E}">
        <p14:creationId xmlns:p14="http://schemas.microsoft.com/office/powerpoint/2010/main" val="289336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pPr/>
              <a:t>2020/7/9</a:t>
            </a:fld>
            <a:endParaRPr kumimoji="1" lang="ja-JP"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pPr/>
              <a:t>‹#›</a:t>
            </a:fld>
            <a:endParaRPr kumimoji="1" lang="ja-JP" altLang="en-US"/>
          </a:p>
        </p:txBody>
      </p:sp>
    </p:spTree>
    <p:extLst>
      <p:ext uri="{BB962C8B-B14F-4D97-AF65-F5344CB8AC3E}">
        <p14:creationId xmlns:p14="http://schemas.microsoft.com/office/powerpoint/2010/main" val="2688103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2359980-113D-4574-AF7B-FD63BE734E5F}"/>
              </a:ext>
            </a:extLst>
          </p:cNvPr>
          <p:cNvSpPr>
            <a:spLocks noGrp="1"/>
          </p:cNvSpPr>
          <p:nvPr>
            <p:ph type="title"/>
          </p:nvPr>
        </p:nvSpPr>
        <p:spPr>
          <a:xfrm>
            <a:off x="581024" y="2589213"/>
            <a:ext cx="7886700" cy="1325563"/>
          </a:xfrm>
          <a:prstGeom prst="rect">
            <a:avLst/>
          </a:prstGeom>
        </p:spPr>
        <p:txBody>
          <a:bodyPr vert="horz" lIns="91440" tIns="45720" rIns="91440" bIns="45720" rtlCol="0" anchor="ctr">
            <a:normAutofit/>
          </a:bodyPr>
          <a:lstStyle/>
          <a:p>
            <a:r>
              <a:rPr lang="en-US" altLang="ja-JP" dirty="0"/>
              <a:t>2020</a:t>
            </a:r>
            <a:r>
              <a:rPr lang="ja-JP" altLang="en-US" dirty="0"/>
              <a:t>年度</a:t>
            </a:r>
            <a:r>
              <a:rPr lang="en-US" altLang="ja-JP" dirty="0"/>
              <a:t>GW</a:t>
            </a:r>
            <a:r>
              <a:rPr lang="ja-JP" altLang="en-US" dirty="0"/>
              <a:t>企画</a:t>
            </a:r>
            <a:endParaRPr lang="en-US" dirty="0"/>
          </a:p>
        </p:txBody>
      </p:sp>
    </p:spTree>
    <p:extLst>
      <p:ext uri="{BB962C8B-B14F-4D97-AF65-F5344CB8AC3E}">
        <p14:creationId xmlns:p14="http://schemas.microsoft.com/office/powerpoint/2010/main" val="2104108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9836484-09EE-4D6F-9A4F-483B1687C1C8}"/>
              </a:ext>
            </a:extLst>
          </p:cNvPr>
          <p:cNvSpPr txBox="1">
            <a:spLocks/>
          </p:cNvSpPr>
          <p:nvPr userDrawn="1"/>
        </p:nvSpPr>
        <p:spPr>
          <a:xfrm>
            <a:off x="968991" y="119743"/>
            <a:ext cx="7919196" cy="547408"/>
          </a:xfrm>
          <a:prstGeom prst="rect">
            <a:avLst/>
          </a:prstGeom>
          <a:solidFill>
            <a:schemeClr val="accent6">
              <a:lumMod val="40000"/>
              <a:lumOff val="60000"/>
            </a:schemeClr>
          </a:solidFill>
          <a:ln>
            <a:solidFill>
              <a:schemeClr val="accent6">
                <a:lumMod val="40000"/>
                <a:lumOff val="60000"/>
              </a:schemeClr>
            </a:solidFill>
          </a:ln>
        </p:spPr>
        <p:txBody>
          <a:bodyPr vert="horz" lIns="91440" tIns="45720" rIns="91440" bIns="45720" rtlCol="0" anchor="ctr">
            <a:noAutofit/>
          </a:bodyPr>
          <a:lstStyle>
            <a:lvl1pPr algn="l" defTabSz="914354" rtl="0" eaLnBrk="1" latinLnBrk="0" hangingPunct="1">
              <a:spcBef>
                <a:spcPct val="0"/>
              </a:spcBef>
              <a:buNone/>
              <a:defRPr kumimoji="1" sz="1800" b="1" kern="1200">
                <a:solidFill>
                  <a:schemeClr val="bg1"/>
                </a:solidFill>
                <a:latin typeface="游ゴシック Medium" panose="020B0500000000000000" pitchFamily="50" charset="-128"/>
                <a:ea typeface="游ゴシック Medium" panose="020B0500000000000000" pitchFamily="50" charset="-128"/>
                <a:cs typeface="+mj-cs"/>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ysClr val="window" lastClr="FFFFFF"/>
              </a:solidFill>
              <a:effectLst/>
              <a:uLnTx/>
              <a:uFillTx/>
              <a:latin typeface="游ゴシック Medium" panose="020B0500000000000000" pitchFamily="50" charset="-128"/>
              <a:ea typeface="游ゴシック Medium" panose="020B0500000000000000" pitchFamily="50" charset="-128"/>
              <a:cs typeface="+mj-cs"/>
            </a:endParaRPr>
          </a:p>
        </p:txBody>
      </p:sp>
      <p:sp>
        <p:nvSpPr>
          <p:cNvPr id="8" name="正方形/長方形 7">
            <a:extLst>
              <a:ext uri="{FF2B5EF4-FFF2-40B4-BE49-F238E27FC236}">
                <a16:creationId xmlns:a16="http://schemas.microsoft.com/office/drawing/2014/main" id="{D9D41AD4-9AEC-43D4-B132-69A9EE444F7D}"/>
              </a:ext>
            </a:extLst>
          </p:cNvPr>
          <p:cNvSpPr/>
          <p:nvPr userDrawn="1"/>
        </p:nvSpPr>
        <p:spPr>
          <a:xfrm>
            <a:off x="0" y="6695544"/>
            <a:ext cx="9144000" cy="162456"/>
          </a:xfrm>
          <a:prstGeom prst="rect">
            <a:avLst/>
          </a:prstGeom>
          <a:solidFill>
            <a:schemeClr val="accent6">
              <a:lumMod val="40000"/>
              <a:lumOff val="60000"/>
            </a:schemeClr>
          </a:solid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タイトル 8">
            <a:extLst>
              <a:ext uri="{FF2B5EF4-FFF2-40B4-BE49-F238E27FC236}">
                <a16:creationId xmlns:a16="http://schemas.microsoft.com/office/drawing/2014/main" id="{0430C3DA-5279-4E51-9BA0-BD1DC0F9BAEF}"/>
              </a:ext>
            </a:extLst>
          </p:cNvPr>
          <p:cNvSpPr>
            <a:spLocks noGrp="1"/>
          </p:cNvSpPr>
          <p:nvPr>
            <p:ph type="title"/>
          </p:nvPr>
        </p:nvSpPr>
        <p:spPr/>
        <p:txBody>
          <a:bodyPr/>
          <a:lstStyle/>
          <a:p>
            <a:r>
              <a:rPr kumimoji="1" lang="ja-JP" altLang="en-US"/>
              <a:t>マスター タイトルの書式設定</a:t>
            </a:r>
          </a:p>
        </p:txBody>
      </p:sp>
      <p:pic>
        <p:nvPicPr>
          <p:cNvPr id="5" name="図 4">
            <a:extLst>
              <a:ext uri="{FF2B5EF4-FFF2-40B4-BE49-F238E27FC236}">
                <a16:creationId xmlns:a16="http://schemas.microsoft.com/office/drawing/2014/main" id="{789E0ED5-5F76-4D93-B8AA-C79B699E6B6D}"/>
              </a:ext>
            </a:extLst>
          </p:cNvPr>
          <p:cNvPicPr>
            <a:picLocks noChangeAspect="1"/>
          </p:cNvPicPr>
          <p:nvPr userDrawn="1"/>
        </p:nvPicPr>
        <p:blipFill>
          <a:blip r:embed="rId2"/>
          <a:stretch>
            <a:fillRect/>
          </a:stretch>
        </p:blipFill>
        <p:spPr>
          <a:xfrm>
            <a:off x="208403" y="119743"/>
            <a:ext cx="745242" cy="618275"/>
          </a:xfrm>
          <a:prstGeom prst="rect">
            <a:avLst/>
          </a:prstGeom>
        </p:spPr>
      </p:pic>
    </p:spTree>
    <p:extLst>
      <p:ext uri="{BB962C8B-B14F-4D97-AF65-F5344CB8AC3E}">
        <p14:creationId xmlns:p14="http://schemas.microsoft.com/office/powerpoint/2010/main" val="302567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FB901DA4-3BA6-4BE2-A7E6-04C51194DF16}"/>
              </a:ext>
            </a:extLst>
          </p:cNvPr>
          <p:cNvSpPr txBox="1">
            <a:spLocks/>
          </p:cNvSpPr>
          <p:nvPr userDrawn="1"/>
        </p:nvSpPr>
        <p:spPr>
          <a:xfrm>
            <a:off x="968991" y="119743"/>
            <a:ext cx="7919196" cy="547408"/>
          </a:xfrm>
          <a:prstGeom prst="rect">
            <a:avLst/>
          </a:prstGeom>
          <a:solidFill>
            <a:schemeClr val="accent6">
              <a:lumMod val="40000"/>
              <a:lumOff val="60000"/>
            </a:schemeClr>
          </a:solidFill>
          <a:ln>
            <a:solidFill>
              <a:schemeClr val="accent6">
                <a:lumMod val="40000"/>
                <a:lumOff val="60000"/>
              </a:schemeClr>
            </a:solidFill>
          </a:ln>
        </p:spPr>
        <p:txBody>
          <a:bodyPr vert="horz" lIns="91440" tIns="45720" rIns="91440" bIns="45720" rtlCol="0" anchor="ctr">
            <a:noAutofit/>
          </a:bodyPr>
          <a:lstStyle>
            <a:lvl1pPr algn="l" defTabSz="914354" rtl="0" eaLnBrk="1" latinLnBrk="0" hangingPunct="1">
              <a:spcBef>
                <a:spcPct val="0"/>
              </a:spcBef>
              <a:buNone/>
              <a:defRPr kumimoji="1" sz="1800" b="1" kern="1200">
                <a:solidFill>
                  <a:schemeClr val="bg1"/>
                </a:solidFill>
                <a:latin typeface="游ゴシック Medium" panose="020B0500000000000000" pitchFamily="50" charset="-128"/>
                <a:ea typeface="游ゴシック Medium" panose="020B0500000000000000" pitchFamily="50" charset="-128"/>
                <a:cs typeface="+mj-cs"/>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ysClr val="window" lastClr="FFFFFF"/>
              </a:solidFill>
              <a:effectLst/>
              <a:uLnTx/>
              <a:uFillTx/>
              <a:latin typeface="游ゴシック Medium" panose="020B0500000000000000" pitchFamily="50" charset="-128"/>
              <a:ea typeface="游ゴシック Medium" panose="020B0500000000000000" pitchFamily="50" charset="-128"/>
              <a:cs typeface="+mj-cs"/>
            </a:endParaRPr>
          </a:p>
        </p:txBody>
      </p:sp>
      <p:sp>
        <p:nvSpPr>
          <p:cNvPr id="8" name="正方形/長方形 7">
            <a:extLst>
              <a:ext uri="{FF2B5EF4-FFF2-40B4-BE49-F238E27FC236}">
                <a16:creationId xmlns:a16="http://schemas.microsoft.com/office/drawing/2014/main" id="{4C0C57C6-E7DF-4C33-B2F6-8819BEC3C4A7}"/>
              </a:ext>
            </a:extLst>
          </p:cNvPr>
          <p:cNvSpPr/>
          <p:nvPr userDrawn="1"/>
        </p:nvSpPr>
        <p:spPr>
          <a:xfrm>
            <a:off x="0" y="6695544"/>
            <a:ext cx="9144000" cy="162456"/>
          </a:xfrm>
          <a:prstGeom prst="rect">
            <a:avLst/>
          </a:prstGeom>
          <a:solidFill>
            <a:schemeClr val="accent6">
              <a:lumMod val="40000"/>
              <a:lumOff val="60000"/>
            </a:schemeClr>
          </a:solid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タイトル 8">
            <a:extLst>
              <a:ext uri="{FF2B5EF4-FFF2-40B4-BE49-F238E27FC236}">
                <a16:creationId xmlns:a16="http://schemas.microsoft.com/office/drawing/2014/main" id="{F32AFAD6-FFBD-4B78-9AD5-094048CCEF70}"/>
              </a:ext>
            </a:extLst>
          </p:cNvPr>
          <p:cNvSpPr>
            <a:spLocks noGrp="1"/>
          </p:cNvSpPr>
          <p:nvPr>
            <p:ph type="title"/>
          </p:nvPr>
        </p:nvSpPr>
        <p:spPr/>
        <p:txBody>
          <a:bodyPr/>
          <a:lstStyle/>
          <a:p>
            <a:r>
              <a:rPr kumimoji="1" lang="ja-JP" altLang="en-US"/>
              <a:t>マスター タイトルの書式設定</a:t>
            </a:r>
          </a:p>
        </p:txBody>
      </p:sp>
      <p:pic>
        <p:nvPicPr>
          <p:cNvPr id="5" name="図 4">
            <a:extLst>
              <a:ext uri="{FF2B5EF4-FFF2-40B4-BE49-F238E27FC236}">
                <a16:creationId xmlns:a16="http://schemas.microsoft.com/office/drawing/2014/main" id="{32B1132C-04E8-409A-A186-8F1835DEE66D}"/>
              </a:ext>
            </a:extLst>
          </p:cNvPr>
          <p:cNvPicPr>
            <a:picLocks noChangeAspect="1"/>
          </p:cNvPicPr>
          <p:nvPr userDrawn="1"/>
        </p:nvPicPr>
        <p:blipFill>
          <a:blip r:embed="rId2"/>
          <a:stretch>
            <a:fillRect/>
          </a:stretch>
        </p:blipFill>
        <p:spPr>
          <a:xfrm>
            <a:off x="208403" y="119743"/>
            <a:ext cx="745242" cy="618275"/>
          </a:xfrm>
          <a:prstGeom prst="rect">
            <a:avLst/>
          </a:prstGeom>
        </p:spPr>
      </p:pic>
    </p:spTree>
    <p:extLst>
      <p:ext uri="{BB962C8B-B14F-4D97-AF65-F5344CB8AC3E}">
        <p14:creationId xmlns:p14="http://schemas.microsoft.com/office/powerpoint/2010/main" val="689106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pPr/>
              <a:t>2020/7/9</a:t>
            </a:fld>
            <a:endParaRPr kumimoji="1" lang="ja-JP" alt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pPr/>
              <a:t>‹#›</a:t>
            </a:fld>
            <a:endParaRPr kumimoji="1" lang="ja-JP" altLang="en-US"/>
          </a:p>
        </p:txBody>
      </p:sp>
    </p:spTree>
    <p:extLst>
      <p:ext uri="{BB962C8B-B14F-4D97-AF65-F5344CB8AC3E}">
        <p14:creationId xmlns:p14="http://schemas.microsoft.com/office/powerpoint/2010/main" val="3811479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pPr/>
              <a:t>2020/7/9</a:t>
            </a:fld>
            <a:endParaRPr kumimoji="1" lang="ja-JP"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pPr/>
              <a:t>‹#›</a:t>
            </a:fld>
            <a:endParaRPr kumimoji="1" lang="ja-JP" altLang="en-US"/>
          </a:p>
        </p:txBody>
      </p:sp>
    </p:spTree>
    <p:extLst>
      <p:ext uri="{BB962C8B-B14F-4D97-AF65-F5344CB8AC3E}">
        <p14:creationId xmlns:p14="http://schemas.microsoft.com/office/powerpoint/2010/main" val="28216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pPr/>
              <a:t>2020/7/9</a:t>
            </a:fld>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pPr/>
              <a:t>‹#›</a:t>
            </a:fld>
            <a:endParaRPr kumimoji="1" lang="ja-JP" altLang="en-US"/>
          </a:p>
        </p:txBody>
      </p:sp>
    </p:spTree>
    <p:extLst>
      <p:ext uri="{BB962C8B-B14F-4D97-AF65-F5344CB8AC3E}">
        <p14:creationId xmlns:p14="http://schemas.microsoft.com/office/powerpoint/2010/main" val="3572401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pPr/>
              <a:t>2020/7/9</a:t>
            </a:fld>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pPr/>
              <a:t>‹#›</a:t>
            </a:fld>
            <a:endParaRPr kumimoji="1" lang="ja-JP" altLang="en-US"/>
          </a:p>
        </p:txBody>
      </p:sp>
    </p:spTree>
    <p:extLst>
      <p:ext uri="{BB962C8B-B14F-4D97-AF65-F5344CB8AC3E}">
        <p14:creationId xmlns:p14="http://schemas.microsoft.com/office/powerpoint/2010/main" val="407510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pPr/>
              <a:t>2020/7/9</a:t>
            </a:fld>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pPr/>
              <a:t>‹#›</a:t>
            </a:fld>
            <a:endParaRPr kumimoji="1" lang="ja-JP" altLang="en-US"/>
          </a:p>
        </p:txBody>
      </p:sp>
    </p:spTree>
    <p:extLst>
      <p:ext uri="{BB962C8B-B14F-4D97-AF65-F5344CB8AC3E}">
        <p14:creationId xmlns:p14="http://schemas.microsoft.com/office/powerpoint/2010/main" val="2000530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4F40BDB-5C7A-4968-B20F-140BC1028711}" type="datetimeFigureOut">
              <a:rPr kumimoji="1" lang="ja-JP" altLang="en-US" smtClean="0"/>
              <a:pPr/>
              <a:t>2020/7/9</a:t>
            </a:fld>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2954525-FCD5-4F81-8102-05801311E836}" type="slidenum">
              <a:rPr kumimoji="1" lang="ja-JP" altLang="en-US" smtClean="0"/>
              <a:pPr/>
              <a:t>‹#›</a:t>
            </a:fld>
            <a:endParaRPr kumimoji="1" lang="ja-JP" altLang="en-US"/>
          </a:p>
        </p:txBody>
      </p:sp>
    </p:spTree>
    <p:extLst>
      <p:ext uri="{BB962C8B-B14F-4D97-AF65-F5344CB8AC3E}">
        <p14:creationId xmlns:p14="http://schemas.microsoft.com/office/powerpoint/2010/main" val="316938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2359980-113D-4574-AF7B-FD63BE734E5F}"/>
              </a:ext>
            </a:extLst>
          </p:cNvPr>
          <p:cNvSpPr>
            <a:spLocks noGrp="1"/>
          </p:cNvSpPr>
          <p:nvPr>
            <p:ph type="title"/>
          </p:nvPr>
        </p:nvSpPr>
        <p:spPr>
          <a:xfrm>
            <a:off x="581024" y="2589213"/>
            <a:ext cx="7886700" cy="1325563"/>
          </a:xfrm>
          <a:prstGeom prst="rect">
            <a:avLst/>
          </a:prstGeom>
        </p:spPr>
        <p:txBody>
          <a:bodyPr vert="horz" lIns="91440" tIns="45720" rIns="91440" bIns="45720" rtlCol="0" anchor="ctr">
            <a:normAutofit/>
          </a:bodyPr>
          <a:lstStyle/>
          <a:p>
            <a:r>
              <a:rPr lang="en-US" altLang="ja-JP" dirty="0"/>
              <a:t>2020</a:t>
            </a:r>
            <a:r>
              <a:rPr lang="ja-JP" altLang="en-US" dirty="0"/>
              <a:t>年度</a:t>
            </a:r>
            <a:r>
              <a:rPr lang="en-US" altLang="ja-JP" dirty="0"/>
              <a:t>GW</a:t>
            </a:r>
            <a:r>
              <a:rPr lang="ja-JP" altLang="en-US" dirty="0"/>
              <a:t>企画</a:t>
            </a:r>
            <a:endParaRPr lang="en-US" dirty="0"/>
          </a:p>
        </p:txBody>
      </p:sp>
    </p:spTree>
    <p:extLst>
      <p:ext uri="{BB962C8B-B14F-4D97-AF65-F5344CB8AC3E}">
        <p14:creationId xmlns:p14="http://schemas.microsoft.com/office/powerpoint/2010/main" val="116111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24" y="2589213"/>
            <a:ext cx="7886700" cy="132556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9098683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63" r:id="rId9"/>
    <p:sldLayoutId id="2147483661" r:id="rId10"/>
    <p:sldLayoutId id="2147483662" r:id="rId11"/>
  </p:sldLayoutIdLst>
  <p:txStyles>
    <p:titleStyle>
      <a:lvl1pPr algn="ctr" defTabSz="914400" rtl="0" eaLnBrk="1" latinLnBrk="0" hangingPunct="1">
        <a:lnSpc>
          <a:spcPct val="90000"/>
        </a:lnSpc>
        <a:spcBef>
          <a:spcPct val="0"/>
        </a:spcBef>
        <a:buNone/>
        <a:defRPr kumimoji="1" sz="4400" kern="1200">
          <a:solidFill>
            <a:schemeClr val="tx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24" y="2589213"/>
            <a:ext cx="7886700" cy="132556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7997682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kumimoji="1" sz="4400" kern="1200">
          <a:solidFill>
            <a:schemeClr val="tx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wmf"/><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4">
            <a:extLst>
              <a:ext uri="{FF2B5EF4-FFF2-40B4-BE49-F238E27FC236}">
                <a16:creationId xmlns:a16="http://schemas.microsoft.com/office/drawing/2014/main" id="{7FCB668D-041A-423F-B449-D1A5656AC321}"/>
              </a:ext>
            </a:extLst>
          </p:cNvPr>
          <p:cNvSpPr txBox="1">
            <a:spLocks/>
          </p:cNvSpPr>
          <p:nvPr/>
        </p:nvSpPr>
        <p:spPr>
          <a:xfrm>
            <a:off x="518872" y="111764"/>
            <a:ext cx="8229600" cy="476672"/>
          </a:xfrm>
          <a:prstGeom prst="rect">
            <a:avLst/>
          </a:prstGeom>
          <a:solidFill>
            <a:schemeClr val="accent6">
              <a:lumMod val="40000"/>
              <a:lumOff val="60000"/>
            </a:schemeClr>
          </a:solidFill>
          <a:ln>
            <a:solidFill>
              <a:schemeClr val="accent6">
                <a:lumMod val="40000"/>
                <a:lumOff val="60000"/>
              </a:schemeClr>
            </a:solidFill>
          </a:ln>
        </p:spPr>
        <p:txBody>
          <a:bodyPr vert="horz" lIns="91440" tIns="45720" rIns="91440" bIns="45720" rtlCol="0" anchor="ctr">
            <a:noAutofit/>
          </a:bodyPr>
          <a:lstStyle>
            <a:lvl1pPr algn="l" defTabSz="914354" rtl="0" eaLnBrk="1" latinLnBrk="0" hangingPunct="1">
              <a:spcBef>
                <a:spcPct val="0"/>
              </a:spcBef>
              <a:buNone/>
              <a:defRPr kumimoji="1" sz="1600" b="1" kern="1200">
                <a:solidFill>
                  <a:schemeClr val="bg1"/>
                </a:solidFill>
                <a:latin typeface="+mj-lt"/>
                <a:ea typeface="+mj-ea"/>
                <a:cs typeface="+mj-cs"/>
              </a:defRPr>
            </a:lvl1pPr>
          </a:lstStyle>
          <a:p>
            <a:pPr lvl="0">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企画商品一覧　</a:t>
            </a:r>
            <a:endParaRPr kumimoji="1" lang="ja-JP" altLang="en-US" sz="1600" b="1" i="0" u="none" strike="noStrike" kern="1200" cap="none" spc="0" normalizeH="0" baseline="0" noProof="0" dirty="0">
              <a:ln>
                <a:noFill/>
              </a:ln>
              <a:solidFill>
                <a:schemeClr val="tx1"/>
              </a:solidFill>
              <a:effectLst/>
              <a:uLnTx/>
              <a:uFillTx/>
              <a:latin typeface="Meiryo UI"/>
              <a:ea typeface="Meiryo UI"/>
              <a:cs typeface="+mj-cs"/>
            </a:endParaRPr>
          </a:p>
        </p:txBody>
      </p:sp>
      <p:graphicFrame>
        <p:nvGraphicFramePr>
          <p:cNvPr id="3" name="表 2">
            <a:extLst>
              <a:ext uri="{FF2B5EF4-FFF2-40B4-BE49-F238E27FC236}">
                <a16:creationId xmlns:a16="http://schemas.microsoft.com/office/drawing/2014/main" id="{DB557C70-FABB-43B6-B84A-49DD6AAF651F}"/>
              </a:ext>
            </a:extLst>
          </p:cNvPr>
          <p:cNvGraphicFramePr>
            <a:graphicFrameLocks noGrp="1"/>
          </p:cNvGraphicFramePr>
          <p:nvPr>
            <p:extLst>
              <p:ext uri="{D42A27DB-BD31-4B8C-83A1-F6EECF244321}">
                <p14:modId xmlns:p14="http://schemas.microsoft.com/office/powerpoint/2010/main" val="2519818660"/>
              </p:ext>
            </p:extLst>
          </p:nvPr>
        </p:nvGraphicFramePr>
        <p:xfrm>
          <a:off x="528842" y="864613"/>
          <a:ext cx="8219629" cy="4848090"/>
        </p:xfrm>
        <a:graphic>
          <a:graphicData uri="http://schemas.openxmlformats.org/drawingml/2006/table">
            <a:tbl>
              <a:tblPr/>
              <a:tblGrid>
                <a:gridCol w="360093">
                  <a:extLst>
                    <a:ext uri="{9D8B030D-6E8A-4147-A177-3AD203B41FA5}">
                      <a16:colId xmlns:a16="http://schemas.microsoft.com/office/drawing/2014/main" val="2147836842"/>
                    </a:ext>
                  </a:extLst>
                </a:gridCol>
                <a:gridCol w="360093">
                  <a:extLst>
                    <a:ext uri="{9D8B030D-6E8A-4147-A177-3AD203B41FA5}">
                      <a16:colId xmlns:a16="http://schemas.microsoft.com/office/drawing/2014/main" val="1519927225"/>
                    </a:ext>
                  </a:extLst>
                </a:gridCol>
                <a:gridCol w="3073590">
                  <a:extLst>
                    <a:ext uri="{9D8B030D-6E8A-4147-A177-3AD203B41FA5}">
                      <a16:colId xmlns:a16="http://schemas.microsoft.com/office/drawing/2014/main" val="2325440491"/>
                    </a:ext>
                  </a:extLst>
                </a:gridCol>
                <a:gridCol w="2625437">
                  <a:extLst>
                    <a:ext uri="{9D8B030D-6E8A-4147-A177-3AD203B41FA5}">
                      <a16:colId xmlns:a16="http://schemas.microsoft.com/office/drawing/2014/main" val="3203120872"/>
                    </a:ext>
                  </a:extLst>
                </a:gridCol>
                <a:gridCol w="592603">
                  <a:extLst>
                    <a:ext uri="{9D8B030D-6E8A-4147-A177-3AD203B41FA5}">
                      <a16:colId xmlns:a16="http://schemas.microsoft.com/office/drawing/2014/main" val="763142336"/>
                    </a:ext>
                  </a:extLst>
                </a:gridCol>
                <a:gridCol w="435113">
                  <a:extLst>
                    <a:ext uri="{9D8B030D-6E8A-4147-A177-3AD203B41FA5}">
                      <a16:colId xmlns:a16="http://schemas.microsoft.com/office/drawing/2014/main" val="2927681275"/>
                    </a:ext>
                  </a:extLst>
                </a:gridCol>
                <a:gridCol w="772700">
                  <a:extLst>
                    <a:ext uri="{9D8B030D-6E8A-4147-A177-3AD203B41FA5}">
                      <a16:colId xmlns:a16="http://schemas.microsoft.com/office/drawing/2014/main" val="51135162"/>
                    </a:ext>
                  </a:extLst>
                </a:gridCol>
              </a:tblGrid>
              <a:tr h="264413">
                <a:tc gridSpan="7">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2020</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年度　東京メトロ　夏期企画第</a:t>
                      </a: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弾</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2EFDA"/>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97565012"/>
                  </a:ext>
                </a:extLst>
              </a:tr>
              <a:tr h="318774">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ページ</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セット</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ct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セット名</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ct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媒体詳細</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掲出期間</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日数</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広告料金</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1477246770"/>
                  </a:ext>
                </a:extLst>
              </a:tr>
              <a:tr h="264413">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游ゴシック" panose="020B0400000000000000" pitchFamily="50" charset="-128"/>
                          <a:ea typeface="游ゴシック" panose="020B0400000000000000" pitchFamily="50" charset="-128"/>
                        </a:rPr>
                        <a:t>A</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新型コロナウイルス対策店舗応援企画</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中づり・まど上・駅ばりセット・デジタル</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7/1-9/30</a:t>
                      </a: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3846528"/>
                  </a:ext>
                </a:extLst>
              </a:tr>
              <a:tr h="264413">
                <a:tc rowSpan="3">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4</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ctr" fontAlgn="ctr"/>
                      <a:r>
                        <a:rPr lang="en-US" sz="700" b="0" i="0" u="none" strike="noStrike" dirty="0">
                          <a:solidFill>
                            <a:srgbClr val="000000"/>
                          </a:solidFill>
                          <a:effectLst/>
                          <a:latin typeface="游ゴシック" panose="020B0400000000000000" pitchFamily="50" charset="-128"/>
                          <a:ea typeface="游ゴシック" panose="020B0400000000000000" pitchFamily="50" charset="-128"/>
                        </a:rPr>
                        <a:t>B</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MCV</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単駅ジャック</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新宿三丁目</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7/13-10/4</a:t>
                      </a: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2,400,000</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538280"/>
                  </a:ext>
                </a:extLst>
              </a:tr>
              <a:tr h="26441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六本木</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720,000</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328857"/>
                  </a:ext>
                </a:extLst>
              </a:tr>
              <a:tr h="298708">
                <a:tc vMerge="1">
                  <a:txBody>
                    <a:bodyPr/>
                    <a:lstStyle/>
                    <a:p>
                      <a:pPr algn="ctr" fontAlgn="ct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新宿</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1,200,000</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3362998"/>
                  </a:ext>
                </a:extLst>
              </a:tr>
              <a:tr h="264413">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5</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游ゴシック" panose="020B0400000000000000" pitchFamily="50" charset="-128"/>
                          <a:ea typeface="游ゴシック" panose="020B0400000000000000" pitchFamily="50" charset="-128"/>
                        </a:rPr>
                        <a:t>C</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MCV</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単駅</a:t>
                      </a: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1month</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スポット／</a:t>
                      </a: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MSV</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単駅</a:t>
                      </a: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1month</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フルタイム</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游ゴシック" panose="020B0400000000000000" pitchFamily="50" charset="-128"/>
                          <a:ea typeface="游ゴシック" panose="020B0400000000000000" pitchFamily="50" charset="-128"/>
                        </a:rPr>
                        <a:t>MCV・MSV</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7/1-9/30</a:t>
                      </a: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1</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か月</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各駅</a:t>
                      </a: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50%</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オフ</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9859169"/>
                  </a:ext>
                </a:extLst>
              </a:tr>
              <a:tr h="264413">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6</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游ゴシック" panose="020B0400000000000000" pitchFamily="50" charset="-128"/>
                          <a:ea typeface="游ゴシック" panose="020B0400000000000000" pitchFamily="50" charset="-128"/>
                        </a:rPr>
                        <a:t>D</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駅ばりポスター　ワイドセットＢ</a:t>
                      </a: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_</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水　夏期特価販売　</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駅ばりポスター</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7/8-10/6</a:t>
                      </a: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1,020,000</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9332514"/>
                  </a:ext>
                </a:extLst>
              </a:tr>
              <a:tr h="264413">
                <a:tc rowSpan="4">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4">
                  <a:txBody>
                    <a:bodyPr/>
                    <a:lstStyle/>
                    <a:p>
                      <a:pPr algn="ctr" fontAlgn="ctr"/>
                      <a:r>
                        <a:rPr lang="en-US" sz="700" b="0" i="0" u="none" strike="noStrike">
                          <a:solidFill>
                            <a:srgbClr val="000000"/>
                          </a:solidFill>
                          <a:effectLst/>
                          <a:latin typeface="游ゴシック" panose="020B0400000000000000" pitchFamily="50" charset="-128"/>
                          <a:ea typeface="游ゴシック" panose="020B0400000000000000" pitchFamily="50" charset="-128"/>
                        </a:rPr>
                        <a:t>E</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4">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駅ばりポスター　メトロエリアセット　夏期特価販売</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ターミナルセット（Ａ・Ｂ）</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4">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7/13-10/4</a:t>
                      </a: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4">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560,000</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999174"/>
                  </a:ext>
                </a:extLst>
              </a:tr>
              <a:tr h="26441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コンパクト</a:t>
                      </a: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8</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セット</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430,000</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2612324"/>
                  </a:ext>
                </a:extLst>
              </a:tr>
              <a:tr h="26441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六本木エリアセット</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500,000</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1603408"/>
                  </a:ext>
                </a:extLst>
              </a:tr>
              <a:tr h="26441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表参道駅セット</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750,000</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6353615"/>
                  </a:ext>
                </a:extLst>
              </a:tr>
              <a:tr h="264413">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8</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游ゴシック" panose="020B0400000000000000" pitchFamily="50" charset="-128"/>
                          <a:ea typeface="游ゴシック" panose="020B0400000000000000" pitchFamily="50" charset="-128"/>
                        </a:rPr>
                        <a:t>F</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駅ばりポスター　六本木プレミアムセット　夏期特価販売</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駅ばりポスター</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700" b="0" i="0" u="none" strike="noStrike" dirty="0">
                          <a:solidFill>
                            <a:srgbClr val="000000"/>
                          </a:solidFill>
                          <a:effectLst/>
                          <a:latin typeface="游ゴシック" panose="020B0400000000000000" pitchFamily="50" charset="-128"/>
                          <a:ea typeface="+mn-ea"/>
                        </a:rPr>
                        <a:t>7/13-10/4</a:t>
                      </a:r>
                      <a:endParaRPr lang="ja-JP" altLang="en-US" sz="700" b="0" i="0" u="none" strike="noStrike" dirty="0">
                        <a:solidFill>
                          <a:srgbClr val="000000"/>
                        </a:solidFill>
                        <a:effectLst/>
                        <a:latin typeface="游ゴシック" panose="020B0400000000000000" pitchFamily="50" charset="-128"/>
                        <a:ea typeface="+mn-ea"/>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350,000</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9731415"/>
                  </a:ext>
                </a:extLst>
              </a:tr>
              <a:tr h="264413">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9</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游ゴシック" panose="020B0400000000000000" pitchFamily="50" charset="-128"/>
                          <a:ea typeface="游ゴシック" panose="020B0400000000000000" pitchFamily="50" charset="-128"/>
                        </a:rPr>
                        <a:t>G</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駅ばりポスター　池袋プレミアムセット２　夏期特価販売</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駅ばりポスター</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700" b="0" i="0" u="none" strike="noStrike" dirty="0">
                          <a:solidFill>
                            <a:srgbClr val="000000"/>
                          </a:solidFill>
                          <a:effectLst/>
                          <a:latin typeface="游ゴシック" panose="020B0400000000000000" pitchFamily="50" charset="-128"/>
                          <a:ea typeface="+mn-ea"/>
                        </a:rPr>
                        <a:t>7/13-10/4</a:t>
                      </a:r>
                      <a:endParaRPr lang="ja-JP" altLang="en-US" sz="700" b="0" i="0" u="none" strike="noStrike" dirty="0">
                        <a:solidFill>
                          <a:srgbClr val="000000"/>
                        </a:solidFill>
                        <a:effectLst/>
                        <a:latin typeface="游ゴシック" panose="020B0400000000000000" pitchFamily="50" charset="-128"/>
                        <a:ea typeface="+mn-ea"/>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各</a:t>
                      </a: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50</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％オフ</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463081"/>
                  </a:ext>
                </a:extLst>
              </a:tr>
              <a:tr h="264413">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游ゴシック" panose="020B0400000000000000" pitchFamily="50" charset="-128"/>
                          <a:ea typeface="游ゴシック" panose="020B0400000000000000" pitchFamily="50" charset="-128"/>
                        </a:rPr>
                        <a:t>H</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大型ボード　特別販売</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大型ボード</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8/1-9/30</a:t>
                      </a: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か月</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各</a:t>
                      </a: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40</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50</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％オフ</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37197"/>
                  </a:ext>
                </a:extLst>
              </a:tr>
              <a:tr h="264413">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游ゴシック" panose="020B0400000000000000" pitchFamily="50" charset="-128"/>
                          <a:ea typeface="游ゴシック" panose="020B0400000000000000" pitchFamily="50" charset="-128"/>
                        </a:rPr>
                        <a:t>I</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zh-TW" sz="700" b="0" i="0" u="none" strike="noStrike">
                          <a:solidFill>
                            <a:srgbClr val="000000"/>
                          </a:solidFill>
                          <a:effectLst/>
                          <a:latin typeface="游ゴシック" panose="020B0400000000000000" pitchFamily="50" charset="-128"/>
                          <a:ea typeface="游ゴシック" panose="020B0400000000000000" pitchFamily="50" charset="-128"/>
                        </a:rPr>
                        <a:t>SP</a:t>
                      </a:r>
                      <a:r>
                        <a:rPr lang="zh-TW" altLang="en-US" sz="700" b="0" i="0" u="none" strike="noStrike">
                          <a:solidFill>
                            <a:srgbClr val="000000"/>
                          </a:solidFill>
                          <a:effectLst/>
                          <a:latin typeface="游ゴシック" panose="020B0400000000000000" pitchFamily="50" charset="-128"/>
                          <a:ea typeface="游ゴシック" panose="020B0400000000000000" pitchFamily="50" charset="-128"/>
                        </a:rPr>
                        <a:t>　新宿柱巻広告　夏期特価販売　</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臨時</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7/13-9/17</a:t>
                      </a: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各</a:t>
                      </a: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50</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％オフ</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4544800"/>
                  </a:ext>
                </a:extLst>
              </a:tr>
              <a:tr h="264413">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游ゴシック" panose="020B0400000000000000" pitchFamily="50" charset="-128"/>
                          <a:ea typeface="游ゴシック" panose="020B0400000000000000" pitchFamily="50" charset="-128"/>
                        </a:rPr>
                        <a:t>J</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六本木ツインウォール　夏期特価販売　</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臨時</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700" b="0" i="0" u="none" strike="noStrike" dirty="0">
                          <a:solidFill>
                            <a:srgbClr val="000000"/>
                          </a:solidFill>
                          <a:effectLst/>
                          <a:latin typeface="游ゴシック" panose="020B0400000000000000" pitchFamily="50" charset="-128"/>
                          <a:ea typeface="+mn-ea"/>
                        </a:rPr>
                        <a:t>7/13-10/4</a:t>
                      </a:r>
                      <a:endParaRPr lang="ja-JP" altLang="en-US" sz="700" b="0" i="0" u="none" strike="noStrike" dirty="0">
                        <a:solidFill>
                          <a:srgbClr val="000000"/>
                        </a:solidFill>
                        <a:effectLst/>
                        <a:latin typeface="游ゴシック" panose="020B0400000000000000" pitchFamily="50" charset="-128"/>
                        <a:ea typeface="+mn-ea"/>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500,000</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2837158"/>
                  </a:ext>
                </a:extLst>
              </a:tr>
              <a:tr h="264413">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13-21</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游ゴシック" panose="020B0400000000000000" pitchFamily="50" charset="-128"/>
                          <a:ea typeface="游ゴシック" panose="020B0400000000000000" pitchFamily="50" charset="-128"/>
                        </a:rPr>
                        <a:t>K</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游ゴシック" panose="020B0400000000000000" pitchFamily="50" charset="-128"/>
                          <a:ea typeface="游ゴシック" panose="020B0400000000000000" pitchFamily="50" charset="-128"/>
                        </a:rPr>
                        <a:t>SP</a:t>
                      </a: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　臨時集中貼り　夏期特価販売　</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臨時</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7/13-10/4</a:t>
                      </a: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7</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2817" marR="2817" marT="28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0366791"/>
                  </a:ext>
                </a:extLst>
              </a:tr>
            </a:tbl>
          </a:graphicData>
        </a:graphic>
      </p:graphicFrame>
    </p:spTree>
    <p:extLst>
      <p:ext uri="{BB962C8B-B14F-4D97-AF65-F5344CB8AC3E}">
        <p14:creationId xmlns:p14="http://schemas.microsoft.com/office/powerpoint/2010/main" val="2337727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132FB90-71B6-4264-968B-54056A425C62}"/>
              </a:ext>
            </a:extLst>
          </p:cNvPr>
          <p:cNvSpPr txBox="1"/>
          <p:nvPr/>
        </p:nvSpPr>
        <p:spPr>
          <a:xfrm>
            <a:off x="405298" y="1940468"/>
            <a:ext cx="1585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＜掲出イメージ＞</a:t>
            </a:r>
          </a:p>
        </p:txBody>
      </p:sp>
      <p:sp>
        <p:nvSpPr>
          <p:cNvPr id="15" name="Rectangle 110">
            <a:extLst>
              <a:ext uri="{FF2B5EF4-FFF2-40B4-BE49-F238E27FC236}">
                <a16:creationId xmlns:a16="http://schemas.microsoft.com/office/drawing/2014/main" id="{4C5543B2-272A-4499-A84D-3DA09E693621}"/>
              </a:ext>
            </a:extLst>
          </p:cNvPr>
          <p:cNvSpPr>
            <a:spLocks noChangeArrowheads="1"/>
          </p:cNvSpPr>
          <p:nvPr/>
        </p:nvSpPr>
        <p:spPr bwMode="auto">
          <a:xfrm>
            <a:off x="254416" y="870328"/>
            <a:ext cx="4017473" cy="370624"/>
          </a:xfrm>
          <a:prstGeom prst="rect">
            <a:avLst/>
          </a:prstGeom>
          <a:noFill/>
          <a:ln w="9525" cmpd="thinThick">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D7D31"/>
                </a:solidFill>
                <a:effectLst/>
                <a:uLnTx/>
                <a:uFillTx/>
                <a:latin typeface="メイリオ" pitchFamily="50" charset="-128"/>
                <a:ea typeface="メイリオ" pitchFamily="50" charset="-128"/>
                <a:cs typeface="メイリオ" pitchFamily="50" charset="-128"/>
              </a:rPr>
              <a:t>新宿駅にて特別価格で空間ジャックを！</a:t>
            </a:r>
          </a:p>
        </p:txBody>
      </p:sp>
      <p:sp>
        <p:nvSpPr>
          <p:cNvPr id="16" name="テキスト ボックス 30">
            <a:extLst>
              <a:ext uri="{FF2B5EF4-FFF2-40B4-BE49-F238E27FC236}">
                <a16:creationId xmlns:a16="http://schemas.microsoft.com/office/drawing/2014/main" id="{2F46DF2C-C45F-4BC3-8D70-EECB4D48C590}"/>
              </a:ext>
            </a:extLst>
          </p:cNvPr>
          <p:cNvSpPr txBox="1">
            <a:spLocks noChangeArrowheads="1"/>
          </p:cNvSpPr>
          <p:nvPr/>
        </p:nvSpPr>
        <p:spPr bwMode="auto">
          <a:xfrm>
            <a:off x="190622" y="6096575"/>
            <a:ext cx="8633770" cy="507831"/>
          </a:xfrm>
          <a:prstGeom prst="rect">
            <a:avLst/>
          </a:prstGeom>
          <a:solidFill>
            <a:sysClr val="window" lastClr="FFFFFF">
              <a:lumMod val="95000"/>
            </a:sys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通常販売と並行して販売致します。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通常通り、広告システムからお申込みください。（申込時に特別割引を申請して頂き、備考欄に夏期企画適用の記載をお願い致します。）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その他の割引制度との併用は不可とさせて頂きます。</a:t>
            </a:r>
          </a:p>
        </p:txBody>
      </p:sp>
      <p:sp>
        <p:nvSpPr>
          <p:cNvPr id="17" name="テキスト ボックス 16">
            <a:extLst>
              <a:ext uri="{FF2B5EF4-FFF2-40B4-BE49-F238E27FC236}">
                <a16:creationId xmlns:a16="http://schemas.microsoft.com/office/drawing/2014/main" id="{8DA4298A-C66C-4BF8-B652-33544CC31C52}"/>
              </a:ext>
            </a:extLst>
          </p:cNvPr>
          <p:cNvSpPr txBox="1"/>
          <p:nvPr/>
        </p:nvSpPr>
        <p:spPr>
          <a:xfrm>
            <a:off x="107503" y="5825816"/>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＜備考＞</a:t>
            </a:r>
          </a:p>
        </p:txBody>
      </p:sp>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500"/>
            <a:ext cx="66892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solidFill>
                <a:latin typeface="メイリオ" panose="020B0604030504040204" pitchFamily="50" charset="-128"/>
                <a:ea typeface="メイリオ" panose="020B0604030504040204" pitchFamily="50" charset="-128"/>
              </a:rPr>
              <a:t>I</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.SP</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新宿柱巻広告　夏期特価販売</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2" name="正方形/長方形 21">
            <a:extLst>
              <a:ext uri="{FF2B5EF4-FFF2-40B4-BE49-F238E27FC236}">
                <a16:creationId xmlns:a16="http://schemas.microsoft.com/office/drawing/2014/main" id="{442FB750-BDDB-4AE3-80EE-852697FB5199}"/>
              </a:ext>
            </a:extLst>
          </p:cNvPr>
          <p:cNvSpPr/>
          <p:nvPr/>
        </p:nvSpPr>
        <p:spPr>
          <a:xfrm>
            <a:off x="4349014" y="1933824"/>
            <a:ext cx="1935482" cy="276999"/>
          </a:xfrm>
          <a:prstGeom prst="rect">
            <a:avLst/>
          </a:prstGeom>
          <a:noFill/>
          <a:ln w="9525" cap="flat" cmpd="sng" algn="ctr">
            <a:no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＜広告料金（税別）＞</a:t>
            </a:r>
          </a:p>
        </p:txBody>
      </p:sp>
      <p:sp>
        <p:nvSpPr>
          <p:cNvPr id="23" name="テキスト ボックス 22">
            <a:extLst>
              <a:ext uri="{FF2B5EF4-FFF2-40B4-BE49-F238E27FC236}">
                <a16:creationId xmlns:a16="http://schemas.microsoft.com/office/drawing/2014/main" id="{6A14776C-4AEA-4809-91AE-BD70D55F4664}"/>
              </a:ext>
            </a:extLst>
          </p:cNvPr>
          <p:cNvSpPr txBox="1"/>
          <p:nvPr/>
        </p:nvSpPr>
        <p:spPr>
          <a:xfrm>
            <a:off x="4581931" y="2251138"/>
            <a:ext cx="4242460"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・新宿柱巻広告（フルセット）</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■定価￥</a:t>
            </a:r>
            <a:r>
              <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2,500,000</a:t>
            </a: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のところ</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1" lang="en-US" altLang="ja-JP"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1,250,000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0" lang="en-US" altLang="ja-JP"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％ＯＦＦ＞</a:t>
            </a:r>
            <a:endParaRPr kumimoji="0"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03AF8A36-9AEE-4C01-9562-C073F2F02679}"/>
              </a:ext>
            </a:extLst>
          </p:cNvPr>
          <p:cNvSpPr/>
          <p:nvPr/>
        </p:nvSpPr>
        <p:spPr>
          <a:xfrm>
            <a:off x="254417" y="1258270"/>
            <a:ext cx="83845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東京メトロ最大の広告スペースであるメトロプロムナード内に位置する柱巻広告を夏期特価価格にて販売致します！</a:t>
            </a:r>
            <a:endPar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柱の形状を活かしたユニークな展開も可能な媒体となりますのでこの機会にぜひご利用下さい！</a:t>
            </a:r>
            <a:endPar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773E2E53-355E-4564-8F5C-CBAB37DDA456}"/>
              </a:ext>
            </a:extLst>
          </p:cNvPr>
          <p:cNvSpPr/>
          <p:nvPr/>
        </p:nvSpPr>
        <p:spPr>
          <a:xfrm>
            <a:off x="190623" y="1204409"/>
            <a:ext cx="8633770" cy="58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pic>
        <p:nvPicPr>
          <p:cNvPr id="2" name="図 1">
            <a:extLst>
              <a:ext uri="{FF2B5EF4-FFF2-40B4-BE49-F238E27FC236}">
                <a16:creationId xmlns:a16="http://schemas.microsoft.com/office/drawing/2014/main" id="{4B7E5E6B-9D17-4B15-BE67-DBD5BDB67127}"/>
              </a:ext>
            </a:extLst>
          </p:cNvPr>
          <p:cNvPicPr>
            <a:picLocks noChangeAspect="1"/>
          </p:cNvPicPr>
          <p:nvPr/>
        </p:nvPicPr>
        <p:blipFill>
          <a:blip r:embed="rId3"/>
          <a:stretch>
            <a:fillRect/>
          </a:stretch>
        </p:blipFill>
        <p:spPr>
          <a:xfrm>
            <a:off x="516465" y="2205110"/>
            <a:ext cx="3721382" cy="2180729"/>
          </a:xfrm>
          <a:prstGeom prst="rect">
            <a:avLst/>
          </a:prstGeom>
        </p:spPr>
      </p:pic>
      <p:sp>
        <p:nvSpPr>
          <p:cNvPr id="20" name="テキスト ボックス 19">
            <a:extLst>
              <a:ext uri="{FF2B5EF4-FFF2-40B4-BE49-F238E27FC236}">
                <a16:creationId xmlns:a16="http://schemas.microsoft.com/office/drawing/2014/main" id="{943E7E9F-EE14-4AA3-879F-F0D74D4942E5}"/>
              </a:ext>
            </a:extLst>
          </p:cNvPr>
          <p:cNvSpPr txBox="1"/>
          <p:nvPr/>
        </p:nvSpPr>
        <p:spPr>
          <a:xfrm>
            <a:off x="4581931" y="3334363"/>
            <a:ext cx="4242461"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・新宿柱巻広告（ハーフセット</a:t>
            </a:r>
            <a:r>
              <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a:t>
            </a: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B</a:t>
            </a: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■定価￥</a:t>
            </a:r>
            <a:r>
              <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1,300,000</a:t>
            </a: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のところ</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1" lang="en-US" altLang="ja-JP"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650,000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0" lang="en-US" altLang="ja-JP"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％ＯＦＦ＞</a:t>
            </a:r>
            <a:endParaRPr kumimoji="0"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70E84099-5C7B-41CF-9932-D7B28174BE79}"/>
              </a:ext>
            </a:extLst>
          </p:cNvPr>
          <p:cNvPicPr>
            <a:picLocks noChangeAspect="1"/>
          </p:cNvPicPr>
          <p:nvPr/>
        </p:nvPicPr>
        <p:blipFill>
          <a:blip r:embed="rId4"/>
          <a:stretch>
            <a:fillRect/>
          </a:stretch>
        </p:blipFill>
        <p:spPr>
          <a:xfrm>
            <a:off x="4506013" y="4417588"/>
            <a:ext cx="1822630" cy="1467397"/>
          </a:xfrm>
          <a:prstGeom prst="ellipse">
            <a:avLst/>
          </a:prstGeom>
          <a:ln>
            <a:solidFill>
              <a:schemeClr val="tx1"/>
            </a:solidFill>
          </a:ln>
          <a:effectLst>
            <a:softEdge rad="112500"/>
          </a:effectLst>
        </p:spPr>
      </p:pic>
      <p:sp>
        <p:nvSpPr>
          <p:cNvPr id="35" name="正方形/長方形 34">
            <a:extLst>
              <a:ext uri="{FF2B5EF4-FFF2-40B4-BE49-F238E27FC236}">
                <a16:creationId xmlns:a16="http://schemas.microsoft.com/office/drawing/2014/main" id="{12993036-D378-461E-B624-FFF6E6939A1C}"/>
              </a:ext>
            </a:extLst>
          </p:cNvPr>
          <p:cNvSpPr/>
          <p:nvPr/>
        </p:nvSpPr>
        <p:spPr>
          <a:xfrm>
            <a:off x="6364721" y="4696467"/>
            <a:ext cx="2310310" cy="577081"/>
          </a:xfrm>
          <a:prstGeom prst="rect">
            <a:avLst/>
          </a:prstGeom>
          <a:noFill/>
          <a:ln w="9525" cap="flat" cmpd="sng" algn="ctr">
            <a:no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柱巻広告のオプションとして</a:t>
            </a:r>
            <a:endParaRPr kumimoji="1" lang="en-US" altLang="ja-JP" sz="105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バナー広告についても</a:t>
            </a:r>
            <a:r>
              <a:rPr kumimoji="1" lang="en-US" altLang="ja-JP" sz="1050" b="1" i="0" u="none"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50%OFF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dirty="0" err="1">
                <a:ln>
                  <a:noFill/>
                </a:ln>
                <a:solidFill>
                  <a:srgbClr val="000000"/>
                </a:solidFill>
                <a:effectLst/>
                <a:uLnTx/>
                <a:uFillTx/>
                <a:latin typeface="游ゴシック" panose="020B0400000000000000" pitchFamily="50" charset="-128"/>
                <a:ea typeface="游ゴシック" panose="020B0400000000000000" pitchFamily="50" charset="-128"/>
                <a:cs typeface="+mn-cs"/>
              </a:rPr>
              <a:t>にて</a:t>
            </a:r>
            <a:r>
              <a:rPr kumimoji="1" lang="ja-JP" altLang="en-US" sz="105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対応致します！</a:t>
            </a:r>
          </a:p>
        </p:txBody>
      </p:sp>
      <p:sp>
        <p:nvSpPr>
          <p:cNvPr id="36" name="吹き出し: 角を丸めた四角形 35">
            <a:extLst>
              <a:ext uri="{FF2B5EF4-FFF2-40B4-BE49-F238E27FC236}">
                <a16:creationId xmlns:a16="http://schemas.microsoft.com/office/drawing/2014/main" id="{4DB854FF-6BB0-4BB9-9ED8-76DD963A50B0}"/>
              </a:ext>
            </a:extLst>
          </p:cNvPr>
          <p:cNvSpPr/>
          <p:nvPr/>
        </p:nvSpPr>
        <p:spPr>
          <a:xfrm>
            <a:off x="6400800" y="4596933"/>
            <a:ext cx="2238153" cy="776150"/>
          </a:xfrm>
          <a:prstGeom prst="wedgeRoundRectCallout">
            <a:avLst>
              <a:gd name="adj1" fmla="val -55977"/>
              <a:gd name="adj2" fmla="val 82437"/>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grpSp>
        <p:nvGrpSpPr>
          <p:cNvPr id="24" name="グループ化 23">
            <a:extLst>
              <a:ext uri="{FF2B5EF4-FFF2-40B4-BE49-F238E27FC236}">
                <a16:creationId xmlns:a16="http://schemas.microsoft.com/office/drawing/2014/main" id="{27D4B60C-B835-4E2B-8523-3272141D779C}"/>
              </a:ext>
            </a:extLst>
          </p:cNvPr>
          <p:cNvGrpSpPr/>
          <p:nvPr/>
        </p:nvGrpSpPr>
        <p:grpSpPr>
          <a:xfrm>
            <a:off x="405298" y="4529418"/>
            <a:ext cx="4444065" cy="1463191"/>
            <a:chOff x="149244" y="4822049"/>
            <a:chExt cx="4053661" cy="2033872"/>
          </a:xfrm>
        </p:grpSpPr>
        <p:sp>
          <p:nvSpPr>
            <p:cNvPr id="25" name="Rectangle 19">
              <a:extLst>
                <a:ext uri="{FF2B5EF4-FFF2-40B4-BE49-F238E27FC236}">
                  <a16:creationId xmlns:a16="http://schemas.microsoft.com/office/drawing/2014/main" id="{71F86711-3124-4F89-BAE4-7AADB1365E51}"/>
                </a:ext>
              </a:extLst>
            </p:cNvPr>
            <p:cNvSpPr>
              <a:spLocks noChangeArrowheads="1"/>
            </p:cNvSpPr>
            <p:nvPr/>
          </p:nvSpPr>
          <p:spPr bwMode="auto">
            <a:xfrm>
              <a:off x="149244" y="4822049"/>
              <a:ext cx="1115616" cy="288032"/>
            </a:xfrm>
            <a:prstGeom prst="rect">
              <a:avLst/>
            </a:prstGeom>
            <a:noFill/>
            <a:ln w="9525">
              <a:no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＜対象期間＞</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6" name="正方形/長方形 37">
              <a:extLst>
                <a:ext uri="{FF2B5EF4-FFF2-40B4-BE49-F238E27FC236}">
                  <a16:creationId xmlns:a16="http://schemas.microsoft.com/office/drawing/2014/main" id="{0C111795-A720-4416-B3A0-2080B7BC3F51}"/>
                </a:ext>
              </a:extLst>
            </p:cNvPr>
            <p:cNvSpPr>
              <a:spLocks noChangeArrowheads="1"/>
            </p:cNvSpPr>
            <p:nvPr/>
          </p:nvSpPr>
          <p:spPr bwMode="auto">
            <a:xfrm>
              <a:off x="238769" y="5016308"/>
              <a:ext cx="2058669" cy="1639107"/>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7/13</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7/19</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②</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7/26</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③</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8/9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8/16</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4D4EAF14-EFFF-4ECD-8382-6592DD22D71D}"/>
                </a:ext>
              </a:extLst>
            </p:cNvPr>
            <p:cNvSpPr/>
            <p:nvPr/>
          </p:nvSpPr>
          <p:spPr>
            <a:xfrm>
              <a:off x="2031498" y="5016308"/>
              <a:ext cx="2171407" cy="183961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⑥</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8/23</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⑦</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8/24</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⑧</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8/31</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9/6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⑨</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9/13</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⑩</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9/14</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⑪</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9/21</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Tree>
    <p:extLst>
      <p:ext uri="{BB962C8B-B14F-4D97-AF65-F5344CB8AC3E}">
        <p14:creationId xmlns:p14="http://schemas.microsoft.com/office/powerpoint/2010/main" val="324671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132FB90-71B6-4264-968B-54056A425C62}"/>
              </a:ext>
            </a:extLst>
          </p:cNvPr>
          <p:cNvSpPr txBox="1"/>
          <p:nvPr/>
        </p:nvSpPr>
        <p:spPr>
          <a:xfrm>
            <a:off x="865873" y="1895604"/>
            <a:ext cx="1585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＜掲出イメージ＞</a:t>
            </a:r>
          </a:p>
        </p:txBody>
      </p:sp>
      <p:sp>
        <p:nvSpPr>
          <p:cNvPr id="14" name="正方形/長方形 13">
            <a:extLst>
              <a:ext uri="{FF2B5EF4-FFF2-40B4-BE49-F238E27FC236}">
                <a16:creationId xmlns:a16="http://schemas.microsoft.com/office/drawing/2014/main" id="{AD506DBF-2720-4D53-9DE5-8739B4F959EB}"/>
              </a:ext>
            </a:extLst>
          </p:cNvPr>
          <p:cNvSpPr/>
          <p:nvPr/>
        </p:nvSpPr>
        <p:spPr>
          <a:xfrm>
            <a:off x="190623" y="1208381"/>
            <a:ext cx="8633770" cy="591950"/>
          </a:xfrm>
          <a:prstGeom prst="rect">
            <a:avLst/>
          </a:prstGeom>
          <a:noFill/>
          <a:ln w="9525" cap="flat" cmpd="sng" algn="ctr">
            <a:solidFill>
              <a:sysClr val="windowText" lastClr="000000"/>
            </a:solid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endParaRPr>
          </a:p>
        </p:txBody>
      </p:sp>
      <p:sp>
        <p:nvSpPr>
          <p:cNvPr id="15" name="Rectangle 110">
            <a:extLst>
              <a:ext uri="{FF2B5EF4-FFF2-40B4-BE49-F238E27FC236}">
                <a16:creationId xmlns:a16="http://schemas.microsoft.com/office/drawing/2014/main" id="{4C5543B2-272A-4499-A84D-3DA09E693621}"/>
              </a:ext>
            </a:extLst>
          </p:cNvPr>
          <p:cNvSpPr>
            <a:spLocks noChangeArrowheads="1"/>
          </p:cNvSpPr>
          <p:nvPr/>
        </p:nvSpPr>
        <p:spPr bwMode="auto">
          <a:xfrm>
            <a:off x="254417" y="870328"/>
            <a:ext cx="4702100" cy="370624"/>
          </a:xfrm>
          <a:prstGeom prst="rect">
            <a:avLst/>
          </a:prstGeom>
          <a:noFill/>
          <a:ln w="9525" cmpd="thinThick">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D7D31"/>
                </a:solidFill>
                <a:effectLst/>
                <a:uLnTx/>
                <a:uFillTx/>
                <a:latin typeface="メイリオ" pitchFamily="50" charset="-128"/>
                <a:ea typeface="メイリオ" pitchFamily="50" charset="-128"/>
                <a:cs typeface="メイリオ" pitchFamily="50" charset="-128"/>
              </a:rPr>
              <a:t>六本木駅の</a:t>
            </a:r>
            <a:r>
              <a:rPr kumimoji="1" lang="en-US" altLang="ja-JP" sz="1600" b="1" i="0" u="none" strike="noStrike" kern="1200" cap="none" spc="0" normalizeH="0" baseline="0" noProof="0" dirty="0">
                <a:ln>
                  <a:noFill/>
                </a:ln>
                <a:solidFill>
                  <a:srgbClr val="ED7D31"/>
                </a:solidFill>
                <a:effectLst/>
                <a:uLnTx/>
                <a:uFillTx/>
                <a:latin typeface="メイリオ" pitchFamily="50" charset="-128"/>
                <a:ea typeface="メイリオ" pitchFamily="50" charset="-128"/>
                <a:cs typeface="メイリオ" pitchFamily="50" charset="-128"/>
              </a:rPr>
              <a:t>SP</a:t>
            </a:r>
            <a:r>
              <a:rPr kumimoji="1" lang="ja-JP" altLang="en-US" sz="1600" b="1" i="0" u="none" strike="noStrike" kern="1200" cap="none" spc="0" normalizeH="0" baseline="0" noProof="0" dirty="0">
                <a:ln>
                  <a:noFill/>
                </a:ln>
                <a:solidFill>
                  <a:srgbClr val="ED7D31"/>
                </a:solidFill>
                <a:effectLst/>
                <a:uLnTx/>
                <a:uFillTx/>
                <a:latin typeface="メイリオ" pitchFamily="50" charset="-128"/>
                <a:ea typeface="メイリオ" pitchFamily="50" charset="-128"/>
                <a:cs typeface="メイリオ" pitchFamily="50" charset="-128"/>
              </a:rPr>
              <a:t>媒体と言えばコレ！</a:t>
            </a:r>
            <a:endParaRPr kumimoji="1" lang="en-US" altLang="ja-JP" sz="1600" b="1" i="0" u="none" strike="noStrike" kern="1200" cap="none" spc="0" normalizeH="0" baseline="0" noProof="0" dirty="0">
              <a:ln>
                <a:noFill/>
              </a:ln>
              <a:solidFill>
                <a:srgbClr val="ED7D31"/>
              </a:solidFill>
              <a:effectLst/>
              <a:uLnTx/>
              <a:uFillTx/>
              <a:latin typeface="メイリオ" pitchFamily="50" charset="-128"/>
              <a:ea typeface="メイリオ" pitchFamily="50" charset="-128"/>
              <a:cs typeface="メイリオ" pitchFamily="50" charset="-128"/>
            </a:endParaRPr>
          </a:p>
        </p:txBody>
      </p:sp>
      <p:sp>
        <p:nvSpPr>
          <p:cNvPr id="16" name="テキスト ボックス 30">
            <a:extLst>
              <a:ext uri="{FF2B5EF4-FFF2-40B4-BE49-F238E27FC236}">
                <a16:creationId xmlns:a16="http://schemas.microsoft.com/office/drawing/2014/main" id="{2F46DF2C-C45F-4BC3-8D70-EECB4D48C590}"/>
              </a:ext>
            </a:extLst>
          </p:cNvPr>
          <p:cNvSpPr txBox="1">
            <a:spLocks noChangeArrowheads="1"/>
          </p:cNvSpPr>
          <p:nvPr/>
        </p:nvSpPr>
        <p:spPr bwMode="auto">
          <a:xfrm>
            <a:off x="190623" y="6115541"/>
            <a:ext cx="8633770" cy="507831"/>
          </a:xfrm>
          <a:prstGeom prst="rect">
            <a:avLst/>
          </a:prstGeom>
          <a:solidFill>
            <a:sysClr val="window" lastClr="FFFFFF">
              <a:lumMod val="95000"/>
            </a:sys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通常販売と並行して販売致します</a:t>
            </a:r>
            <a:r>
              <a:rPr kumimoji="1" lang="ja-JP" altLang="en-US" sz="900" b="0" i="0" u="none" strike="noStrike" kern="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通常通り、広告システムからお申込みください。（申込時に特別割引を申請して頂き、備考欄に夏期企画適用の記載をお願い致します。）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その他の割引制度との併用は不可とさせて頂きます</a:t>
            </a:r>
            <a:r>
              <a:rPr kumimoji="1" lang="ja-JP" altLang="en-US" sz="900" b="0" i="0" u="none" strike="noStrike" kern="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8DA4298A-C66C-4BF8-B652-33544CC31C52}"/>
              </a:ext>
            </a:extLst>
          </p:cNvPr>
          <p:cNvSpPr txBox="1"/>
          <p:nvPr/>
        </p:nvSpPr>
        <p:spPr>
          <a:xfrm>
            <a:off x="107503" y="5838542"/>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＜備考＞</a:t>
            </a:r>
          </a:p>
        </p:txBody>
      </p:sp>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500"/>
            <a:ext cx="66892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J.SP</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六本木ツインウォール　夏期特価販売</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2" name="正方形/長方形 21">
            <a:extLst>
              <a:ext uri="{FF2B5EF4-FFF2-40B4-BE49-F238E27FC236}">
                <a16:creationId xmlns:a16="http://schemas.microsoft.com/office/drawing/2014/main" id="{442FB750-BDDB-4AE3-80EE-852697FB5199}"/>
              </a:ext>
            </a:extLst>
          </p:cNvPr>
          <p:cNvSpPr/>
          <p:nvPr/>
        </p:nvSpPr>
        <p:spPr>
          <a:xfrm>
            <a:off x="444810" y="4311706"/>
            <a:ext cx="1935482" cy="276999"/>
          </a:xfrm>
          <a:prstGeom prst="rect">
            <a:avLst/>
          </a:prstGeom>
          <a:noFill/>
          <a:ln w="9525" cap="flat" cmpd="sng" algn="ctr">
            <a:no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＜広告料金（税別）＞</a:t>
            </a:r>
          </a:p>
        </p:txBody>
      </p:sp>
      <p:sp>
        <p:nvSpPr>
          <p:cNvPr id="23" name="テキスト ボックス 22">
            <a:extLst>
              <a:ext uri="{FF2B5EF4-FFF2-40B4-BE49-F238E27FC236}">
                <a16:creationId xmlns:a16="http://schemas.microsoft.com/office/drawing/2014/main" id="{6A14776C-4AEA-4809-91AE-BD70D55F4664}"/>
              </a:ext>
            </a:extLst>
          </p:cNvPr>
          <p:cNvSpPr txBox="1"/>
          <p:nvPr/>
        </p:nvSpPr>
        <p:spPr>
          <a:xfrm>
            <a:off x="668815" y="4610878"/>
            <a:ext cx="3873304"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・六本木ツインウォール</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■定価￥</a:t>
            </a:r>
            <a:r>
              <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1,000,000</a:t>
            </a: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のところ</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1" lang="en-US" altLang="ja-JP"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500,000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0" lang="en-US" altLang="ja-JP"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％ＯＦＦ＞</a:t>
            </a:r>
            <a:endParaRPr kumimoji="0" lang="en-US" altLang="ja-JP"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03AF8A36-9AEE-4C01-9562-C073F2F02679}"/>
              </a:ext>
            </a:extLst>
          </p:cNvPr>
          <p:cNvSpPr/>
          <p:nvPr/>
        </p:nvSpPr>
        <p:spPr>
          <a:xfrm>
            <a:off x="254416" y="1284850"/>
            <a:ext cx="74435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時間問わず往来のある階段・エスカレーター正面部を</a:t>
            </a:r>
            <a:r>
              <a:rPr kumimoji="1" lang="en-US" altLang="ja-JP"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2</a:t>
            </a:r>
            <a:r>
              <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面セットで掲出可能な媒体となっております。</a:t>
            </a:r>
            <a:endParaRPr kumimoji="1" lang="en-US" altLang="ja-JP"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視認性も高く・インパクト抜群のため、多くの人々にブランド訴求が可能です！</a:t>
            </a:r>
          </a:p>
        </p:txBody>
      </p:sp>
      <p:pic>
        <p:nvPicPr>
          <p:cNvPr id="4" name="図 3">
            <a:extLst>
              <a:ext uri="{FF2B5EF4-FFF2-40B4-BE49-F238E27FC236}">
                <a16:creationId xmlns:a16="http://schemas.microsoft.com/office/drawing/2014/main" id="{5825F3F2-C0F0-407C-AF72-05053BC7EF66}"/>
              </a:ext>
            </a:extLst>
          </p:cNvPr>
          <p:cNvPicPr>
            <a:picLocks noChangeAspect="1"/>
          </p:cNvPicPr>
          <p:nvPr/>
        </p:nvPicPr>
        <p:blipFill>
          <a:blip r:embed="rId3"/>
          <a:stretch>
            <a:fillRect/>
          </a:stretch>
        </p:blipFill>
        <p:spPr>
          <a:xfrm>
            <a:off x="1008704" y="2178227"/>
            <a:ext cx="3260750" cy="2019277"/>
          </a:xfrm>
          <a:prstGeom prst="rect">
            <a:avLst/>
          </a:prstGeom>
        </p:spPr>
      </p:pic>
      <p:pic>
        <p:nvPicPr>
          <p:cNvPr id="5" name="図 4">
            <a:extLst>
              <a:ext uri="{FF2B5EF4-FFF2-40B4-BE49-F238E27FC236}">
                <a16:creationId xmlns:a16="http://schemas.microsoft.com/office/drawing/2014/main" id="{E16FDE15-9AC5-4307-8445-CFDB9E99C5F6}"/>
              </a:ext>
            </a:extLst>
          </p:cNvPr>
          <p:cNvPicPr>
            <a:picLocks noChangeAspect="1"/>
          </p:cNvPicPr>
          <p:nvPr/>
        </p:nvPicPr>
        <p:blipFill>
          <a:blip r:embed="rId4"/>
          <a:stretch>
            <a:fillRect/>
          </a:stretch>
        </p:blipFill>
        <p:spPr>
          <a:xfrm>
            <a:off x="4823077" y="2176548"/>
            <a:ext cx="3260750" cy="2020956"/>
          </a:xfrm>
          <a:prstGeom prst="rect">
            <a:avLst/>
          </a:prstGeom>
        </p:spPr>
      </p:pic>
      <p:sp>
        <p:nvSpPr>
          <p:cNvPr id="32" name="正方形/長方形 31">
            <a:extLst>
              <a:ext uri="{FF2B5EF4-FFF2-40B4-BE49-F238E27FC236}">
                <a16:creationId xmlns:a16="http://schemas.microsoft.com/office/drawing/2014/main" id="{24DC7EFE-66C2-4571-8D1B-B9F17E5A5A9A}"/>
              </a:ext>
            </a:extLst>
          </p:cNvPr>
          <p:cNvSpPr/>
          <p:nvPr/>
        </p:nvSpPr>
        <p:spPr>
          <a:xfrm>
            <a:off x="1077977" y="3843172"/>
            <a:ext cx="334574" cy="276999"/>
          </a:xfrm>
          <a:prstGeom prst="rect">
            <a:avLst/>
          </a:prstGeom>
          <a:solidFill>
            <a:schemeClr val="bg1"/>
          </a:solidFill>
          <a:ln w="9525" cap="flat" cmpd="sng" algn="ctr">
            <a:no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➀</a:t>
            </a:r>
          </a:p>
        </p:txBody>
      </p:sp>
      <p:sp>
        <p:nvSpPr>
          <p:cNvPr id="33" name="正方形/長方形 32">
            <a:extLst>
              <a:ext uri="{FF2B5EF4-FFF2-40B4-BE49-F238E27FC236}">
                <a16:creationId xmlns:a16="http://schemas.microsoft.com/office/drawing/2014/main" id="{CE32292D-1290-49B5-9D69-084F9560B332}"/>
              </a:ext>
            </a:extLst>
          </p:cNvPr>
          <p:cNvSpPr/>
          <p:nvPr/>
        </p:nvSpPr>
        <p:spPr>
          <a:xfrm>
            <a:off x="4787580" y="3841826"/>
            <a:ext cx="334574" cy="276999"/>
          </a:xfrm>
          <a:prstGeom prst="rect">
            <a:avLst/>
          </a:prstGeom>
          <a:solidFill>
            <a:schemeClr val="bg1"/>
          </a:solidFill>
          <a:ln w="9525" cap="flat" cmpd="sng" algn="ctr">
            <a:no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➁</a:t>
            </a:r>
          </a:p>
        </p:txBody>
      </p:sp>
      <p:grpSp>
        <p:nvGrpSpPr>
          <p:cNvPr id="20" name="グループ化 19">
            <a:extLst>
              <a:ext uri="{FF2B5EF4-FFF2-40B4-BE49-F238E27FC236}">
                <a16:creationId xmlns:a16="http://schemas.microsoft.com/office/drawing/2014/main" id="{79F2236C-7C90-44CF-B072-E20B670FEFD4}"/>
              </a:ext>
            </a:extLst>
          </p:cNvPr>
          <p:cNvGrpSpPr/>
          <p:nvPr/>
        </p:nvGrpSpPr>
        <p:grpSpPr>
          <a:xfrm>
            <a:off x="4655765" y="4386178"/>
            <a:ext cx="4444065" cy="1463191"/>
            <a:chOff x="149244" y="4822049"/>
            <a:chExt cx="4053661" cy="2033872"/>
          </a:xfrm>
        </p:grpSpPr>
        <p:sp>
          <p:nvSpPr>
            <p:cNvPr id="21" name="Rectangle 19">
              <a:extLst>
                <a:ext uri="{FF2B5EF4-FFF2-40B4-BE49-F238E27FC236}">
                  <a16:creationId xmlns:a16="http://schemas.microsoft.com/office/drawing/2014/main" id="{03F3A753-74D4-4545-964F-35069A7E36B5}"/>
                </a:ext>
              </a:extLst>
            </p:cNvPr>
            <p:cNvSpPr>
              <a:spLocks noChangeArrowheads="1"/>
            </p:cNvSpPr>
            <p:nvPr/>
          </p:nvSpPr>
          <p:spPr bwMode="auto">
            <a:xfrm>
              <a:off x="149244" y="4822049"/>
              <a:ext cx="1115616" cy="288032"/>
            </a:xfrm>
            <a:prstGeom prst="rect">
              <a:avLst/>
            </a:prstGeom>
            <a:noFill/>
            <a:ln w="9525">
              <a:no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＜対象期間＞</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正方形/長方形 37">
              <a:extLst>
                <a:ext uri="{FF2B5EF4-FFF2-40B4-BE49-F238E27FC236}">
                  <a16:creationId xmlns:a16="http://schemas.microsoft.com/office/drawing/2014/main" id="{7837B26A-CAA6-44E6-A6E2-256119121BE9}"/>
                </a:ext>
              </a:extLst>
            </p:cNvPr>
            <p:cNvSpPr>
              <a:spLocks noChangeArrowheads="1"/>
            </p:cNvSpPr>
            <p:nvPr/>
          </p:nvSpPr>
          <p:spPr bwMode="auto">
            <a:xfrm>
              <a:off x="238769" y="5016308"/>
              <a:ext cx="2058669" cy="1839613"/>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7/13</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7/19</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②</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7/26</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③</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8/9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8/16</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a:defRPr/>
              </a:pPr>
              <a:r>
                <a:rPr lang="ja-JP" altLang="en-US" sz="1000" dirty="0">
                  <a:solidFill>
                    <a:prstClr val="black"/>
                  </a:solidFill>
                  <a:latin typeface="游ゴシック" panose="020B0400000000000000" pitchFamily="50" charset="-128"/>
                </a:rPr>
                <a:t>⑥</a:t>
              </a:r>
              <a:r>
                <a:rPr lang="en-US" altLang="ja-JP" sz="1000" dirty="0">
                  <a:solidFill>
                    <a:prstClr val="black"/>
                  </a:solidFill>
                  <a:latin typeface="游ゴシック" panose="020B0400000000000000" pitchFamily="50" charset="-128"/>
                </a:rPr>
                <a:t>8/17</a:t>
              </a:r>
              <a:r>
                <a:rPr lang="ja-JP" altLang="en-US" sz="1000" dirty="0">
                  <a:solidFill>
                    <a:prstClr val="black"/>
                  </a:solidFill>
                  <a:latin typeface="游ゴシック" panose="020B0400000000000000" pitchFamily="50" charset="-128"/>
                </a:rPr>
                <a:t>（月）～　</a:t>
              </a:r>
              <a:r>
                <a:rPr lang="en-US" altLang="ja-JP" sz="1000" dirty="0">
                  <a:solidFill>
                    <a:prstClr val="black"/>
                  </a:solidFill>
                  <a:latin typeface="游ゴシック" panose="020B0400000000000000" pitchFamily="50" charset="-128"/>
                </a:rPr>
                <a:t>8/23</a:t>
              </a:r>
              <a:r>
                <a:rPr lang="ja-JP" altLang="en-US" sz="1000" dirty="0">
                  <a:solidFill>
                    <a:prstClr val="black"/>
                  </a:solidFill>
                  <a:latin typeface="游ゴシック" panose="020B0400000000000000" pitchFamily="50" charset="-128"/>
                </a:rPr>
                <a:t>（日）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26E60F04-F912-4D87-9D7A-9ED9F0C3C821}"/>
                </a:ext>
              </a:extLst>
            </p:cNvPr>
            <p:cNvSpPr/>
            <p:nvPr/>
          </p:nvSpPr>
          <p:spPr>
            <a:xfrm>
              <a:off x="2031498" y="5016308"/>
              <a:ext cx="2171407" cy="183961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⑦</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8/24</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⑧</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8/31</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9/6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⑨</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9/13</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⑩</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9/14</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⑪</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9/21</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⑫</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9/28</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10/4</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Tree>
    <p:extLst>
      <p:ext uri="{BB962C8B-B14F-4D97-AF65-F5344CB8AC3E}">
        <p14:creationId xmlns:p14="http://schemas.microsoft.com/office/powerpoint/2010/main" val="2266467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132FB90-71B6-4264-968B-54056A425C62}"/>
              </a:ext>
            </a:extLst>
          </p:cNvPr>
          <p:cNvSpPr txBox="1"/>
          <p:nvPr/>
        </p:nvSpPr>
        <p:spPr>
          <a:xfrm>
            <a:off x="427190" y="1852194"/>
            <a:ext cx="1585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＜掲出イメージ＞</a:t>
            </a:r>
          </a:p>
        </p:txBody>
      </p:sp>
      <p:sp>
        <p:nvSpPr>
          <p:cNvPr id="15" name="Rectangle 110">
            <a:extLst>
              <a:ext uri="{FF2B5EF4-FFF2-40B4-BE49-F238E27FC236}">
                <a16:creationId xmlns:a16="http://schemas.microsoft.com/office/drawing/2014/main" id="{4C5543B2-272A-4499-A84D-3DA09E693621}"/>
              </a:ext>
            </a:extLst>
          </p:cNvPr>
          <p:cNvSpPr>
            <a:spLocks noChangeArrowheads="1"/>
          </p:cNvSpPr>
          <p:nvPr/>
        </p:nvSpPr>
        <p:spPr bwMode="auto">
          <a:xfrm>
            <a:off x="254416" y="870328"/>
            <a:ext cx="4017473" cy="370624"/>
          </a:xfrm>
          <a:prstGeom prst="rect">
            <a:avLst/>
          </a:prstGeom>
          <a:noFill/>
          <a:ln w="9525" cmpd="thinThick">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D7D31"/>
                </a:solidFill>
                <a:effectLst/>
                <a:uLnTx/>
                <a:uFillTx/>
                <a:latin typeface="メイリオ" pitchFamily="50" charset="-128"/>
                <a:ea typeface="メイリオ" pitchFamily="50" charset="-128"/>
                <a:cs typeface="メイリオ" pitchFamily="50" charset="-128"/>
              </a:rPr>
              <a:t>駅構内の利用者に集中的にアプローチ！</a:t>
            </a:r>
          </a:p>
        </p:txBody>
      </p:sp>
      <p:sp>
        <p:nvSpPr>
          <p:cNvPr id="16" name="テキスト ボックス 30">
            <a:extLst>
              <a:ext uri="{FF2B5EF4-FFF2-40B4-BE49-F238E27FC236}">
                <a16:creationId xmlns:a16="http://schemas.microsoft.com/office/drawing/2014/main" id="{2F46DF2C-C45F-4BC3-8D70-EECB4D48C590}"/>
              </a:ext>
            </a:extLst>
          </p:cNvPr>
          <p:cNvSpPr txBox="1">
            <a:spLocks noChangeArrowheads="1"/>
          </p:cNvSpPr>
          <p:nvPr/>
        </p:nvSpPr>
        <p:spPr bwMode="auto">
          <a:xfrm>
            <a:off x="190623" y="6012399"/>
            <a:ext cx="8633770" cy="646331"/>
          </a:xfrm>
          <a:prstGeom prst="rect">
            <a:avLst/>
          </a:prstGeom>
          <a:solidFill>
            <a:sysClr val="window" lastClr="FFFFFF">
              <a:lumMod val="95000"/>
            </a:sys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通常販売と並行して販売致します</a:t>
            </a:r>
            <a:r>
              <a:rPr kumimoji="1" lang="ja-JP" altLang="en-US" sz="900" b="0" i="0" u="none" strike="noStrike" kern="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制作費・作業料は別途となります。</a:t>
            </a:r>
            <a:endPar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通常通り、広告システムからお申込みください。（申込時に特別割引を申請して頂き、備考欄に夏期企画適用の記載をお願い致します。）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その他の割引制度との併用は不可とさせて頂きます</a:t>
            </a:r>
            <a:r>
              <a:rPr kumimoji="1" lang="ja-JP" altLang="en-US" sz="900" b="0" i="0" u="none" strike="noStrike" kern="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8DA4298A-C66C-4BF8-B652-33544CC31C52}"/>
              </a:ext>
            </a:extLst>
          </p:cNvPr>
          <p:cNvSpPr txBox="1"/>
          <p:nvPr/>
        </p:nvSpPr>
        <p:spPr>
          <a:xfrm>
            <a:off x="107503" y="5804452"/>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＜備考＞</a:t>
            </a:r>
          </a:p>
        </p:txBody>
      </p:sp>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500"/>
            <a:ext cx="66892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solidFill>
                <a:latin typeface="メイリオ" panose="020B0604030504040204" pitchFamily="50" charset="-128"/>
                <a:ea typeface="メイリオ" panose="020B0604030504040204" pitchFamily="50" charset="-128"/>
              </a:rPr>
              <a:t>K</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.SP</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臨時集中貼り　夏期特価販売</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 name="正方形/長方形 2">
            <a:extLst>
              <a:ext uri="{FF2B5EF4-FFF2-40B4-BE49-F238E27FC236}">
                <a16:creationId xmlns:a16="http://schemas.microsoft.com/office/drawing/2014/main" id="{03AF8A36-9AEE-4C01-9562-C073F2F02679}"/>
              </a:ext>
            </a:extLst>
          </p:cNvPr>
          <p:cNvSpPr/>
          <p:nvPr/>
        </p:nvSpPr>
        <p:spPr>
          <a:xfrm>
            <a:off x="254417" y="1258270"/>
            <a:ext cx="83845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ピンポイントに掲出駅が選択可能な臨時集中貼りにてこちらで計</a:t>
            </a:r>
            <a:r>
              <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8</a:t>
            </a: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駅をセレクトし、特価価格で販売致します！</a:t>
            </a:r>
            <a:endPar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駅ジャック等の集中的な展開にも最適な媒体ですのでこの機会にぜひご利用下さい。</a:t>
            </a:r>
            <a:endPar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773E2E53-355E-4564-8F5C-CBAB37DDA456}"/>
              </a:ext>
            </a:extLst>
          </p:cNvPr>
          <p:cNvSpPr/>
          <p:nvPr/>
        </p:nvSpPr>
        <p:spPr>
          <a:xfrm>
            <a:off x="190623" y="1204409"/>
            <a:ext cx="8633770" cy="58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pic>
        <p:nvPicPr>
          <p:cNvPr id="5" name="図 4">
            <a:extLst>
              <a:ext uri="{FF2B5EF4-FFF2-40B4-BE49-F238E27FC236}">
                <a16:creationId xmlns:a16="http://schemas.microsoft.com/office/drawing/2014/main" id="{B30675A2-B316-407C-9459-B9285BE289BA}"/>
              </a:ext>
            </a:extLst>
          </p:cNvPr>
          <p:cNvPicPr>
            <a:picLocks noChangeAspect="1"/>
          </p:cNvPicPr>
          <p:nvPr/>
        </p:nvPicPr>
        <p:blipFill>
          <a:blip r:embed="rId3"/>
          <a:stretch>
            <a:fillRect/>
          </a:stretch>
        </p:blipFill>
        <p:spPr>
          <a:xfrm>
            <a:off x="525664" y="2120997"/>
            <a:ext cx="3221415" cy="1880920"/>
          </a:xfrm>
          <a:prstGeom prst="rect">
            <a:avLst/>
          </a:prstGeom>
        </p:spPr>
      </p:pic>
      <p:graphicFrame>
        <p:nvGraphicFramePr>
          <p:cNvPr id="8" name="表 7">
            <a:extLst>
              <a:ext uri="{FF2B5EF4-FFF2-40B4-BE49-F238E27FC236}">
                <a16:creationId xmlns:a16="http://schemas.microsoft.com/office/drawing/2014/main" id="{2539BDA5-E0B4-4593-9AAA-8301432E4BE6}"/>
              </a:ext>
            </a:extLst>
          </p:cNvPr>
          <p:cNvGraphicFramePr>
            <a:graphicFrameLocks noGrp="1"/>
          </p:cNvGraphicFramePr>
          <p:nvPr/>
        </p:nvGraphicFramePr>
        <p:xfrm>
          <a:off x="525664" y="4074541"/>
          <a:ext cx="8298727" cy="1691913"/>
        </p:xfrm>
        <a:graphic>
          <a:graphicData uri="http://schemas.openxmlformats.org/drawingml/2006/table">
            <a:tbl>
              <a:tblPr/>
              <a:tblGrid>
                <a:gridCol w="664760">
                  <a:extLst>
                    <a:ext uri="{9D8B030D-6E8A-4147-A177-3AD203B41FA5}">
                      <a16:colId xmlns:a16="http://schemas.microsoft.com/office/drawing/2014/main" val="969093896"/>
                    </a:ext>
                  </a:extLst>
                </a:gridCol>
                <a:gridCol w="1144813">
                  <a:extLst>
                    <a:ext uri="{9D8B030D-6E8A-4147-A177-3AD203B41FA5}">
                      <a16:colId xmlns:a16="http://schemas.microsoft.com/office/drawing/2014/main" val="1692261741"/>
                    </a:ext>
                  </a:extLst>
                </a:gridCol>
                <a:gridCol w="745588">
                  <a:extLst>
                    <a:ext uri="{9D8B030D-6E8A-4147-A177-3AD203B41FA5}">
                      <a16:colId xmlns:a16="http://schemas.microsoft.com/office/drawing/2014/main" val="1372462671"/>
                    </a:ext>
                  </a:extLst>
                </a:gridCol>
                <a:gridCol w="1188730">
                  <a:extLst>
                    <a:ext uri="{9D8B030D-6E8A-4147-A177-3AD203B41FA5}">
                      <a16:colId xmlns:a16="http://schemas.microsoft.com/office/drawing/2014/main" val="2456218298"/>
                    </a:ext>
                  </a:extLst>
                </a:gridCol>
                <a:gridCol w="1127750">
                  <a:extLst>
                    <a:ext uri="{9D8B030D-6E8A-4147-A177-3AD203B41FA5}">
                      <a16:colId xmlns:a16="http://schemas.microsoft.com/office/drawing/2014/main" val="964164648"/>
                    </a:ext>
                  </a:extLst>
                </a:gridCol>
                <a:gridCol w="1186598">
                  <a:extLst>
                    <a:ext uri="{9D8B030D-6E8A-4147-A177-3AD203B41FA5}">
                      <a16:colId xmlns:a16="http://schemas.microsoft.com/office/drawing/2014/main" val="1203439812"/>
                    </a:ext>
                  </a:extLst>
                </a:gridCol>
                <a:gridCol w="664760">
                  <a:extLst>
                    <a:ext uri="{9D8B030D-6E8A-4147-A177-3AD203B41FA5}">
                      <a16:colId xmlns:a16="http://schemas.microsoft.com/office/drawing/2014/main" val="2639811035"/>
                    </a:ext>
                  </a:extLst>
                </a:gridCol>
                <a:gridCol w="1575728">
                  <a:extLst>
                    <a:ext uri="{9D8B030D-6E8A-4147-A177-3AD203B41FA5}">
                      <a16:colId xmlns:a16="http://schemas.microsoft.com/office/drawing/2014/main" val="3766602396"/>
                    </a:ext>
                  </a:extLst>
                </a:gridCol>
              </a:tblGrid>
              <a:tr h="177778">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等級</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掲出駅</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掲出期間</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gridSpan="2">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広告料金（税別）</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特価料金（税別）</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掲出開始</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備考</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75911457"/>
                  </a:ext>
                </a:extLst>
              </a:tr>
              <a:tr h="177778">
                <a:tc rowSpan="5">
                  <a:txBody>
                    <a:bodyPr/>
                    <a:lstStyle/>
                    <a:p>
                      <a:pPr algn="ctr" fontAlgn="ct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A</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上野</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日間</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B0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サイズ</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/B1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サイズ</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86,000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/43,000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altLang="ja-JP" sz="1000" b="1" i="0" u="none" strike="noStrike" dirty="0">
                          <a:solidFill>
                            <a:srgbClr val="0000FF"/>
                          </a:solidFill>
                          <a:effectLst/>
                          <a:latin typeface="游ゴシック" panose="020B0400000000000000" pitchFamily="50" charset="-128"/>
                          <a:ea typeface="游ゴシック" panose="020B0400000000000000" pitchFamily="50" charset="-128"/>
                        </a:rPr>
                        <a:t>43,000</a:t>
                      </a:r>
                      <a:r>
                        <a:rPr lang="ja-JP" altLang="en-US" sz="1000" b="1" i="0" u="none" strike="noStrike" dirty="0">
                          <a:solidFill>
                            <a:srgbClr val="0000FF"/>
                          </a:solidFill>
                          <a:effectLst/>
                          <a:latin typeface="游ゴシック" panose="020B0400000000000000" pitchFamily="50" charset="-128"/>
                          <a:ea typeface="游ゴシック" panose="020B0400000000000000" pitchFamily="50" charset="-128"/>
                        </a:rPr>
                        <a:t>円</a:t>
                      </a:r>
                      <a:r>
                        <a:rPr lang="en-US" altLang="ja-JP" sz="1000" b="1" i="0" u="none" strike="noStrike" dirty="0">
                          <a:solidFill>
                            <a:srgbClr val="0000FF"/>
                          </a:solidFill>
                          <a:effectLst/>
                          <a:latin typeface="游ゴシック" panose="020B0400000000000000" pitchFamily="50" charset="-128"/>
                          <a:ea typeface="游ゴシック" panose="020B0400000000000000" pitchFamily="50" charset="-128"/>
                        </a:rPr>
                        <a:t>/21,000</a:t>
                      </a:r>
                      <a:r>
                        <a:rPr lang="ja-JP" altLang="en-US" sz="1000" b="1" i="0" u="none" strike="noStrike" dirty="0">
                          <a:solidFill>
                            <a:srgbClr val="0000FF"/>
                          </a:solidFill>
                          <a:effectLst/>
                          <a:latin typeface="游ゴシック" panose="020B0400000000000000" pitchFamily="50" charset="-128"/>
                          <a:ea typeface="游ゴシック" panose="020B0400000000000000" pitchFamily="50" charset="-128"/>
                        </a:rPr>
                        <a:t>円</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随時</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出稿条件があります。</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6932420"/>
                  </a:ext>
                </a:extLst>
              </a:tr>
              <a:tr h="177778">
                <a:tc vMerge="1">
                  <a:txBody>
                    <a:bodyPr/>
                    <a:lstStyle/>
                    <a:p>
                      <a:endParaRPr kumimoji="1" lang="ja-JP" altLang="en-US"/>
                    </a:p>
                  </a:txBody>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新宿三丁目</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314150471"/>
                  </a:ext>
                </a:extLst>
              </a:tr>
              <a:tr h="177778">
                <a:tc vMerge="1">
                  <a:txBody>
                    <a:bodyPr/>
                    <a:lstStyle/>
                    <a:p>
                      <a:endParaRPr kumimoji="1" lang="ja-JP" altLang="en-US"/>
                    </a:p>
                  </a:txBody>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六本木</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059420992"/>
                  </a:ext>
                </a:extLst>
              </a:tr>
              <a:tr h="177778">
                <a:tc vMerge="1">
                  <a:txBody>
                    <a:bodyPr/>
                    <a:lstStyle/>
                    <a:p>
                      <a:endParaRPr kumimoji="1" lang="ja-JP" altLang="en-US"/>
                    </a:p>
                  </a:txBody>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恵比寿</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050170821"/>
                  </a:ext>
                </a:extLst>
              </a:tr>
              <a:tr h="177778">
                <a:tc vMerge="1">
                  <a:txBody>
                    <a:bodyPr/>
                    <a:lstStyle/>
                    <a:p>
                      <a:endParaRPr kumimoji="1" lang="ja-JP" altLang="en-US"/>
                    </a:p>
                  </a:txBody>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有楽町</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562432118"/>
                  </a:ext>
                </a:extLst>
              </a:tr>
              <a:tr h="177778">
                <a:tc rowSpan="2">
                  <a:txBody>
                    <a:bodyPr/>
                    <a:lstStyle/>
                    <a:p>
                      <a:pPr algn="ctr"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B</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浅草</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row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63,000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円</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/32,000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1000" b="1" i="0" u="none" strike="noStrike" dirty="0">
                          <a:solidFill>
                            <a:srgbClr val="0000FF"/>
                          </a:solidFill>
                          <a:effectLst/>
                          <a:latin typeface="游ゴシック" panose="020B0400000000000000" pitchFamily="50" charset="-128"/>
                          <a:ea typeface="游ゴシック" panose="020B0400000000000000" pitchFamily="50" charset="-128"/>
                        </a:rPr>
                        <a:t>31,000</a:t>
                      </a:r>
                      <a:r>
                        <a:rPr lang="ja-JP" altLang="en-US" sz="1000" b="1" i="0" u="none" strike="noStrike" dirty="0">
                          <a:solidFill>
                            <a:srgbClr val="0000FF"/>
                          </a:solidFill>
                          <a:effectLst/>
                          <a:latin typeface="游ゴシック" panose="020B0400000000000000" pitchFamily="50" charset="-128"/>
                          <a:ea typeface="游ゴシック" panose="020B0400000000000000" pitchFamily="50" charset="-128"/>
                        </a:rPr>
                        <a:t>円</a:t>
                      </a:r>
                      <a:r>
                        <a:rPr lang="en-US" altLang="ja-JP" sz="1000" b="1" i="0" u="none" strike="noStrike" dirty="0">
                          <a:solidFill>
                            <a:srgbClr val="0000FF"/>
                          </a:solidFill>
                          <a:effectLst/>
                          <a:latin typeface="游ゴシック" panose="020B0400000000000000" pitchFamily="50" charset="-128"/>
                          <a:ea typeface="游ゴシック" panose="020B0400000000000000" pitchFamily="50" charset="-128"/>
                        </a:rPr>
                        <a:t>/16,000</a:t>
                      </a:r>
                      <a:r>
                        <a:rPr lang="ja-JP" altLang="en-US" sz="1000" b="1" i="0" u="none" strike="noStrike" dirty="0">
                          <a:solidFill>
                            <a:srgbClr val="0000FF"/>
                          </a:solidFill>
                          <a:effectLst/>
                          <a:latin typeface="游ゴシック" panose="020B0400000000000000" pitchFamily="50" charset="-128"/>
                          <a:ea typeface="游ゴシック" panose="020B0400000000000000" pitchFamily="50" charset="-128"/>
                        </a:rPr>
                        <a:t>円</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289003214"/>
                  </a:ext>
                </a:extLst>
              </a:tr>
              <a:tr h="177778">
                <a:tc vMerge="1">
                  <a:txBody>
                    <a:bodyPr/>
                    <a:lstStyle/>
                    <a:p>
                      <a:endParaRPr kumimoji="1" lang="ja-JP" altLang="en-US"/>
                    </a:p>
                  </a:txBody>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赤坂</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547262978"/>
                  </a:ext>
                </a:extLst>
              </a:tr>
              <a:tr h="269689">
                <a:tc>
                  <a:txBody>
                    <a:bodyPr/>
                    <a:lstStyle/>
                    <a:p>
                      <a:pPr algn="ctr"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C</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六本木一丁目</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45,000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円</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/23,000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1" i="0" u="none" strike="noStrike" dirty="0">
                          <a:solidFill>
                            <a:srgbClr val="0000FF"/>
                          </a:solidFill>
                          <a:effectLst/>
                          <a:latin typeface="游ゴシック" panose="020B0400000000000000" pitchFamily="50" charset="-128"/>
                          <a:ea typeface="游ゴシック" panose="020B0400000000000000" pitchFamily="50" charset="-128"/>
                        </a:rPr>
                        <a:t>22,000</a:t>
                      </a:r>
                      <a:r>
                        <a:rPr lang="ja-JP" altLang="en-US" sz="1000" b="1" i="0" u="none" strike="noStrike" dirty="0">
                          <a:solidFill>
                            <a:srgbClr val="0000FF"/>
                          </a:solidFill>
                          <a:effectLst/>
                          <a:latin typeface="游ゴシック" panose="020B0400000000000000" pitchFamily="50" charset="-128"/>
                          <a:ea typeface="游ゴシック" panose="020B0400000000000000" pitchFamily="50" charset="-128"/>
                        </a:rPr>
                        <a:t>円</a:t>
                      </a:r>
                      <a:r>
                        <a:rPr lang="en-US" altLang="ja-JP" sz="1000" b="1" i="0" u="none" strike="noStrike" dirty="0">
                          <a:solidFill>
                            <a:srgbClr val="0000FF"/>
                          </a:solidFill>
                          <a:effectLst/>
                          <a:latin typeface="游ゴシック" panose="020B0400000000000000" pitchFamily="50" charset="-128"/>
                          <a:ea typeface="游ゴシック" panose="020B0400000000000000" pitchFamily="50" charset="-128"/>
                        </a:rPr>
                        <a:t>/11,000</a:t>
                      </a:r>
                      <a:r>
                        <a:rPr lang="ja-JP" altLang="en-US" sz="1000" b="1" i="0" u="none" strike="noStrike" dirty="0">
                          <a:solidFill>
                            <a:srgbClr val="0000FF"/>
                          </a:solidFill>
                          <a:effectLst/>
                          <a:latin typeface="游ゴシック" panose="020B0400000000000000" pitchFamily="50" charset="-128"/>
                          <a:ea typeface="游ゴシック" panose="020B0400000000000000" pitchFamily="50" charset="-128"/>
                        </a:rPr>
                        <a:t>円</a:t>
                      </a:r>
                    </a:p>
                  </a:txBody>
                  <a:tcPr marL="3778" marR="3778" marT="3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886228520"/>
                  </a:ext>
                </a:extLst>
              </a:tr>
            </a:tbl>
          </a:graphicData>
        </a:graphic>
      </p:graphicFrame>
      <p:sp>
        <p:nvSpPr>
          <p:cNvPr id="26" name="テキスト ボックス 25">
            <a:extLst>
              <a:ext uri="{FF2B5EF4-FFF2-40B4-BE49-F238E27FC236}">
                <a16:creationId xmlns:a16="http://schemas.microsoft.com/office/drawing/2014/main" id="{AEF2EA5A-F92D-46AD-A9A2-060394068C4E}"/>
              </a:ext>
            </a:extLst>
          </p:cNvPr>
          <p:cNvSpPr txBox="1"/>
          <p:nvPr/>
        </p:nvSpPr>
        <p:spPr>
          <a:xfrm>
            <a:off x="4121092" y="3595095"/>
            <a:ext cx="4703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→次ページより各駅掲出例を記載させて頂いております！</a:t>
            </a:r>
            <a:endParaRPr kumimoji="1" lang="en-US" altLang="ja-JP"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r>
              <a:rPr kumimoji="1" lang="en-US" altLang="ja-JP"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掲出箇所を保証するものではございませんので代理店様での現調をお願い致します。</a:t>
            </a:r>
          </a:p>
        </p:txBody>
      </p:sp>
      <p:grpSp>
        <p:nvGrpSpPr>
          <p:cNvPr id="19" name="グループ化 18">
            <a:extLst>
              <a:ext uri="{FF2B5EF4-FFF2-40B4-BE49-F238E27FC236}">
                <a16:creationId xmlns:a16="http://schemas.microsoft.com/office/drawing/2014/main" id="{C9FECD3A-71EC-4987-B83C-60FFC3FF03C5}"/>
              </a:ext>
            </a:extLst>
          </p:cNvPr>
          <p:cNvGrpSpPr/>
          <p:nvPr/>
        </p:nvGrpSpPr>
        <p:grpSpPr>
          <a:xfrm>
            <a:off x="4121092" y="2140399"/>
            <a:ext cx="4703299" cy="1586302"/>
            <a:chOff x="149244" y="4822049"/>
            <a:chExt cx="4053661" cy="2205000"/>
          </a:xfrm>
        </p:grpSpPr>
        <p:sp>
          <p:nvSpPr>
            <p:cNvPr id="20" name="Rectangle 19">
              <a:extLst>
                <a:ext uri="{FF2B5EF4-FFF2-40B4-BE49-F238E27FC236}">
                  <a16:creationId xmlns:a16="http://schemas.microsoft.com/office/drawing/2014/main" id="{4EE2EF7F-5E7D-4F6F-8FF1-D354F4016217}"/>
                </a:ext>
              </a:extLst>
            </p:cNvPr>
            <p:cNvSpPr>
              <a:spLocks noChangeArrowheads="1"/>
            </p:cNvSpPr>
            <p:nvPr/>
          </p:nvSpPr>
          <p:spPr bwMode="auto">
            <a:xfrm>
              <a:off x="149244" y="4822049"/>
              <a:ext cx="1115616" cy="288032"/>
            </a:xfrm>
            <a:prstGeom prst="rect">
              <a:avLst/>
            </a:prstGeom>
            <a:noFill/>
            <a:ln w="9525">
              <a:no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n-ea"/>
                  <a:cs typeface="+mn-cs"/>
                </a:rPr>
                <a:t>＜対象期間＞</a:t>
              </a:r>
              <a:endParaRPr kumimoji="0" lang="en-US" altLang="ja-JP" sz="1100" b="0" i="0" u="none" strike="noStrike" kern="1200" cap="none" spc="0" normalizeH="0" baseline="0" noProof="0" dirty="0">
                <a:ln>
                  <a:noFill/>
                </a:ln>
                <a:solidFill>
                  <a:prstClr val="black"/>
                </a:solidFill>
                <a:effectLst/>
                <a:uLnTx/>
                <a:uFillTx/>
                <a:latin typeface="+mn-ea"/>
                <a:cs typeface="+mn-cs"/>
              </a:endParaRPr>
            </a:p>
          </p:txBody>
        </p:sp>
        <p:sp>
          <p:nvSpPr>
            <p:cNvPr id="22" name="正方形/長方形 37">
              <a:extLst>
                <a:ext uri="{FF2B5EF4-FFF2-40B4-BE49-F238E27FC236}">
                  <a16:creationId xmlns:a16="http://schemas.microsoft.com/office/drawing/2014/main" id="{81F64F4D-7253-44C9-BC9D-6B09F01E50EA}"/>
                </a:ext>
              </a:extLst>
            </p:cNvPr>
            <p:cNvSpPr>
              <a:spLocks noChangeArrowheads="1"/>
            </p:cNvSpPr>
            <p:nvPr/>
          </p:nvSpPr>
          <p:spPr bwMode="auto">
            <a:xfrm>
              <a:off x="238769" y="5016308"/>
              <a:ext cx="2058669" cy="2010741"/>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n-ea"/>
                  <a:cs typeface="+mn-cs"/>
                </a:rPr>
                <a:t>①</a:t>
              </a:r>
              <a:r>
                <a:rPr kumimoji="0" lang="en-US" altLang="ja-JP" sz="1100" b="0" i="0" u="none" strike="noStrike" kern="1200" cap="none" spc="0" normalizeH="0" baseline="0" noProof="0" dirty="0">
                  <a:ln>
                    <a:noFill/>
                  </a:ln>
                  <a:solidFill>
                    <a:prstClr val="black"/>
                  </a:solidFill>
                  <a:effectLst/>
                  <a:uLnTx/>
                  <a:uFillTx/>
                  <a:latin typeface="+mn-ea"/>
                  <a:cs typeface="+mn-cs"/>
                </a:rPr>
                <a:t>7/13</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7/19</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②</a:t>
              </a:r>
              <a:r>
                <a:rPr kumimoji="0" lang="en-US" altLang="ja-JP" sz="1100" b="0" i="0" u="none" strike="noStrike" kern="1200" cap="none" spc="0" normalizeH="0" baseline="0" noProof="0" dirty="0">
                  <a:ln>
                    <a:noFill/>
                  </a:ln>
                  <a:solidFill>
                    <a:prstClr val="black"/>
                  </a:solidFill>
                  <a:effectLst/>
                  <a:uLnTx/>
                  <a:uFillTx/>
                  <a:latin typeface="+mn-ea"/>
                  <a:cs typeface="+mn-cs"/>
                </a:rPr>
                <a:t>7/20</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7/26</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③</a:t>
              </a:r>
              <a:r>
                <a:rPr kumimoji="0" lang="en-US" altLang="ja-JP" sz="1100" b="0" i="0" u="none" strike="noStrike" kern="1200" cap="none" spc="0" normalizeH="0" baseline="0" noProof="0" dirty="0">
                  <a:ln>
                    <a:noFill/>
                  </a:ln>
                  <a:solidFill>
                    <a:prstClr val="black"/>
                  </a:solidFill>
                  <a:effectLst/>
                  <a:uLnTx/>
                  <a:uFillTx/>
                  <a:latin typeface="+mn-ea"/>
                  <a:cs typeface="+mn-cs"/>
                </a:rPr>
                <a:t>7/27</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8/2  </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n-ea"/>
                  <a:cs typeface="+mn-cs"/>
                </a:rPr>
                <a:t>④</a:t>
              </a:r>
              <a:r>
                <a:rPr kumimoji="0" lang="en-US" altLang="ja-JP" sz="1100" b="0" i="0" u="none" strike="noStrike" kern="1200" cap="none" spc="0" normalizeH="0" baseline="0" noProof="0" dirty="0">
                  <a:ln>
                    <a:noFill/>
                  </a:ln>
                  <a:solidFill>
                    <a:prstClr val="black"/>
                  </a:solidFill>
                  <a:effectLst/>
                  <a:uLnTx/>
                  <a:uFillTx/>
                  <a:latin typeface="+mn-ea"/>
                  <a:cs typeface="+mn-cs"/>
                </a:rPr>
                <a:t>8/3  </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8/9 </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n-ea"/>
                  <a:cs typeface="+mn-cs"/>
                </a:rPr>
                <a:t>⑤</a:t>
              </a:r>
              <a:r>
                <a:rPr kumimoji="0" lang="en-US" altLang="ja-JP" sz="1100" b="0" i="0" u="none" strike="noStrike" kern="1200" cap="none" spc="0" normalizeH="0" baseline="0" noProof="0" dirty="0">
                  <a:ln>
                    <a:noFill/>
                  </a:ln>
                  <a:solidFill>
                    <a:prstClr val="black"/>
                  </a:solidFill>
                  <a:effectLst/>
                  <a:uLnTx/>
                  <a:uFillTx/>
                  <a:latin typeface="+mn-ea"/>
                  <a:cs typeface="+mn-cs"/>
                </a:rPr>
                <a:t>8/10</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8/16</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lvl="0">
                <a:defRPr/>
              </a:pPr>
              <a:r>
                <a:rPr lang="ja-JP" altLang="en-US" sz="1100" dirty="0">
                  <a:solidFill>
                    <a:prstClr val="black"/>
                  </a:solidFill>
                  <a:latin typeface="+mn-ea"/>
                </a:rPr>
                <a:t>⑥</a:t>
              </a:r>
              <a:r>
                <a:rPr lang="en-US" altLang="ja-JP" sz="1100" dirty="0">
                  <a:solidFill>
                    <a:prstClr val="black"/>
                  </a:solidFill>
                  <a:latin typeface="+mn-ea"/>
                </a:rPr>
                <a:t>8/17</a:t>
              </a:r>
              <a:r>
                <a:rPr lang="ja-JP" altLang="en-US" sz="1100" dirty="0">
                  <a:solidFill>
                    <a:prstClr val="black"/>
                  </a:solidFill>
                  <a:latin typeface="+mn-ea"/>
                </a:rPr>
                <a:t>（月）～　</a:t>
              </a:r>
              <a:r>
                <a:rPr lang="en-US" altLang="ja-JP" sz="1100" dirty="0">
                  <a:solidFill>
                    <a:prstClr val="black"/>
                  </a:solidFill>
                  <a:latin typeface="+mn-ea"/>
                </a:rPr>
                <a:t>8/23</a:t>
              </a:r>
              <a:r>
                <a:rPr lang="ja-JP" altLang="en-US" sz="1100" dirty="0">
                  <a:solidFill>
                    <a:prstClr val="black"/>
                  </a:solidFill>
                  <a:latin typeface="+mn-ea"/>
                </a:rPr>
                <a:t>（日）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n-ea"/>
                <a:cs typeface="+mn-cs"/>
              </a:endParaRPr>
            </a:p>
          </p:txBody>
        </p:sp>
        <p:sp>
          <p:nvSpPr>
            <p:cNvPr id="23" name="正方形/長方形 22">
              <a:extLst>
                <a:ext uri="{FF2B5EF4-FFF2-40B4-BE49-F238E27FC236}">
                  <a16:creationId xmlns:a16="http://schemas.microsoft.com/office/drawing/2014/main" id="{E7A91549-D0E6-455D-B890-0912505B3BA0}"/>
                </a:ext>
              </a:extLst>
            </p:cNvPr>
            <p:cNvSpPr/>
            <p:nvPr/>
          </p:nvSpPr>
          <p:spPr>
            <a:xfrm>
              <a:off x="2031498" y="5016308"/>
              <a:ext cx="2171407" cy="20107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⑦</a:t>
              </a:r>
              <a:r>
                <a:rPr kumimoji="0" lang="en-US" altLang="ja-JP" sz="1100" b="0" i="0" u="none" strike="noStrike" kern="1200" cap="none" spc="0" normalizeH="0" baseline="0" noProof="0" dirty="0">
                  <a:ln>
                    <a:noFill/>
                  </a:ln>
                  <a:solidFill>
                    <a:prstClr val="black"/>
                  </a:solidFill>
                  <a:effectLst/>
                  <a:uLnTx/>
                  <a:uFillTx/>
                  <a:latin typeface="+mn-ea"/>
                  <a:cs typeface="+mn-cs"/>
                </a:rPr>
                <a:t>8/24</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8/30</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n-ea"/>
                  <a:cs typeface="+mn-cs"/>
                </a:rPr>
                <a:t>⑧</a:t>
              </a:r>
              <a:r>
                <a:rPr kumimoji="0" lang="en-US" altLang="ja-JP" sz="1100" b="0" i="0" u="none" strike="noStrike" kern="1200" cap="none" spc="0" normalizeH="0" baseline="0" noProof="0" dirty="0">
                  <a:ln>
                    <a:noFill/>
                  </a:ln>
                  <a:solidFill>
                    <a:prstClr val="black"/>
                  </a:solidFill>
                  <a:effectLst/>
                  <a:uLnTx/>
                  <a:uFillTx/>
                  <a:latin typeface="+mn-ea"/>
                  <a:cs typeface="+mn-cs"/>
                </a:rPr>
                <a:t>8/31</a:t>
              </a:r>
              <a:r>
                <a:rPr kumimoji="0" lang="ja-JP" altLang="en-US" sz="1100" b="0" i="0" u="none" strike="noStrike" kern="1200" cap="none" spc="0" normalizeH="0" baseline="0" noProof="0" dirty="0">
                  <a:ln>
                    <a:noFill/>
                  </a:ln>
                  <a:solidFill>
                    <a:prstClr val="black"/>
                  </a:solidFill>
                  <a:effectLst/>
                  <a:uLnTx/>
                  <a:uFillTx/>
                  <a:latin typeface="+mn-ea"/>
                  <a:cs typeface="+mn-cs"/>
                </a:rPr>
                <a:t>（月）</a:t>
              </a:r>
              <a:r>
                <a:rPr kumimoji="0" lang="en-US" altLang="ja-JP" sz="1100" b="0" i="0" u="none" strike="noStrike" kern="1200" cap="none" spc="0" normalizeH="0" baseline="0" noProof="0" dirty="0">
                  <a:ln>
                    <a:noFill/>
                  </a:ln>
                  <a:solidFill>
                    <a:prstClr val="black"/>
                  </a:solidFill>
                  <a:effectLst/>
                  <a:uLnTx/>
                  <a:uFillTx/>
                  <a:latin typeface="+mn-ea"/>
                  <a:cs typeface="+mn-cs"/>
                </a:rPr>
                <a:t>〜</a:t>
              </a:r>
              <a:r>
                <a:rPr kumimoji="0" lang="ja-JP" altLang="en-US" sz="1100" b="0" i="0" u="none" strike="noStrike" kern="1200" cap="none" spc="0" normalizeH="0" baseline="0" noProof="0" dirty="0">
                  <a:ln>
                    <a:noFill/>
                  </a:ln>
                  <a:solidFill>
                    <a:prstClr val="black"/>
                  </a:solidFill>
                  <a:effectLst/>
                  <a:uLnTx/>
                  <a:uFillTx/>
                  <a:latin typeface="+mn-ea"/>
                  <a:cs typeface="+mn-cs"/>
                </a:rPr>
                <a:t>　</a:t>
              </a:r>
              <a:r>
                <a:rPr kumimoji="0" lang="en-US" altLang="ja-JP" sz="1100" b="0" i="0" u="none" strike="noStrike" kern="1200" cap="none" spc="0" normalizeH="0" baseline="0" noProof="0" dirty="0">
                  <a:ln>
                    <a:noFill/>
                  </a:ln>
                  <a:solidFill>
                    <a:prstClr val="black"/>
                  </a:solidFill>
                  <a:effectLst/>
                  <a:uLnTx/>
                  <a:uFillTx/>
                  <a:latin typeface="+mn-ea"/>
                  <a:cs typeface="+mn-cs"/>
                </a:rPr>
                <a:t>9/6 </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⑨</a:t>
              </a:r>
              <a:r>
                <a:rPr kumimoji="0" lang="en-US" altLang="ja-JP" sz="1100" b="0" i="0" u="none" strike="noStrike" kern="1200" cap="none" spc="0" normalizeH="0" baseline="0" noProof="0" dirty="0">
                  <a:ln>
                    <a:noFill/>
                  </a:ln>
                  <a:solidFill>
                    <a:prstClr val="black"/>
                  </a:solidFill>
                  <a:effectLst/>
                  <a:uLnTx/>
                  <a:uFillTx/>
                  <a:latin typeface="+mn-ea"/>
                  <a:cs typeface="+mn-cs"/>
                </a:rPr>
                <a:t>9/7</a:t>
              </a:r>
              <a:r>
                <a:rPr kumimoji="0" lang="ja-JP" altLang="en-US" sz="1100" b="0" i="0" u="none" strike="noStrike" kern="1200" cap="none" spc="0" normalizeH="0" baseline="0" noProof="0" dirty="0">
                  <a:ln>
                    <a:noFill/>
                  </a:ln>
                  <a:solidFill>
                    <a:prstClr val="black"/>
                  </a:solidFill>
                  <a:effectLst/>
                  <a:uLnTx/>
                  <a:uFillTx/>
                  <a:latin typeface="+mn-ea"/>
                  <a:cs typeface="+mn-cs"/>
                </a:rPr>
                <a:t>（月）  ～   </a:t>
              </a:r>
              <a:r>
                <a:rPr kumimoji="0" lang="en-US" altLang="ja-JP" sz="1100" b="0" i="0" u="none" strike="noStrike" kern="1200" cap="none" spc="0" normalizeH="0" baseline="0" noProof="0" dirty="0">
                  <a:ln>
                    <a:noFill/>
                  </a:ln>
                  <a:solidFill>
                    <a:prstClr val="black"/>
                  </a:solidFill>
                  <a:effectLst/>
                  <a:uLnTx/>
                  <a:uFillTx/>
                  <a:latin typeface="+mn-ea"/>
                  <a:cs typeface="+mn-cs"/>
                </a:rPr>
                <a:t>9/13</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⑩</a:t>
              </a:r>
              <a:r>
                <a:rPr kumimoji="0" lang="en-US" altLang="ja-JP" sz="1100" b="0" i="0" u="none" strike="noStrike" kern="1200" cap="none" spc="0" normalizeH="0" baseline="0" noProof="0" dirty="0">
                  <a:ln>
                    <a:noFill/>
                  </a:ln>
                  <a:solidFill>
                    <a:prstClr val="black"/>
                  </a:solidFill>
                  <a:effectLst/>
                  <a:uLnTx/>
                  <a:uFillTx/>
                  <a:latin typeface="+mn-ea"/>
                  <a:cs typeface="+mn-cs"/>
                </a:rPr>
                <a:t>9/14</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9/20</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⑪</a:t>
              </a:r>
              <a:r>
                <a:rPr kumimoji="0" lang="en-US" altLang="ja-JP" sz="1100" b="0" i="0" u="none" strike="noStrike" kern="1200" cap="none" spc="0" normalizeH="0" baseline="0" noProof="0" dirty="0">
                  <a:ln>
                    <a:noFill/>
                  </a:ln>
                  <a:solidFill>
                    <a:prstClr val="black"/>
                  </a:solidFill>
                  <a:effectLst/>
                  <a:uLnTx/>
                  <a:uFillTx/>
                  <a:latin typeface="+mn-ea"/>
                  <a:cs typeface="+mn-cs"/>
                </a:rPr>
                <a:t>9/21</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9/27</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⑫</a:t>
              </a:r>
              <a:r>
                <a:rPr kumimoji="0" lang="en-US" altLang="ja-JP" sz="1100" b="0" i="0" u="none" strike="noStrike" kern="1200" cap="none" spc="0" normalizeH="0" baseline="0" noProof="0" dirty="0">
                  <a:ln>
                    <a:noFill/>
                  </a:ln>
                  <a:solidFill>
                    <a:prstClr val="black"/>
                  </a:solidFill>
                  <a:effectLst/>
                  <a:uLnTx/>
                  <a:uFillTx/>
                  <a:latin typeface="+mn-ea"/>
                  <a:cs typeface="+mn-cs"/>
                </a:rPr>
                <a:t>9/28</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10/4</a:t>
              </a:r>
              <a:r>
                <a:rPr kumimoji="0" lang="ja-JP" altLang="en-US" sz="1100" b="0" i="0" u="none" strike="noStrike" kern="1200" cap="none" spc="0" normalizeH="0" baseline="0" noProof="0" dirty="0">
                  <a:ln>
                    <a:noFill/>
                  </a:ln>
                  <a:solidFill>
                    <a:prstClr val="black"/>
                  </a:solidFill>
                  <a:effectLst/>
                  <a:uLnTx/>
                  <a:uFillTx/>
                  <a:latin typeface="+mn-ea"/>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n-ea"/>
                <a:cs typeface="+mn-cs"/>
              </a:endParaRPr>
            </a:p>
          </p:txBody>
        </p:sp>
      </p:grpSp>
    </p:spTree>
    <p:extLst>
      <p:ext uri="{BB962C8B-B14F-4D97-AF65-F5344CB8AC3E}">
        <p14:creationId xmlns:p14="http://schemas.microsoft.com/office/powerpoint/2010/main" val="1803686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498"/>
            <a:ext cx="78890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上野</a:t>
            </a:r>
            <a:r>
              <a:rPr kumimoji="1" lang="ja-JP" altLang="en-US" sz="1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駅　臨時広告掲出例</a:t>
            </a:r>
          </a:p>
        </p:txBody>
      </p:sp>
      <p:sp>
        <p:nvSpPr>
          <p:cNvPr id="67" name="テキスト ボックス 66">
            <a:extLst>
              <a:ext uri="{FF2B5EF4-FFF2-40B4-BE49-F238E27FC236}">
                <a16:creationId xmlns:a16="http://schemas.microsoft.com/office/drawing/2014/main" id="{304C6109-591D-4345-9CE4-DC3A808A7BCC}"/>
              </a:ext>
            </a:extLst>
          </p:cNvPr>
          <p:cNvSpPr txBox="1"/>
          <p:nvPr/>
        </p:nvSpPr>
        <p:spPr>
          <a:xfrm>
            <a:off x="4472192" y="6653727"/>
            <a:ext cx="32020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60" name="図 2">
            <a:extLst>
              <a:ext uri="{FF2B5EF4-FFF2-40B4-BE49-F238E27FC236}">
                <a16:creationId xmlns:a16="http://schemas.microsoft.com/office/drawing/2014/main" id="{0DC3B409-9B24-4307-8BF8-8D2B85FEB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80" r="14558"/>
          <a:stretch/>
        </p:blipFill>
        <p:spPr bwMode="auto">
          <a:xfrm>
            <a:off x="696297" y="1748151"/>
            <a:ext cx="7176354" cy="481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直線コネクタ 62">
            <a:extLst>
              <a:ext uri="{FF2B5EF4-FFF2-40B4-BE49-F238E27FC236}">
                <a16:creationId xmlns:a16="http://schemas.microsoft.com/office/drawing/2014/main" id="{FB9E6C62-EB23-46D7-89A9-189C32ACA931}"/>
              </a:ext>
            </a:extLst>
          </p:cNvPr>
          <p:cNvCxnSpPr>
            <a:cxnSpLocks/>
          </p:cNvCxnSpPr>
          <p:nvPr/>
        </p:nvCxnSpPr>
        <p:spPr>
          <a:xfrm>
            <a:off x="2183769" y="4409191"/>
            <a:ext cx="96530" cy="346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F05D5170-FD50-4E4F-8FB8-23D61F4D54B1}"/>
              </a:ext>
            </a:extLst>
          </p:cNvPr>
          <p:cNvSpPr/>
          <p:nvPr/>
        </p:nvSpPr>
        <p:spPr>
          <a:xfrm>
            <a:off x="240771" y="5926201"/>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5" name="楕円 64">
            <a:extLst>
              <a:ext uri="{FF2B5EF4-FFF2-40B4-BE49-F238E27FC236}">
                <a16:creationId xmlns:a16="http://schemas.microsoft.com/office/drawing/2014/main" id="{A3219EB6-0446-4AE0-97B6-68B239D87D4B}"/>
              </a:ext>
            </a:extLst>
          </p:cNvPr>
          <p:cNvSpPr/>
          <p:nvPr/>
        </p:nvSpPr>
        <p:spPr>
          <a:xfrm>
            <a:off x="2063509" y="4333029"/>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68" name="直線コネクタ 67">
            <a:extLst>
              <a:ext uri="{FF2B5EF4-FFF2-40B4-BE49-F238E27FC236}">
                <a16:creationId xmlns:a16="http://schemas.microsoft.com/office/drawing/2014/main" id="{AFA4CB4C-1FB1-4F56-BC77-FA0F882ADE83}"/>
              </a:ext>
            </a:extLst>
          </p:cNvPr>
          <p:cNvCxnSpPr>
            <a:cxnSpLocks/>
            <a:stCxn id="65" idx="4"/>
            <a:endCxn id="64" idx="0"/>
          </p:cNvCxnSpPr>
          <p:nvPr/>
        </p:nvCxnSpPr>
        <p:spPr>
          <a:xfrm flipH="1">
            <a:off x="1008704" y="4600595"/>
            <a:ext cx="1219914" cy="132560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1FF420BE-0869-4F80-95F9-4D4133B3040E}"/>
              </a:ext>
            </a:extLst>
          </p:cNvPr>
          <p:cNvCxnSpPr>
            <a:cxnSpLocks/>
          </p:cNvCxnSpPr>
          <p:nvPr/>
        </p:nvCxnSpPr>
        <p:spPr>
          <a:xfrm>
            <a:off x="2446381" y="4081356"/>
            <a:ext cx="89696" cy="32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3D7FFB1E-8070-410C-B108-EB934429F903}"/>
              </a:ext>
            </a:extLst>
          </p:cNvPr>
          <p:cNvCxnSpPr>
            <a:cxnSpLocks/>
          </p:cNvCxnSpPr>
          <p:nvPr/>
        </p:nvCxnSpPr>
        <p:spPr>
          <a:xfrm>
            <a:off x="3255129" y="4933280"/>
            <a:ext cx="83229" cy="582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878E098A-02C8-41DB-BE14-B1A99D37EFC6}"/>
              </a:ext>
            </a:extLst>
          </p:cNvPr>
          <p:cNvCxnSpPr>
            <a:cxnSpLocks/>
          </p:cNvCxnSpPr>
          <p:nvPr/>
        </p:nvCxnSpPr>
        <p:spPr>
          <a:xfrm flipH="1">
            <a:off x="3856370" y="4786348"/>
            <a:ext cx="61184" cy="5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1" name="正方形/長方形 100">
            <a:extLst>
              <a:ext uri="{FF2B5EF4-FFF2-40B4-BE49-F238E27FC236}">
                <a16:creationId xmlns:a16="http://schemas.microsoft.com/office/drawing/2014/main" id="{B537E836-98E7-43E8-8543-66ED02AFF419}"/>
              </a:ext>
            </a:extLst>
          </p:cNvPr>
          <p:cNvSpPr/>
          <p:nvPr/>
        </p:nvSpPr>
        <p:spPr>
          <a:xfrm>
            <a:off x="1966017" y="5926201"/>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2" name="楕円 101">
            <a:extLst>
              <a:ext uri="{FF2B5EF4-FFF2-40B4-BE49-F238E27FC236}">
                <a16:creationId xmlns:a16="http://schemas.microsoft.com/office/drawing/2014/main" id="{4E2A975D-B10A-4F4F-86D4-60A4363C16E2}"/>
              </a:ext>
            </a:extLst>
          </p:cNvPr>
          <p:cNvSpPr/>
          <p:nvPr/>
        </p:nvSpPr>
        <p:spPr>
          <a:xfrm>
            <a:off x="3131634" y="4843376"/>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03" name="直線コネクタ 102">
            <a:extLst>
              <a:ext uri="{FF2B5EF4-FFF2-40B4-BE49-F238E27FC236}">
                <a16:creationId xmlns:a16="http://schemas.microsoft.com/office/drawing/2014/main" id="{1F0CBA1E-13A5-4127-A690-7F37A46BF636}"/>
              </a:ext>
            </a:extLst>
          </p:cNvPr>
          <p:cNvCxnSpPr>
            <a:cxnSpLocks/>
            <a:stCxn id="102" idx="4"/>
            <a:endCxn id="101" idx="0"/>
          </p:cNvCxnSpPr>
          <p:nvPr/>
        </p:nvCxnSpPr>
        <p:spPr>
          <a:xfrm flipH="1">
            <a:off x="2733950" y="5110942"/>
            <a:ext cx="562793" cy="81525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1DA1C9E3-FB52-4BD2-ABC5-AC595EA9B5DA}"/>
              </a:ext>
            </a:extLst>
          </p:cNvPr>
          <p:cNvSpPr/>
          <p:nvPr/>
        </p:nvSpPr>
        <p:spPr>
          <a:xfrm>
            <a:off x="230896" y="3219276"/>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5" name="楕円 104">
            <a:extLst>
              <a:ext uri="{FF2B5EF4-FFF2-40B4-BE49-F238E27FC236}">
                <a16:creationId xmlns:a16="http://schemas.microsoft.com/office/drawing/2014/main" id="{51FAC5B5-DA2C-407E-A2C3-E13002FF0EAD}"/>
              </a:ext>
            </a:extLst>
          </p:cNvPr>
          <p:cNvSpPr/>
          <p:nvPr/>
        </p:nvSpPr>
        <p:spPr>
          <a:xfrm>
            <a:off x="2326120" y="3947573"/>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10" name="直線コネクタ 109">
            <a:extLst>
              <a:ext uri="{FF2B5EF4-FFF2-40B4-BE49-F238E27FC236}">
                <a16:creationId xmlns:a16="http://schemas.microsoft.com/office/drawing/2014/main" id="{9A0075D8-DBBA-421F-9731-8B9CC42AB387}"/>
              </a:ext>
            </a:extLst>
          </p:cNvPr>
          <p:cNvCxnSpPr>
            <a:cxnSpLocks/>
            <a:stCxn id="105" idx="1"/>
            <a:endCxn id="104" idx="3"/>
          </p:cNvCxnSpPr>
          <p:nvPr/>
        </p:nvCxnSpPr>
        <p:spPr>
          <a:xfrm flipH="1" flipV="1">
            <a:off x="1766762" y="3490331"/>
            <a:ext cx="607717" cy="49642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11" name="正方形/長方形 110">
            <a:extLst>
              <a:ext uri="{FF2B5EF4-FFF2-40B4-BE49-F238E27FC236}">
                <a16:creationId xmlns:a16="http://schemas.microsoft.com/office/drawing/2014/main" id="{C20CA56B-CFAC-4DC0-B3E0-4C900D208B06}"/>
              </a:ext>
            </a:extLst>
          </p:cNvPr>
          <p:cNvSpPr/>
          <p:nvPr/>
        </p:nvSpPr>
        <p:spPr>
          <a:xfrm>
            <a:off x="1888404" y="2923715"/>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2" name="楕円 111">
            <a:extLst>
              <a:ext uri="{FF2B5EF4-FFF2-40B4-BE49-F238E27FC236}">
                <a16:creationId xmlns:a16="http://schemas.microsoft.com/office/drawing/2014/main" id="{AEC35D77-9D7F-40E0-B24A-C8CC5E0BCBEC}"/>
              </a:ext>
            </a:extLst>
          </p:cNvPr>
          <p:cNvSpPr/>
          <p:nvPr/>
        </p:nvSpPr>
        <p:spPr>
          <a:xfrm>
            <a:off x="3676993" y="4652565"/>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13" name="直線コネクタ 112">
            <a:extLst>
              <a:ext uri="{FF2B5EF4-FFF2-40B4-BE49-F238E27FC236}">
                <a16:creationId xmlns:a16="http://schemas.microsoft.com/office/drawing/2014/main" id="{472B91F2-EC51-43D4-91B1-30EC1E7D761C}"/>
              </a:ext>
            </a:extLst>
          </p:cNvPr>
          <p:cNvCxnSpPr>
            <a:cxnSpLocks/>
            <a:stCxn id="112" idx="1"/>
            <a:endCxn id="111" idx="2"/>
          </p:cNvCxnSpPr>
          <p:nvPr/>
        </p:nvCxnSpPr>
        <p:spPr>
          <a:xfrm flipH="1" flipV="1">
            <a:off x="2656337" y="3465825"/>
            <a:ext cx="1069015" cy="122592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99484CF8-C5E3-4C15-A4A8-7E0FC9AACAD2}"/>
              </a:ext>
            </a:extLst>
          </p:cNvPr>
          <p:cNvCxnSpPr>
            <a:cxnSpLocks/>
          </p:cNvCxnSpPr>
          <p:nvPr/>
        </p:nvCxnSpPr>
        <p:spPr>
          <a:xfrm flipV="1">
            <a:off x="7067966" y="5306182"/>
            <a:ext cx="79841" cy="805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正方形/長方形 121">
            <a:extLst>
              <a:ext uri="{FF2B5EF4-FFF2-40B4-BE49-F238E27FC236}">
                <a16:creationId xmlns:a16="http://schemas.microsoft.com/office/drawing/2014/main" id="{55F1B27E-102A-4567-9C6E-88D816890706}"/>
              </a:ext>
            </a:extLst>
          </p:cNvPr>
          <p:cNvSpPr/>
          <p:nvPr/>
        </p:nvSpPr>
        <p:spPr>
          <a:xfrm>
            <a:off x="7484969" y="3947573"/>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3" name="楕円 122">
            <a:extLst>
              <a:ext uri="{FF2B5EF4-FFF2-40B4-BE49-F238E27FC236}">
                <a16:creationId xmlns:a16="http://schemas.microsoft.com/office/drawing/2014/main" id="{566A4CD8-BFD5-4B0E-8C49-0AB7B7E24DC9}"/>
              </a:ext>
            </a:extLst>
          </p:cNvPr>
          <p:cNvSpPr/>
          <p:nvPr/>
        </p:nvSpPr>
        <p:spPr>
          <a:xfrm>
            <a:off x="6974305" y="5201652"/>
            <a:ext cx="225824" cy="2286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24" name="直線コネクタ 123">
            <a:extLst>
              <a:ext uri="{FF2B5EF4-FFF2-40B4-BE49-F238E27FC236}">
                <a16:creationId xmlns:a16="http://schemas.microsoft.com/office/drawing/2014/main" id="{42D6D71C-EB2B-4A80-858B-1C91918A549A}"/>
              </a:ext>
            </a:extLst>
          </p:cNvPr>
          <p:cNvCxnSpPr>
            <a:cxnSpLocks/>
            <a:stCxn id="123" idx="7"/>
            <a:endCxn id="122" idx="2"/>
          </p:cNvCxnSpPr>
          <p:nvPr/>
        </p:nvCxnSpPr>
        <p:spPr>
          <a:xfrm flipV="1">
            <a:off x="7167058" y="4489683"/>
            <a:ext cx="1085844" cy="74546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5D875162-08B6-4471-AF56-76E4F1E0E8A5}"/>
              </a:ext>
            </a:extLst>
          </p:cNvPr>
          <p:cNvCxnSpPr>
            <a:cxnSpLocks/>
          </p:cNvCxnSpPr>
          <p:nvPr/>
        </p:nvCxnSpPr>
        <p:spPr>
          <a:xfrm>
            <a:off x="4897539" y="3837402"/>
            <a:ext cx="93074" cy="1493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正方形/長方形 126">
            <a:extLst>
              <a:ext uri="{FF2B5EF4-FFF2-40B4-BE49-F238E27FC236}">
                <a16:creationId xmlns:a16="http://schemas.microsoft.com/office/drawing/2014/main" id="{B9C5186E-6BAD-4298-8872-CB1EE77FD9EB}"/>
              </a:ext>
            </a:extLst>
          </p:cNvPr>
          <p:cNvSpPr/>
          <p:nvPr/>
        </p:nvSpPr>
        <p:spPr>
          <a:xfrm>
            <a:off x="7484969" y="2851851"/>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B0×4</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8" name="楕円 127">
            <a:extLst>
              <a:ext uri="{FF2B5EF4-FFF2-40B4-BE49-F238E27FC236}">
                <a16:creationId xmlns:a16="http://schemas.microsoft.com/office/drawing/2014/main" id="{A647AA8A-515E-4A3F-9A65-8BD29A6B7206}"/>
              </a:ext>
            </a:extLst>
          </p:cNvPr>
          <p:cNvSpPr/>
          <p:nvPr/>
        </p:nvSpPr>
        <p:spPr>
          <a:xfrm>
            <a:off x="4778967" y="3778296"/>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29" name="直線コネクタ 128">
            <a:extLst>
              <a:ext uri="{FF2B5EF4-FFF2-40B4-BE49-F238E27FC236}">
                <a16:creationId xmlns:a16="http://schemas.microsoft.com/office/drawing/2014/main" id="{2B8AA43F-C6B5-46AE-B4E5-16AC16ED5939}"/>
              </a:ext>
            </a:extLst>
          </p:cNvPr>
          <p:cNvCxnSpPr>
            <a:cxnSpLocks/>
            <a:stCxn id="128" idx="6"/>
            <a:endCxn id="127" idx="1"/>
          </p:cNvCxnSpPr>
          <p:nvPr/>
        </p:nvCxnSpPr>
        <p:spPr>
          <a:xfrm flipV="1">
            <a:off x="5109184" y="3122906"/>
            <a:ext cx="2375785" cy="78917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BF29A48A-066D-466E-A392-6DCFC08F7A70}"/>
              </a:ext>
            </a:extLst>
          </p:cNvPr>
          <p:cNvCxnSpPr>
            <a:cxnSpLocks/>
          </p:cNvCxnSpPr>
          <p:nvPr/>
        </p:nvCxnSpPr>
        <p:spPr>
          <a:xfrm>
            <a:off x="4035473" y="2785730"/>
            <a:ext cx="83229" cy="204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6" name="正方形/長方形 135">
            <a:extLst>
              <a:ext uri="{FF2B5EF4-FFF2-40B4-BE49-F238E27FC236}">
                <a16:creationId xmlns:a16="http://schemas.microsoft.com/office/drawing/2014/main" id="{B2D800BD-AB17-4616-8A49-579DD8E8B71C}"/>
              </a:ext>
            </a:extLst>
          </p:cNvPr>
          <p:cNvSpPr/>
          <p:nvPr/>
        </p:nvSpPr>
        <p:spPr>
          <a:xfrm>
            <a:off x="702921" y="2084506"/>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1" name="楕円 140">
            <a:extLst>
              <a:ext uri="{FF2B5EF4-FFF2-40B4-BE49-F238E27FC236}">
                <a16:creationId xmlns:a16="http://schemas.microsoft.com/office/drawing/2014/main" id="{9B5EA727-934A-4176-92AA-CA0D417F219D}"/>
              </a:ext>
            </a:extLst>
          </p:cNvPr>
          <p:cNvSpPr/>
          <p:nvPr/>
        </p:nvSpPr>
        <p:spPr>
          <a:xfrm>
            <a:off x="3886962" y="2676457"/>
            <a:ext cx="330217" cy="3961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42" name="直線コネクタ 141">
            <a:extLst>
              <a:ext uri="{FF2B5EF4-FFF2-40B4-BE49-F238E27FC236}">
                <a16:creationId xmlns:a16="http://schemas.microsoft.com/office/drawing/2014/main" id="{E43B80DF-DFB2-43CE-BB63-47D8E62A361C}"/>
              </a:ext>
            </a:extLst>
          </p:cNvPr>
          <p:cNvCxnSpPr>
            <a:cxnSpLocks/>
            <a:stCxn id="141" idx="2"/>
            <a:endCxn id="136" idx="3"/>
          </p:cNvCxnSpPr>
          <p:nvPr/>
        </p:nvCxnSpPr>
        <p:spPr>
          <a:xfrm flipH="1" flipV="1">
            <a:off x="2238787" y="2355561"/>
            <a:ext cx="1648175" cy="51897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FA8CB4DD-6DDE-41D4-BA6C-31C0D2F24D59}"/>
              </a:ext>
            </a:extLst>
          </p:cNvPr>
          <p:cNvCxnSpPr>
            <a:cxnSpLocks/>
          </p:cNvCxnSpPr>
          <p:nvPr/>
        </p:nvCxnSpPr>
        <p:spPr>
          <a:xfrm>
            <a:off x="4021738" y="2973571"/>
            <a:ext cx="83229" cy="204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EE7650B0-2702-43EC-BA65-E57345F67FBC}"/>
              </a:ext>
            </a:extLst>
          </p:cNvPr>
          <p:cNvCxnSpPr>
            <a:cxnSpLocks/>
          </p:cNvCxnSpPr>
          <p:nvPr/>
        </p:nvCxnSpPr>
        <p:spPr>
          <a:xfrm>
            <a:off x="4063352" y="2043289"/>
            <a:ext cx="0" cy="969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00E74217-F844-45D8-BA75-E00A7D8AF6A9}"/>
              </a:ext>
            </a:extLst>
          </p:cNvPr>
          <p:cNvCxnSpPr>
            <a:cxnSpLocks/>
          </p:cNvCxnSpPr>
          <p:nvPr/>
        </p:nvCxnSpPr>
        <p:spPr>
          <a:xfrm>
            <a:off x="4113830" y="2084506"/>
            <a:ext cx="0" cy="557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E857687D-4FB4-4CCE-B0DD-A052B6F3A791}"/>
              </a:ext>
            </a:extLst>
          </p:cNvPr>
          <p:cNvCxnSpPr>
            <a:cxnSpLocks/>
          </p:cNvCxnSpPr>
          <p:nvPr/>
        </p:nvCxnSpPr>
        <p:spPr>
          <a:xfrm>
            <a:off x="4190559" y="2084506"/>
            <a:ext cx="0" cy="557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4" name="楕円 153">
            <a:extLst>
              <a:ext uri="{FF2B5EF4-FFF2-40B4-BE49-F238E27FC236}">
                <a16:creationId xmlns:a16="http://schemas.microsoft.com/office/drawing/2014/main" id="{65221DAB-61B4-4B58-9E69-0AE57A814052}"/>
              </a:ext>
            </a:extLst>
          </p:cNvPr>
          <p:cNvSpPr/>
          <p:nvPr/>
        </p:nvSpPr>
        <p:spPr>
          <a:xfrm>
            <a:off x="4007209" y="1999022"/>
            <a:ext cx="135573" cy="1929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55" name="直線コネクタ 154">
            <a:extLst>
              <a:ext uri="{FF2B5EF4-FFF2-40B4-BE49-F238E27FC236}">
                <a16:creationId xmlns:a16="http://schemas.microsoft.com/office/drawing/2014/main" id="{6B358917-BC9D-4711-8785-D0EF3FE7C941}"/>
              </a:ext>
            </a:extLst>
          </p:cNvPr>
          <p:cNvCxnSpPr>
            <a:cxnSpLocks/>
            <a:stCxn id="154" idx="2"/>
            <a:endCxn id="156" idx="3"/>
          </p:cNvCxnSpPr>
          <p:nvPr/>
        </p:nvCxnSpPr>
        <p:spPr>
          <a:xfrm flipH="1" flipV="1">
            <a:off x="2960192" y="1519311"/>
            <a:ext cx="1047017" cy="57620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56" name="正方形/長方形 155">
            <a:extLst>
              <a:ext uri="{FF2B5EF4-FFF2-40B4-BE49-F238E27FC236}">
                <a16:creationId xmlns:a16="http://schemas.microsoft.com/office/drawing/2014/main" id="{6CC0F904-05FE-4644-987F-950B3EB6CCCC}"/>
              </a:ext>
            </a:extLst>
          </p:cNvPr>
          <p:cNvSpPr/>
          <p:nvPr/>
        </p:nvSpPr>
        <p:spPr>
          <a:xfrm>
            <a:off x="1424326" y="1248256"/>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7" name="楕円 156">
            <a:extLst>
              <a:ext uri="{FF2B5EF4-FFF2-40B4-BE49-F238E27FC236}">
                <a16:creationId xmlns:a16="http://schemas.microsoft.com/office/drawing/2014/main" id="{D02B04AB-6FF4-483D-8DCA-08C4C402BF08}"/>
              </a:ext>
            </a:extLst>
          </p:cNvPr>
          <p:cNvSpPr/>
          <p:nvPr/>
        </p:nvSpPr>
        <p:spPr>
          <a:xfrm>
            <a:off x="4158708" y="2025471"/>
            <a:ext cx="125766" cy="173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58" name="直線コネクタ 157">
            <a:extLst>
              <a:ext uri="{FF2B5EF4-FFF2-40B4-BE49-F238E27FC236}">
                <a16:creationId xmlns:a16="http://schemas.microsoft.com/office/drawing/2014/main" id="{B5DCDED8-7703-4005-8E5F-DBF8A350263C}"/>
              </a:ext>
            </a:extLst>
          </p:cNvPr>
          <p:cNvCxnSpPr>
            <a:cxnSpLocks/>
            <a:stCxn id="157" idx="0"/>
            <a:endCxn id="164" idx="2"/>
          </p:cNvCxnSpPr>
          <p:nvPr/>
        </p:nvCxnSpPr>
        <p:spPr>
          <a:xfrm flipH="1" flipV="1">
            <a:off x="3930905" y="1348036"/>
            <a:ext cx="290686" cy="67743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64" name="正方形/長方形 163">
            <a:extLst>
              <a:ext uri="{FF2B5EF4-FFF2-40B4-BE49-F238E27FC236}">
                <a16:creationId xmlns:a16="http://schemas.microsoft.com/office/drawing/2014/main" id="{3D7F0BC5-2ED8-4198-90E2-1BD73AE09E69}"/>
              </a:ext>
            </a:extLst>
          </p:cNvPr>
          <p:cNvSpPr/>
          <p:nvPr/>
        </p:nvSpPr>
        <p:spPr>
          <a:xfrm>
            <a:off x="3162972" y="805926"/>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169" name="直線コネクタ 168">
            <a:extLst>
              <a:ext uri="{FF2B5EF4-FFF2-40B4-BE49-F238E27FC236}">
                <a16:creationId xmlns:a16="http://schemas.microsoft.com/office/drawing/2014/main" id="{22494FAB-263B-4E53-9CFA-F7B9397F51DE}"/>
              </a:ext>
            </a:extLst>
          </p:cNvPr>
          <p:cNvCxnSpPr>
            <a:cxnSpLocks/>
          </p:cNvCxnSpPr>
          <p:nvPr/>
        </p:nvCxnSpPr>
        <p:spPr>
          <a:xfrm>
            <a:off x="4387362" y="2095515"/>
            <a:ext cx="0" cy="517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a:extLst>
              <a:ext uri="{FF2B5EF4-FFF2-40B4-BE49-F238E27FC236}">
                <a16:creationId xmlns:a16="http://schemas.microsoft.com/office/drawing/2014/main" id="{3C95DAFB-8084-4231-80B6-8F8621067DFA}"/>
              </a:ext>
            </a:extLst>
          </p:cNvPr>
          <p:cNvCxnSpPr>
            <a:cxnSpLocks/>
          </p:cNvCxnSpPr>
          <p:nvPr/>
        </p:nvCxnSpPr>
        <p:spPr>
          <a:xfrm>
            <a:off x="4432186" y="2065678"/>
            <a:ext cx="0" cy="815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B8D37964-2580-4B8E-BF68-580757FD8DB0}"/>
              </a:ext>
            </a:extLst>
          </p:cNvPr>
          <p:cNvCxnSpPr>
            <a:cxnSpLocks/>
          </p:cNvCxnSpPr>
          <p:nvPr/>
        </p:nvCxnSpPr>
        <p:spPr>
          <a:xfrm>
            <a:off x="4455238" y="2128937"/>
            <a:ext cx="0" cy="703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a:extLst>
              <a:ext uri="{FF2B5EF4-FFF2-40B4-BE49-F238E27FC236}">
                <a16:creationId xmlns:a16="http://schemas.microsoft.com/office/drawing/2014/main" id="{29CBA2AB-AF01-4502-80FE-10158059F2A5}"/>
              </a:ext>
            </a:extLst>
          </p:cNvPr>
          <p:cNvCxnSpPr>
            <a:cxnSpLocks/>
          </p:cNvCxnSpPr>
          <p:nvPr/>
        </p:nvCxnSpPr>
        <p:spPr>
          <a:xfrm>
            <a:off x="4501342" y="2128937"/>
            <a:ext cx="0" cy="703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0" name="楕円 179">
            <a:extLst>
              <a:ext uri="{FF2B5EF4-FFF2-40B4-BE49-F238E27FC236}">
                <a16:creationId xmlns:a16="http://schemas.microsoft.com/office/drawing/2014/main" id="{70B673F2-C1EF-4151-9D49-70E7CA9EF4CA}"/>
              </a:ext>
            </a:extLst>
          </p:cNvPr>
          <p:cNvSpPr/>
          <p:nvPr/>
        </p:nvSpPr>
        <p:spPr>
          <a:xfrm>
            <a:off x="4330577" y="2018178"/>
            <a:ext cx="125766" cy="173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181" name="楕円 180">
            <a:extLst>
              <a:ext uri="{FF2B5EF4-FFF2-40B4-BE49-F238E27FC236}">
                <a16:creationId xmlns:a16="http://schemas.microsoft.com/office/drawing/2014/main" id="{6AB0076D-3B69-4BC2-B460-CD06B764ADB7}"/>
              </a:ext>
            </a:extLst>
          </p:cNvPr>
          <p:cNvSpPr/>
          <p:nvPr/>
        </p:nvSpPr>
        <p:spPr>
          <a:xfrm>
            <a:off x="4442090" y="2084506"/>
            <a:ext cx="125766" cy="173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82" name="直線コネクタ 181">
            <a:extLst>
              <a:ext uri="{FF2B5EF4-FFF2-40B4-BE49-F238E27FC236}">
                <a16:creationId xmlns:a16="http://schemas.microsoft.com/office/drawing/2014/main" id="{10ED3424-80BF-4FA4-A0A9-7970269F985E}"/>
              </a:ext>
            </a:extLst>
          </p:cNvPr>
          <p:cNvCxnSpPr>
            <a:cxnSpLocks/>
            <a:stCxn id="180" idx="0"/>
            <a:endCxn id="183" idx="2"/>
          </p:cNvCxnSpPr>
          <p:nvPr/>
        </p:nvCxnSpPr>
        <p:spPr>
          <a:xfrm flipV="1">
            <a:off x="4393460" y="1348036"/>
            <a:ext cx="1254586" cy="67014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83" name="正方形/長方形 182">
            <a:extLst>
              <a:ext uri="{FF2B5EF4-FFF2-40B4-BE49-F238E27FC236}">
                <a16:creationId xmlns:a16="http://schemas.microsoft.com/office/drawing/2014/main" id="{DB10339F-7CE7-44F5-B8F2-1C632DF35AB0}"/>
              </a:ext>
            </a:extLst>
          </p:cNvPr>
          <p:cNvSpPr/>
          <p:nvPr/>
        </p:nvSpPr>
        <p:spPr>
          <a:xfrm>
            <a:off x="4880113" y="805926"/>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184" name="直線コネクタ 183">
            <a:extLst>
              <a:ext uri="{FF2B5EF4-FFF2-40B4-BE49-F238E27FC236}">
                <a16:creationId xmlns:a16="http://schemas.microsoft.com/office/drawing/2014/main" id="{5212C231-7810-431E-92DF-ACFCF693A65C}"/>
              </a:ext>
            </a:extLst>
          </p:cNvPr>
          <p:cNvCxnSpPr>
            <a:cxnSpLocks/>
            <a:endCxn id="186" idx="1"/>
          </p:cNvCxnSpPr>
          <p:nvPr/>
        </p:nvCxnSpPr>
        <p:spPr>
          <a:xfrm flipV="1">
            <a:off x="4577759" y="1770022"/>
            <a:ext cx="1197872" cy="39077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正方形/長方形 185">
            <a:extLst>
              <a:ext uri="{FF2B5EF4-FFF2-40B4-BE49-F238E27FC236}">
                <a16:creationId xmlns:a16="http://schemas.microsoft.com/office/drawing/2014/main" id="{F4407C6D-59E0-4DF3-B14A-A2DCCE4BAAB1}"/>
              </a:ext>
            </a:extLst>
          </p:cNvPr>
          <p:cNvSpPr/>
          <p:nvPr/>
        </p:nvSpPr>
        <p:spPr>
          <a:xfrm>
            <a:off x="5775631" y="1498967"/>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53B653A4-6B9A-42B7-85B5-0404979F2426}"/>
              </a:ext>
            </a:extLst>
          </p:cNvPr>
          <p:cNvSpPr/>
          <p:nvPr/>
        </p:nvSpPr>
        <p:spPr>
          <a:xfrm>
            <a:off x="5208468" y="1683107"/>
            <a:ext cx="327786" cy="124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pic>
        <p:nvPicPr>
          <p:cNvPr id="55" name="図 2">
            <a:extLst>
              <a:ext uri="{FF2B5EF4-FFF2-40B4-BE49-F238E27FC236}">
                <a16:creationId xmlns:a16="http://schemas.microsoft.com/office/drawing/2014/main" id="{F274C453-359E-4EB4-95A3-59D29B642C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650" t="87429"/>
          <a:stretch/>
        </p:blipFill>
        <p:spPr bwMode="auto">
          <a:xfrm>
            <a:off x="7692292" y="5805442"/>
            <a:ext cx="1403648" cy="80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414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498"/>
            <a:ext cx="78890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（丸・副）新宿三丁目</a:t>
            </a:r>
            <a:r>
              <a:rPr kumimoji="1" lang="ja-JP" altLang="en-US" sz="1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駅　臨時広告掲出例</a:t>
            </a:r>
          </a:p>
        </p:txBody>
      </p:sp>
      <p:pic>
        <p:nvPicPr>
          <p:cNvPr id="2" name="図 1">
            <a:extLst>
              <a:ext uri="{FF2B5EF4-FFF2-40B4-BE49-F238E27FC236}">
                <a16:creationId xmlns:a16="http://schemas.microsoft.com/office/drawing/2014/main" id="{EEA75BF0-7180-44E5-A342-34517AF898DE}"/>
              </a:ext>
            </a:extLst>
          </p:cNvPr>
          <p:cNvPicPr>
            <a:picLocks noChangeAspect="1"/>
          </p:cNvPicPr>
          <p:nvPr/>
        </p:nvPicPr>
        <p:blipFill rotWithShape="1">
          <a:blip r:embed="rId3"/>
          <a:srcRect b="25667"/>
          <a:stretch/>
        </p:blipFill>
        <p:spPr>
          <a:xfrm>
            <a:off x="105940" y="1027817"/>
            <a:ext cx="8968357" cy="4097636"/>
          </a:xfrm>
          <a:prstGeom prst="rect">
            <a:avLst/>
          </a:prstGeom>
        </p:spPr>
      </p:pic>
      <p:sp>
        <p:nvSpPr>
          <p:cNvPr id="36" name="フリーフォーム: 図形 35">
            <a:extLst>
              <a:ext uri="{FF2B5EF4-FFF2-40B4-BE49-F238E27FC236}">
                <a16:creationId xmlns:a16="http://schemas.microsoft.com/office/drawing/2014/main" id="{199A3E6F-4EFA-496A-89A4-40CAE436BDA1}"/>
              </a:ext>
            </a:extLst>
          </p:cNvPr>
          <p:cNvSpPr/>
          <p:nvPr/>
        </p:nvSpPr>
        <p:spPr>
          <a:xfrm rot="20710378" flipV="1">
            <a:off x="2595531" y="2281819"/>
            <a:ext cx="98075" cy="52821"/>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37" name="フリーフォーム: 図形 36">
            <a:extLst>
              <a:ext uri="{FF2B5EF4-FFF2-40B4-BE49-F238E27FC236}">
                <a16:creationId xmlns:a16="http://schemas.microsoft.com/office/drawing/2014/main" id="{5AB8448D-BF2A-41AD-8FB7-0D6931792AB0}"/>
              </a:ext>
            </a:extLst>
          </p:cNvPr>
          <p:cNvSpPr/>
          <p:nvPr/>
        </p:nvSpPr>
        <p:spPr>
          <a:xfrm rot="20710378" flipV="1">
            <a:off x="2595531" y="2338499"/>
            <a:ext cx="98075" cy="52821"/>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38" name="フリーフォーム: 図形 37">
            <a:extLst>
              <a:ext uri="{FF2B5EF4-FFF2-40B4-BE49-F238E27FC236}">
                <a16:creationId xmlns:a16="http://schemas.microsoft.com/office/drawing/2014/main" id="{D00519F4-65FA-4C90-B7E4-D9484924A91C}"/>
              </a:ext>
            </a:extLst>
          </p:cNvPr>
          <p:cNvSpPr/>
          <p:nvPr/>
        </p:nvSpPr>
        <p:spPr>
          <a:xfrm rot="20970541" flipV="1">
            <a:off x="3412595" y="2406227"/>
            <a:ext cx="162355" cy="65262"/>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39" name="フリーフォーム: 図形 38">
            <a:extLst>
              <a:ext uri="{FF2B5EF4-FFF2-40B4-BE49-F238E27FC236}">
                <a16:creationId xmlns:a16="http://schemas.microsoft.com/office/drawing/2014/main" id="{0B9F5E2E-D2A2-4A81-82DE-B3F2CBD5FC17}"/>
              </a:ext>
            </a:extLst>
          </p:cNvPr>
          <p:cNvSpPr/>
          <p:nvPr/>
        </p:nvSpPr>
        <p:spPr>
          <a:xfrm rot="21046824" flipV="1">
            <a:off x="3411125" y="2503760"/>
            <a:ext cx="162355" cy="65262"/>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0" name="フリーフォーム: 図形 39">
            <a:extLst>
              <a:ext uri="{FF2B5EF4-FFF2-40B4-BE49-F238E27FC236}">
                <a16:creationId xmlns:a16="http://schemas.microsoft.com/office/drawing/2014/main" id="{63D00877-14CB-4EAE-AF94-57D3EE9612AA}"/>
              </a:ext>
            </a:extLst>
          </p:cNvPr>
          <p:cNvSpPr/>
          <p:nvPr/>
        </p:nvSpPr>
        <p:spPr>
          <a:xfrm rot="21010878" flipV="1">
            <a:off x="5157976" y="2731882"/>
            <a:ext cx="162355" cy="65262"/>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2" name="フリーフォーム: 図形 41">
            <a:extLst>
              <a:ext uri="{FF2B5EF4-FFF2-40B4-BE49-F238E27FC236}">
                <a16:creationId xmlns:a16="http://schemas.microsoft.com/office/drawing/2014/main" id="{A439F3EE-1238-4444-BA92-D15EC728E38C}"/>
              </a:ext>
            </a:extLst>
          </p:cNvPr>
          <p:cNvSpPr/>
          <p:nvPr/>
        </p:nvSpPr>
        <p:spPr>
          <a:xfrm rot="20970541" flipV="1">
            <a:off x="5157768" y="2834558"/>
            <a:ext cx="162355" cy="65262"/>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3" name="楕円 42">
            <a:extLst>
              <a:ext uri="{FF2B5EF4-FFF2-40B4-BE49-F238E27FC236}">
                <a16:creationId xmlns:a16="http://schemas.microsoft.com/office/drawing/2014/main" id="{9C3F4994-3C75-4767-9008-F57B91018C4F}"/>
              </a:ext>
            </a:extLst>
          </p:cNvPr>
          <p:cNvSpPr/>
          <p:nvPr/>
        </p:nvSpPr>
        <p:spPr>
          <a:xfrm>
            <a:off x="2442762" y="2236034"/>
            <a:ext cx="387065" cy="2205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4" name="楕円 43">
            <a:extLst>
              <a:ext uri="{FF2B5EF4-FFF2-40B4-BE49-F238E27FC236}">
                <a16:creationId xmlns:a16="http://schemas.microsoft.com/office/drawing/2014/main" id="{06886BF9-462C-4EA2-A921-EE1ACB403CCE}"/>
              </a:ext>
            </a:extLst>
          </p:cNvPr>
          <p:cNvSpPr/>
          <p:nvPr/>
        </p:nvSpPr>
        <p:spPr>
          <a:xfrm>
            <a:off x="3298769" y="2375449"/>
            <a:ext cx="387065" cy="2205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7" name="楕円 46">
            <a:extLst>
              <a:ext uri="{FF2B5EF4-FFF2-40B4-BE49-F238E27FC236}">
                <a16:creationId xmlns:a16="http://schemas.microsoft.com/office/drawing/2014/main" id="{23270C70-FDA1-4912-A648-76FFBAE6E538}"/>
              </a:ext>
            </a:extLst>
          </p:cNvPr>
          <p:cNvSpPr/>
          <p:nvPr/>
        </p:nvSpPr>
        <p:spPr>
          <a:xfrm>
            <a:off x="5045412" y="2688827"/>
            <a:ext cx="388049" cy="2613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8" name="正方形/長方形 47">
            <a:extLst>
              <a:ext uri="{FF2B5EF4-FFF2-40B4-BE49-F238E27FC236}">
                <a16:creationId xmlns:a16="http://schemas.microsoft.com/office/drawing/2014/main" id="{C881D187-F3C7-46CF-A3F4-FB3F5D443C54}"/>
              </a:ext>
            </a:extLst>
          </p:cNvPr>
          <p:cNvSpPr/>
          <p:nvPr/>
        </p:nvSpPr>
        <p:spPr>
          <a:xfrm>
            <a:off x="1549031" y="3015985"/>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9" name="正方形/長方形 48">
            <a:extLst>
              <a:ext uri="{FF2B5EF4-FFF2-40B4-BE49-F238E27FC236}">
                <a16:creationId xmlns:a16="http://schemas.microsoft.com/office/drawing/2014/main" id="{0DAC7DF7-5360-4A9D-810E-FECA5D31528A}"/>
              </a:ext>
            </a:extLst>
          </p:cNvPr>
          <p:cNvSpPr/>
          <p:nvPr/>
        </p:nvSpPr>
        <p:spPr>
          <a:xfrm>
            <a:off x="3685834" y="1273889"/>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0" name="正方形/長方形 49">
            <a:extLst>
              <a:ext uri="{FF2B5EF4-FFF2-40B4-BE49-F238E27FC236}">
                <a16:creationId xmlns:a16="http://schemas.microsoft.com/office/drawing/2014/main" id="{7EADEBA3-FAEA-476F-92F4-45ED7648C5E7}"/>
              </a:ext>
            </a:extLst>
          </p:cNvPr>
          <p:cNvSpPr/>
          <p:nvPr/>
        </p:nvSpPr>
        <p:spPr>
          <a:xfrm>
            <a:off x="5830664" y="1544944"/>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51" name="直線コネクタ 50">
            <a:extLst>
              <a:ext uri="{FF2B5EF4-FFF2-40B4-BE49-F238E27FC236}">
                <a16:creationId xmlns:a16="http://schemas.microsoft.com/office/drawing/2014/main" id="{3B83261D-59B2-4BF4-91D6-CC2FFD82CD55}"/>
              </a:ext>
            </a:extLst>
          </p:cNvPr>
          <p:cNvCxnSpPr>
            <a:cxnSpLocks/>
            <a:stCxn id="48" idx="0"/>
            <a:endCxn id="43" idx="4"/>
          </p:cNvCxnSpPr>
          <p:nvPr/>
        </p:nvCxnSpPr>
        <p:spPr>
          <a:xfrm flipV="1">
            <a:off x="2316964" y="2456585"/>
            <a:ext cx="319331" cy="5594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BA60A321-F9B9-4AED-923F-180C2D8392F3}"/>
              </a:ext>
            </a:extLst>
          </p:cNvPr>
          <p:cNvCxnSpPr>
            <a:cxnSpLocks/>
            <a:endCxn id="49" idx="2"/>
          </p:cNvCxnSpPr>
          <p:nvPr/>
        </p:nvCxnSpPr>
        <p:spPr>
          <a:xfrm flipV="1">
            <a:off x="3511319" y="1815999"/>
            <a:ext cx="942448" cy="554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86DE1A32-BA43-4182-A0F8-0D7A1A62FEAA}"/>
              </a:ext>
            </a:extLst>
          </p:cNvPr>
          <p:cNvCxnSpPr>
            <a:cxnSpLocks/>
            <a:stCxn id="47" idx="0"/>
            <a:endCxn id="50" idx="2"/>
          </p:cNvCxnSpPr>
          <p:nvPr/>
        </p:nvCxnSpPr>
        <p:spPr>
          <a:xfrm flipV="1">
            <a:off x="5239437" y="2087054"/>
            <a:ext cx="1359160" cy="60177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EA81EEED-ED4D-4E83-93A2-4726BE295F37}"/>
              </a:ext>
            </a:extLst>
          </p:cNvPr>
          <p:cNvPicPr>
            <a:picLocks noChangeAspect="1"/>
          </p:cNvPicPr>
          <p:nvPr/>
        </p:nvPicPr>
        <p:blipFill>
          <a:blip r:embed="rId4"/>
          <a:stretch>
            <a:fillRect/>
          </a:stretch>
        </p:blipFill>
        <p:spPr>
          <a:xfrm>
            <a:off x="1954876" y="5254584"/>
            <a:ext cx="5974598" cy="1079086"/>
          </a:xfrm>
          <a:prstGeom prst="rect">
            <a:avLst/>
          </a:prstGeom>
        </p:spPr>
      </p:pic>
      <p:pic>
        <p:nvPicPr>
          <p:cNvPr id="60" name="図 2">
            <a:extLst>
              <a:ext uri="{FF2B5EF4-FFF2-40B4-BE49-F238E27FC236}">
                <a16:creationId xmlns:a16="http://schemas.microsoft.com/office/drawing/2014/main" id="{54F2D412-33B0-4080-9BDE-635D97D16D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143" t="83263" r="2470"/>
          <a:stretch/>
        </p:blipFill>
        <p:spPr bwMode="auto">
          <a:xfrm>
            <a:off x="7120952" y="4141404"/>
            <a:ext cx="1224136" cy="94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a:extLst>
              <a:ext uri="{FF2B5EF4-FFF2-40B4-BE49-F238E27FC236}">
                <a16:creationId xmlns:a16="http://schemas.microsoft.com/office/drawing/2014/main" id="{A457EDC1-BDA1-4BDE-A899-EE52762CCCF1}"/>
              </a:ext>
            </a:extLst>
          </p:cNvPr>
          <p:cNvPicPr>
            <a:picLocks noChangeAspect="1"/>
          </p:cNvPicPr>
          <p:nvPr/>
        </p:nvPicPr>
        <p:blipFill>
          <a:blip r:embed="rId6"/>
          <a:stretch>
            <a:fillRect/>
          </a:stretch>
        </p:blipFill>
        <p:spPr>
          <a:xfrm>
            <a:off x="359423" y="4161646"/>
            <a:ext cx="1298561" cy="920576"/>
          </a:xfrm>
          <a:prstGeom prst="rect">
            <a:avLst/>
          </a:prstGeom>
        </p:spPr>
      </p:pic>
      <p:sp>
        <p:nvSpPr>
          <p:cNvPr id="62" name="フリーフォーム: 図形 61">
            <a:extLst>
              <a:ext uri="{FF2B5EF4-FFF2-40B4-BE49-F238E27FC236}">
                <a16:creationId xmlns:a16="http://schemas.microsoft.com/office/drawing/2014/main" id="{3A67EBE2-C48D-46E3-869E-E84BA7591DDE}"/>
              </a:ext>
            </a:extLst>
          </p:cNvPr>
          <p:cNvSpPr/>
          <p:nvPr/>
        </p:nvSpPr>
        <p:spPr>
          <a:xfrm rot="20399170" flipV="1">
            <a:off x="3583926" y="5822560"/>
            <a:ext cx="162355" cy="65262"/>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63" name="フリーフォーム: 図形 62">
            <a:extLst>
              <a:ext uri="{FF2B5EF4-FFF2-40B4-BE49-F238E27FC236}">
                <a16:creationId xmlns:a16="http://schemas.microsoft.com/office/drawing/2014/main" id="{D3BBF844-FF62-459B-8B24-7A023C97805B}"/>
              </a:ext>
            </a:extLst>
          </p:cNvPr>
          <p:cNvSpPr/>
          <p:nvPr/>
        </p:nvSpPr>
        <p:spPr>
          <a:xfrm rot="20328197" flipV="1">
            <a:off x="3577171" y="5938836"/>
            <a:ext cx="162355" cy="65262"/>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69" name="フリーフォーム: 図形 68">
            <a:extLst>
              <a:ext uri="{FF2B5EF4-FFF2-40B4-BE49-F238E27FC236}">
                <a16:creationId xmlns:a16="http://schemas.microsoft.com/office/drawing/2014/main" id="{CE90A1A1-C534-48A4-A869-EC4C7CF43400}"/>
              </a:ext>
            </a:extLst>
          </p:cNvPr>
          <p:cNvSpPr/>
          <p:nvPr/>
        </p:nvSpPr>
        <p:spPr>
          <a:xfrm rot="20328197" flipV="1">
            <a:off x="4391015" y="5879060"/>
            <a:ext cx="162355" cy="65262"/>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0" name="正方形/長方形 69">
            <a:extLst>
              <a:ext uri="{FF2B5EF4-FFF2-40B4-BE49-F238E27FC236}">
                <a16:creationId xmlns:a16="http://schemas.microsoft.com/office/drawing/2014/main" id="{99F262DC-97A1-4AFE-948F-69A71388853C}"/>
              </a:ext>
            </a:extLst>
          </p:cNvPr>
          <p:cNvSpPr/>
          <p:nvPr/>
        </p:nvSpPr>
        <p:spPr>
          <a:xfrm>
            <a:off x="1762903" y="4610141"/>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B0×5</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1" name="正方形/長方形 70">
            <a:extLst>
              <a:ext uri="{FF2B5EF4-FFF2-40B4-BE49-F238E27FC236}">
                <a16:creationId xmlns:a16="http://schemas.microsoft.com/office/drawing/2014/main" id="{A4979B7A-D057-46A8-AA44-0A90514FFA38}"/>
              </a:ext>
            </a:extLst>
          </p:cNvPr>
          <p:cNvSpPr/>
          <p:nvPr/>
        </p:nvSpPr>
        <p:spPr>
          <a:xfrm>
            <a:off x="3954340" y="4945026"/>
            <a:ext cx="1472790" cy="380477"/>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B0×4</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72" name="直線コネクタ 71">
            <a:extLst>
              <a:ext uri="{FF2B5EF4-FFF2-40B4-BE49-F238E27FC236}">
                <a16:creationId xmlns:a16="http://schemas.microsoft.com/office/drawing/2014/main" id="{3537FD9C-69D8-4FF2-B28E-AE26A819F22F}"/>
              </a:ext>
            </a:extLst>
          </p:cNvPr>
          <p:cNvCxnSpPr>
            <a:cxnSpLocks/>
            <a:endCxn id="73" idx="0"/>
          </p:cNvCxnSpPr>
          <p:nvPr/>
        </p:nvCxnSpPr>
        <p:spPr>
          <a:xfrm>
            <a:off x="2530836" y="5163253"/>
            <a:ext cx="1134267" cy="63880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楕円 72">
            <a:extLst>
              <a:ext uri="{FF2B5EF4-FFF2-40B4-BE49-F238E27FC236}">
                <a16:creationId xmlns:a16="http://schemas.microsoft.com/office/drawing/2014/main" id="{6606041F-0D77-4684-AA9E-AA880C779E74}"/>
              </a:ext>
            </a:extLst>
          </p:cNvPr>
          <p:cNvSpPr/>
          <p:nvPr/>
        </p:nvSpPr>
        <p:spPr>
          <a:xfrm>
            <a:off x="3471570" y="5802061"/>
            <a:ext cx="387065" cy="2205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4" name="楕円 73">
            <a:extLst>
              <a:ext uri="{FF2B5EF4-FFF2-40B4-BE49-F238E27FC236}">
                <a16:creationId xmlns:a16="http://schemas.microsoft.com/office/drawing/2014/main" id="{B3C03345-7147-445F-8E47-8420F500EF72}"/>
              </a:ext>
            </a:extLst>
          </p:cNvPr>
          <p:cNvSpPr/>
          <p:nvPr/>
        </p:nvSpPr>
        <p:spPr>
          <a:xfrm>
            <a:off x="4260234" y="5801415"/>
            <a:ext cx="387065" cy="2205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75" name="直線コネクタ 74">
            <a:extLst>
              <a:ext uri="{FF2B5EF4-FFF2-40B4-BE49-F238E27FC236}">
                <a16:creationId xmlns:a16="http://schemas.microsoft.com/office/drawing/2014/main" id="{85D808A0-8274-4C00-AEF3-D6E6E24DEF8F}"/>
              </a:ext>
            </a:extLst>
          </p:cNvPr>
          <p:cNvCxnSpPr>
            <a:cxnSpLocks/>
            <a:stCxn id="71" idx="2"/>
            <a:endCxn id="74" idx="0"/>
          </p:cNvCxnSpPr>
          <p:nvPr/>
        </p:nvCxnSpPr>
        <p:spPr>
          <a:xfrm flipH="1">
            <a:off x="4453767" y="5325503"/>
            <a:ext cx="236968" cy="47591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642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498"/>
            <a:ext cx="78890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六本木</a:t>
            </a:r>
            <a:r>
              <a:rPr kumimoji="1" lang="ja-JP" altLang="en-US" sz="1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駅　臨時広告掲出例</a:t>
            </a:r>
          </a:p>
        </p:txBody>
      </p:sp>
      <p:pic>
        <p:nvPicPr>
          <p:cNvPr id="2" name="図 1">
            <a:extLst>
              <a:ext uri="{FF2B5EF4-FFF2-40B4-BE49-F238E27FC236}">
                <a16:creationId xmlns:a16="http://schemas.microsoft.com/office/drawing/2014/main" id="{74E7DA62-D62D-4339-8D18-844FD20C91DE}"/>
              </a:ext>
            </a:extLst>
          </p:cNvPr>
          <p:cNvPicPr>
            <a:picLocks noChangeAspect="1"/>
          </p:cNvPicPr>
          <p:nvPr/>
        </p:nvPicPr>
        <p:blipFill rotWithShape="1">
          <a:blip r:embed="rId3"/>
          <a:srcRect t="1913"/>
          <a:stretch/>
        </p:blipFill>
        <p:spPr>
          <a:xfrm>
            <a:off x="224628" y="720937"/>
            <a:ext cx="8495128" cy="5932790"/>
          </a:xfrm>
          <a:prstGeom prst="rect">
            <a:avLst/>
          </a:prstGeom>
        </p:spPr>
      </p:pic>
      <p:sp>
        <p:nvSpPr>
          <p:cNvPr id="24" name="フリーフォーム: 図形 23">
            <a:extLst>
              <a:ext uri="{FF2B5EF4-FFF2-40B4-BE49-F238E27FC236}">
                <a16:creationId xmlns:a16="http://schemas.microsoft.com/office/drawing/2014/main" id="{F82CCAEB-30CC-4B72-99C3-3ADCB7D84C95}"/>
              </a:ext>
            </a:extLst>
          </p:cNvPr>
          <p:cNvSpPr/>
          <p:nvPr/>
        </p:nvSpPr>
        <p:spPr>
          <a:xfrm rot="21296433" flipV="1">
            <a:off x="5927039" y="3558267"/>
            <a:ext cx="91967"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25" name="フリーフォーム: 図形 24">
            <a:extLst>
              <a:ext uri="{FF2B5EF4-FFF2-40B4-BE49-F238E27FC236}">
                <a16:creationId xmlns:a16="http://schemas.microsoft.com/office/drawing/2014/main" id="{E454D68F-5787-4520-AB8E-9861A7694114}"/>
              </a:ext>
            </a:extLst>
          </p:cNvPr>
          <p:cNvSpPr/>
          <p:nvPr/>
        </p:nvSpPr>
        <p:spPr>
          <a:xfrm rot="864872" flipV="1">
            <a:off x="1507111" y="1770873"/>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26" name="フリーフォーム: 図形 25">
            <a:extLst>
              <a:ext uri="{FF2B5EF4-FFF2-40B4-BE49-F238E27FC236}">
                <a16:creationId xmlns:a16="http://schemas.microsoft.com/office/drawing/2014/main" id="{6A5BEB3F-1462-4598-B769-7EB7B7DE0857}"/>
              </a:ext>
            </a:extLst>
          </p:cNvPr>
          <p:cNvSpPr/>
          <p:nvPr/>
        </p:nvSpPr>
        <p:spPr>
          <a:xfrm rot="864872" flipV="1">
            <a:off x="1648880" y="1365063"/>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27" name="フリーフォーム: 図形 26">
            <a:extLst>
              <a:ext uri="{FF2B5EF4-FFF2-40B4-BE49-F238E27FC236}">
                <a16:creationId xmlns:a16="http://schemas.microsoft.com/office/drawing/2014/main" id="{4B4C6CD4-2666-42AE-90F5-E003FE99B73C}"/>
              </a:ext>
            </a:extLst>
          </p:cNvPr>
          <p:cNvSpPr/>
          <p:nvPr/>
        </p:nvSpPr>
        <p:spPr>
          <a:xfrm rot="864872" flipV="1">
            <a:off x="1686920" y="1230025"/>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28" name="フリーフォーム: 図形 27">
            <a:extLst>
              <a:ext uri="{FF2B5EF4-FFF2-40B4-BE49-F238E27FC236}">
                <a16:creationId xmlns:a16="http://schemas.microsoft.com/office/drawing/2014/main" id="{5EC2E30E-47D9-4374-B923-DC7C24A7916F}"/>
              </a:ext>
            </a:extLst>
          </p:cNvPr>
          <p:cNvSpPr/>
          <p:nvPr/>
        </p:nvSpPr>
        <p:spPr>
          <a:xfrm flipV="1">
            <a:off x="5799121" y="2623249"/>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29" name="フリーフォーム: 図形 28">
            <a:extLst>
              <a:ext uri="{FF2B5EF4-FFF2-40B4-BE49-F238E27FC236}">
                <a16:creationId xmlns:a16="http://schemas.microsoft.com/office/drawing/2014/main" id="{B60AFCC7-ABC4-4612-9833-C9B4907D8B39}"/>
              </a:ext>
            </a:extLst>
          </p:cNvPr>
          <p:cNvSpPr/>
          <p:nvPr/>
        </p:nvSpPr>
        <p:spPr>
          <a:xfrm flipV="1">
            <a:off x="5799121" y="2761524"/>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30" name="フリーフォーム: 図形 29">
            <a:extLst>
              <a:ext uri="{FF2B5EF4-FFF2-40B4-BE49-F238E27FC236}">
                <a16:creationId xmlns:a16="http://schemas.microsoft.com/office/drawing/2014/main" id="{8517A08B-A534-4837-B453-8981EEE3C16C}"/>
              </a:ext>
            </a:extLst>
          </p:cNvPr>
          <p:cNvSpPr/>
          <p:nvPr/>
        </p:nvSpPr>
        <p:spPr>
          <a:xfrm flipV="1">
            <a:off x="6903135" y="2940453"/>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31" name="フリーフォーム: 図形 30">
            <a:extLst>
              <a:ext uri="{FF2B5EF4-FFF2-40B4-BE49-F238E27FC236}">
                <a16:creationId xmlns:a16="http://schemas.microsoft.com/office/drawing/2014/main" id="{CEBFDFC7-D297-40EE-B534-F803E78130C4}"/>
              </a:ext>
            </a:extLst>
          </p:cNvPr>
          <p:cNvSpPr/>
          <p:nvPr/>
        </p:nvSpPr>
        <p:spPr>
          <a:xfrm flipV="1">
            <a:off x="6903135" y="3022398"/>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32" name="フリーフォーム: 図形 31">
            <a:extLst>
              <a:ext uri="{FF2B5EF4-FFF2-40B4-BE49-F238E27FC236}">
                <a16:creationId xmlns:a16="http://schemas.microsoft.com/office/drawing/2014/main" id="{6E6643C9-BA76-4E0D-89D7-A05D1C6DF284}"/>
              </a:ext>
            </a:extLst>
          </p:cNvPr>
          <p:cNvSpPr/>
          <p:nvPr/>
        </p:nvSpPr>
        <p:spPr>
          <a:xfrm flipV="1">
            <a:off x="6816184" y="3483031"/>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33" name="フリーフォーム: 図形 32">
            <a:extLst>
              <a:ext uri="{FF2B5EF4-FFF2-40B4-BE49-F238E27FC236}">
                <a16:creationId xmlns:a16="http://schemas.microsoft.com/office/drawing/2014/main" id="{37E44ACF-F110-4606-83C1-2E47A3DDFF77}"/>
              </a:ext>
            </a:extLst>
          </p:cNvPr>
          <p:cNvSpPr/>
          <p:nvPr/>
        </p:nvSpPr>
        <p:spPr>
          <a:xfrm flipV="1">
            <a:off x="6816184" y="3629461"/>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34" name="フリーフォーム: 図形 33">
            <a:extLst>
              <a:ext uri="{FF2B5EF4-FFF2-40B4-BE49-F238E27FC236}">
                <a16:creationId xmlns:a16="http://schemas.microsoft.com/office/drawing/2014/main" id="{1951B019-1A11-420A-978E-DE150C2E27CA}"/>
              </a:ext>
            </a:extLst>
          </p:cNvPr>
          <p:cNvSpPr/>
          <p:nvPr/>
        </p:nvSpPr>
        <p:spPr>
          <a:xfrm rot="21296433" flipV="1">
            <a:off x="6482154" y="3762781"/>
            <a:ext cx="91967"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35" name="フリーフォーム: 図形 34">
            <a:extLst>
              <a:ext uri="{FF2B5EF4-FFF2-40B4-BE49-F238E27FC236}">
                <a16:creationId xmlns:a16="http://schemas.microsoft.com/office/drawing/2014/main" id="{C07458BA-E022-4190-9B04-12797FBA7B68}"/>
              </a:ext>
            </a:extLst>
          </p:cNvPr>
          <p:cNvSpPr/>
          <p:nvPr/>
        </p:nvSpPr>
        <p:spPr>
          <a:xfrm rot="864872" flipV="1">
            <a:off x="1417207" y="1922637"/>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41" name="フリーフォーム: 図形 40">
            <a:extLst>
              <a:ext uri="{FF2B5EF4-FFF2-40B4-BE49-F238E27FC236}">
                <a16:creationId xmlns:a16="http://schemas.microsoft.com/office/drawing/2014/main" id="{0E2F02B6-07E8-4C95-834D-1F570FEE7620}"/>
              </a:ext>
            </a:extLst>
          </p:cNvPr>
          <p:cNvSpPr/>
          <p:nvPr/>
        </p:nvSpPr>
        <p:spPr>
          <a:xfrm rot="864872" flipV="1">
            <a:off x="1469071" y="2940453"/>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2" name="フリーフォーム: 図形 41">
            <a:extLst>
              <a:ext uri="{FF2B5EF4-FFF2-40B4-BE49-F238E27FC236}">
                <a16:creationId xmlns:a16="http://schemas.microsoft.com/office/drawing/2014/main" id="{E549887F-5510-4133-9E28-40390B76EF63}"/>
              </a:ext>
            </a:extLst>
          </p:cNvPr>
          <p:cNvSpPr/>
          <p:nvPr/>
        </p:nvSpPr>
        <p:spPr>
          <a:xfrm rot="864872" flipV="1">
            <a:off x="1417206" y="3089043"/>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5" name="フリーフォーム: 図形 44">
            <a:extLst>
              <a:ext uri="{FF2B5EF4-FFF2-40B4-BE49-F238E27FC236}">
                <a16:creationId xmlns:a16="http://schemas.microsoft.com/office/drawing/2014/main" id="{10048CD0-9126-4DD4-A9C9-09C7C539CA99}"/>
              </a:ext>
            </a:extLst>
          </p:cNvPr>
          <p:cNvSpPr/>
          <p:nvPr/>
        </p:nvSpPr>
        <p:spPr>
          <a:xfrm rot="864872" flipV="1">
            <a:off x="1289261" y="3433807"/>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6" name="フリーフォーム: 図形 45">
            <a:extLst>
              <a:ext uri="{FF2B5EF4-FFF2-40B4-BE49-F238E27FC236}">
                <a16:creationId xmlns:a16="http://schemas.microsoft.com/office/drawing/2014/main" id="{6918A9CE-42F2-4111-A72E-21616F31A1A1}"/>
              </a:ext>
            </a:extLst>
          </p:cNvPr>
          <p:cNvSpPr/>
          <p:nvPr/>
        </p:nvSpPr>
        <p:spPr>
          <a:xfrm rot="864872" flipV="1">
            <a:off x="1237396" y="3637246"/>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2" name="フリーフォーム: 図形 51">
            <a:extLst>
              <a:ext uri="{FF2B5EF4-FFF2-40B4-BE49-F238E27FC236}">
                <a16:creationId xmlns:a16="http://schemas.microsoft.com/office/drawing/2014/main" id="{E26313C3-B6FC-49CB-85C3-4EA61FE075F9}"/>
              </a:ext>
            </a:extLst>
          </p:cNvPr>
          <p:cNvSpPr/>
          <p:nvPr/>
        </p:nvSpPr>
        <p:spPr>
          <a:xfrm rot="21233682" flipV="1">
            <a:off x="6393366" y="4114493"/>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3" name="フリーフォーム: 図形 52">
            <a:extLst>
              <a:ext uri="{FF2B5EF4-FFF2-40B4-BE49-F238E27FC236}">
                <a16:creationId xmlns:a16="http://schemas.microsoft.com/office/drawing/2014/main" id="{26256322-445F-4E73-AD0C-79C98B45B674}"/>
              </a:ext>
            </a:extLst>
          </p:cNvPr>
          <p:cNvSpPr/>
          <p:nvPr/>
        </p:nvSpPr>
        <p:spPr>
          <a:xfrm rot="21306717" flipV="1">
            <a:off x="6403551" y="4201515"/>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4" name="フリーフォーム: 図形 53">
            <a:extLst>
              <a:ext uri="{FF2B5EF4-FFF2-40B4-BE49-F238E27FC236}">
                <a16:creationId xmlns:a16="http://schemas.microsoft.com/office/drawing/2014/main" id="{7D22495F-7529-4BF1-86F2-3CAD803D2E9E}"/>
              </a:ext>
            </a:extLst>
          </p:cNvPr>
          <p:cNvSpPr/>
          <p:nvPr/>
        </p:nvSpPr>
        <p:spPr>
          <a:xfrm rot="21378107" flipV="1">
            <a:off x="6304476" y="4720755"/>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6" name="フリーフォーム: 図形 55">
            <a:extLst>
              <a:ext uri="{FF2B5EF4-FFF2-40B4-BE49-F238E27FC236}">
                <a16:creationId xmlns:a16="http://schemas.microsoft.com/office/drawing/2014/main" id="{C40475CF-BEC1-4827-824C-B7D197FEBE0F}"/>
              </a:ext>
            </a:extLst>
          </p:cNvPr>
          <p:cNvSpPr/>
          <p:nvPr/>
        </p:nvSpPr>
        <p:spPr>
          <a:xfrm rot="21447256" flipV="1">
            <a:off x="6304840" y="4864591"/>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8" name="楕円 57">
            <a:extLst>
              <a:ext uri="{FF2B5EF4-FFF2-40B4-BE49-F238E27FC236}">
                <a16:creationId xmlns:a16="http://schemas.microsoft.com/office/drawing/2014/main" id="{DC30B3BF-E0AF-45EC-BFCE-7AF53562D736}"/>
              </a:ext>
            </a:extLst>
          </p:cNvPr>
          <p:cNvSpPr/>
          <p:nvPr/>
        </p:nvSpPr>
        <p:spPr>
          <a:xfrm>
            <a:off x="1501093" y="1182178"/>
            <a:ext cx="495665" cy="272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9" name="楕円 58">
            <a:extLst>
              <a:ext uri="{FF2B5EF4-FFF2-40B4-BE49-F238E27FC236}">
                <a16:creationId xmlns:a16="http://schemas.microsoft.com/office/drawing/2014/main" id="{F481B811-CF71-4596-AF2A-BBCA9F029FF0}"/>
              </a:ext>
            </a:extLst>
          </p:cNvPr>
          <p:cNvSpPr/>
          <p:nvPr/>
        </p:nvSpPr>
        <p:spPr>
          <a:xfrm>
            <a:off x="1308189" y="1721595"/>
            <a:ext cx="495665" cy="272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64" name="楕円 63">
            <a:extLst>
              <a:ext uri="{FF2B5EF4-FFF2-40B4-BE49-F238E27FC236}">
                <a16:creationId xmlns:a16="http://schemas.microsoft.com/office/drawing/2014/main" id="{7A8FB478-732A-4212-A142-7EDBEA02A503}"/>
              </a:ext>
            </a:extLst>
          </p:cNvPr>
          <p:cNvSpPr/>
          <p:nvPr/>
        </p:nvSpPr>
        <p:spPr>
          <a:xfrm>
            <a:off x="1286307" y="2895032"/>
            <a:ext cx="495665" cy="272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65" name="楕円 64">
            <a:extLst>
              <a:ext uri="{FF2B5EF4-FFF2-40B4-BE49-F238E27FC236}">
                <a16:creationId xmlns:a16="http://schemas.microsoft.com/office/drawing/2014/main" id="{CC37749A-7374-4439-A6E2-C38D44BE73F4}"/>
              </a:ext>
            </a:extLst>
          </p:cNvPr>
          <p:cNvSpPr/>
          <p:nvPr/>
        </p:nvSpPr>
        <p:spPr>
          <a:xfrm>
            <a:off x="1076514" y="3369673"/>
            <a:ext cx="517548" cy="3891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68" name="楕円 67">
            <a:extLst>
              <a:ext uri="{FF2B5EF4-FFF2-40B4-BE49-F238E27FC236}">
                <a16:creationId xmlns:a16="http://schemas.microsoft.com/office/drawing/2014/main" id="{6E0A0782-3C94-4AE5-A17C-DC343784AD3C}"/>
              </a:ext>
            </a:extLst>
          </p:cNvPr>
          <p:cNvSpPr/>
          <p:nvPr/>
        </p:nvSpPr>
        <p:spPr>
          <a:xfrm>
            <a:off x="5666428" y="2527924"/>
            <a:ext cx="445614" cy="3307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0" name="楕円 69">
            <a:extLst>
              <a:ext uri="{FF2B5EF4-FFF2-40B4-BE49-F238E27FC236}">
                <a16:creationId xmlns:a16="http://schemas.microsoft.com/office/drawing/2014/main" id="{15D0A726-3A96-4D68-9527-582305297B15}"/>
              </a:ext>
            </a:extLst>
          </p:cNvPr>
          <p:cNvSpPr/>
          <p:nvPr/>
        </p:nvSpPr>
        <p:spPr>
          <a:xfrm>
            <a:off x="6820828" y="2850139"/>
            <a:ext cx="338516" cy="2720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1" name="楕円 70">
            <a:extLst>
              <a:ext uri="{FF2B5EF4-FFF2-40B4-BE49-F238E27FC236}">
                <a16:creationId xmlns:a16="http://schemas.microsoft.com/office/drawing/2014/main" id="{980C54A0-A595-40F3-876E-FD39EDB944FC}"/>
              </a:ext>
            </a:extLst>
          </p:cNvPr>
          <p:cNvSpPr/>
          <p:nvPr/>
        </p:nvSpPr>
        <p:spPr>
          <a:xfrm>
            <a:off x="6734802" y="3412881"/>
            <a:ext cx="363307" cy="296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2" name="楕円 71">
            <a:extLst>
              <a:ext uri="{FF2B5EF4-FFF2-40B4-BE49-F238E27FC236}">
                <a16:creationId xmlns:a16="http://schemas.microsoft.com/office/drawing/2014/main" id="{4F323D41-DC1F-40EF-95C8-930E0CFA3BAF}"/>
              </a:ext>
            </a:extLst>
          </p:cNvPr>
          <p:cNvSpPr/>
          <p:nvPr/>
        </p:nvSpPr>
        <p:spPr>
          <a:xfrm>
            <a:off x="6256865" y="4003941"/>
            <a:ext cx="445614" cy="3307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3" name="楕円 72">
            <a:extLst>
              <a:ext uri="{FF2B5EF4-FFF2-40B4-BE49-F238E27FC236}">
                <a16:creationId xmlns:a16="http://schemas.microsoft.com/office/drawing/2014/main" id="{619F7172-FDBA-4372-AB99-F88E5AB967D5}"/>
              </a:ext>
            </a:extLst>
          </p:cNvPr>
          <p:cNvSpPr/>
          <p:nvPr/>
        </p:nvSpPr>
        <p:spPr>
          <a:xfrm>
            <a:off x="6179112" y="4641190"/>
            <a:ext cx="445614" cy="3307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4" name="正方形/長方形 73">
            <a:extLst>
              <a:ext uri="{FF2B5EF4-FFF2-40B4-BE49-F238E27FC236}">
                <a16:creationId xmlns:a16="http://schemas.microsoft.com/office/drawing/2014/main" id="{89E362B6-25EA-46DA-BBBB-26D824C9B3D3}"/>
              </a:ext>
            </a:extLst>
          </p:cNvPr>
          <p:cNvSpPr/>
          <p:nvPr/>
        </p:nvSpPr>
        <p:spPr>
          <a:xfrm>
            <a:off x="3704259" y="846940"/>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B0×4</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B0×4</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5" name="正方形/長方形 74">
            <a:extLst>
              <a:ext uri="{FF2B5EF4-FFF2-40B4-BE49-F238E27FC236}">
                <a16:creationId xmlns:a16="http://schemas.microsoft.com/office/drawing/2014/main" id="{BAE92861-1B9C-4C91-AFEE-B120054F90A1}"/>
              </a:ext>
            </a:extLst>
          </p:cNvPr>
          <p:cNvSpPr/>
          <p:nvPr/>
        </p:nvSpPr>
        <p:spPr>
          <a:xfrm>
            <a:off x="3725939" y="1478892"/>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B0×4</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B0×4</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6" name="正方形/長方形 75">
            <a:extLst>
              <a:ext uri="{FF2B5EF4-FFF2-40B4-BE49-F238E27FC236}">
                <a16:creationId xmlns:a16="http://schemas.microsoft.com/office/drawing/2014/main" id="{E3DCA2FF-8A6F-40A3-A8CE-F59DB38D1781}"/>
              </a:ext>
            </a:extLst>
          </p:cNvPr>
          <p:cNvSpPr/>
          <p:nvPr/>
        </p:nvSpPr>
        <p:spPr>
          <a:xfrm>
            <a:off x="7056919" y="938195"/>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7" name="正方形/長方形 76">
            <a:extLst>
              <a:ext uri="{FF2B5EF4-FFF2-40B4-BE49-F238E27FC236}">
                <a16:creationId xmlns:a16="http://schemas.microsoft.com/office/drawing/2014/main" id="{8B347947-3BC2-4169-85EA-38399ECD37B3}"/>
              </a:ext>
            </a:extLst>
          </p:cNvPr>
          <p:cNvSpPr/>
          <p:nvPr/>
        </p:nvSpPr>
        <p:spPr>
          <a:xfrm>
            <a:off x="5392953" y="1209099"/>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8" name="正方形/長方形 77">
            <a:extLst>
              <a:ext uri="{FF2B5EF4-FFF2-40B4-BE49-F238E27FC236}">
                <a16:creationId xmlns:a16="http://schemas.microsoft.com/office/drawing/2014/main" id="{DAB2DD9C-AAB4-4754-8CCA-85BF88CDEED9}"/>
              </a:ext>
            </a:extLst>
          </p:cNvPr>
          <p:cNvSpPr/>
          <p:nvPr/>
        </p:nvSpPr>
        <p:spPr>
          <a:xfrm>
            <a:off x="7361846" y="1749947"/>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9" name="正方形/長方形 78">
            <a:extLst>
              <a:ext uri="{FF2B5EF4-FFF2-40B4-BE49-F238E27FC236}">
                <a16:creationId xmlns:a16="http://schemas.microsoft.com/office/drawing/2014/main" id="{9B446D53-D5ED-4547-B9C9-157064049B7F}"/>
              </a:ext>
            </a:extLst>
          </p:cNvPr>
          <p:cNvSpPr/>
          <p:nvPr/>
        </p:nvSpPr>
        <p:spPr>
          <a:xfrm>
            <a:off x="2306255" y="4743125"/>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0" name="正方形/長方形 79">
            <a:extLst>
              <a:ext uri="{FF2B5EF4-FFF2-40B4-BE49-F238E27FC236}">
                <a16:creationId xmlns:a16="http://schemas.microsoft.com/office/drawing/2014/main" id="{AACB8065-86FB-4DB8-B82E-E3AC68A510AA}"/>
              </a:ext>
            </a:extLst>
          </p:cNvPr>
          <p:cNvSpPr/>
          <p:nvPr/>
        </p:nvSpPr>
        <p:spPr>
          <a:xfrm>
            <a:off x="646319" y="4743125"/>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1" name="正方形/長方形 80">
            <a:extLst>
              <a:ext uri="{FF2B5EF4-FFF2-40B4-BE49-F238E27FC236}">
                <a16:creationId xmlns:a16="http://schemas.microsoft.com/office/drawing/2014/main" id="{D407AFB6-C961-4142-BCBF-75E4D5440081}"/>
              </a:ext>
            </a:extLst>
          </p:cNvPr>
          <p:cNvSpPr/>
          <p:nvPr/>
        </p:nvSpPr>
        <p:spPr>
          <a:xfrm>
            <a:off x="4292508" y="5026352"/>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2" name="正方形/長方形 81">
            <a:extLst>
              <a:ext uri="{FF2B5EF4-FFF2-40B4-BE49-F238E27FC236}">
                <a16:creationId xmlns:a16="http://schemas.microsoft.com/office/drawing/2014/main" id="{D480A2F5-7165-4A1F-8AD7-744F7CAECBC2}"/>
              </a:ext>
            </a:extLst>
          </p:cNvPr>
          <p:cNvSpPr/>
          <p:nvPr/>
        </p:nvSpPr>
        <p:spPr>
          <a:xfrm>
            <a:off x="6020843" y="5232668"/>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83" name="直線コネクタ 82">
            <a:extLst>
              <a:ext uri="{FF2B5EF4-FFF2-40B4-BE49-F238E27FC236}">
                <a16:creationId xmlns:a16="http://schemas.microsoft.com/office/drawing/2014/main" id="{53FAB56A-DD09-48F3-987D-375E7AB1C8C4}"/>
              </a:ext>
            </a:extLst>
          </p:cNvPr>
          <p:cNvCxnSpPr>
            <a:cxnSpLocks/>
            <a:endCxn id="74" idx="1"/>
          </p:cNvCxnSpPr>
          <p:nvPr/>
        </p:nvCxnSpPr>
        <p:spPr>
          <a:xfrm flipV="1">
            <a:off x="1999746" y="1117995"/>
            <a:ext cx="1704513" cy="22614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9230DEB-101B-4E7C-A4D6-68D4FF85C7E2}"/>
              </a:ext>
            </a:extLst>
          </p:cNvPr>
          <p:cNvCxnSpPr>
            <a:cxnSpLocks/>
          </p:cNvCxnSpPr>
          <p:nvPr/>
        </p:nvCxnSpPr>
        <p:spPr>
          <a:xfrm flipV="1">
            <a:off x="1825213" y="1757303"/>
            <a:ext cx="1879046" cy="9058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1E6B904F-299C-47D3-85AD-D4718F4F62C0}"/>
              </a:ext>
            </a:extLst>
          </p:cNvPr>
          <p:cNvCxnSpPr>
            <a:cxnSpLocks/>
            <a:endCxn id="80" idx="0"/>
          </p:cNvCxnSpPr>
          <p:nvPr/>
        </p:nvCxnSpPr>
        <p:spPr>
          <a:xfrm>
            <a:off x="1356798" y="3765768"/>
            <a:ext cx="57454" cy="97735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7856FFF-5605-418B-AEC6-11134DEF4716}"/>
              </a:ext>
            </a:extLst>
          </p:cNvPr>
          <p:cNvCxnSpPr>
            <a:cxnSpLocks/>
            <a:endCxn id="79" idx="0"/>
          </p:cNvCxnSpPr>
          <p:nvPr/>
        </p:nvCxnSpPr>
        <p:spPr>
          <a:xfrm>
            <a:off x="1794369" y="3065621"/>
            <a:ext cx="1279819" cy="167750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C1D263AC-91D6-4232-A1B9-73BC15796A4F}"/>
              </a:ext>
            </a:extLst>
          </p:cNvPr>
          <p:cNvCxnSpPr>
            <a:cxnSpLocks/>
            <a:endCxn id="68" idx="0"/>
          </p:cNvCxnSpPr>
          <p:nvPr/>
        </p:nvCxnSpPr>
        <p:spPr>
          <a:xfrm flipH="1">
            <a:off x="5889235" y="1760483"/>
            <a:ext cx="287040" cy="767441"/>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C56757C2-DFE9-4182-AA13-F90E3021D18F}"/>
              </a:ext>
            </a:extLst>
          </p:cNvPr>
          <p:cNvCxnSpPr>
            <a:cxnSpLocks/>
          </p:cNvCxnSpPr>
          <p:nvPr/>
        </p:nvCxnSpPr>
        <p:spPr>
          <a:xfrm flipH="1">
            <a:off x="6990086" y="1466598"/>
            <a:ext cx="250176" cy="140602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6B28FB2A-A4A9-4314-90F6-A8EC357E252D}"/>
              </a:ext>
            </a:extLst>
          </p:cNvPr>
          <p:cNvCxnSpPr>
            <a:cxnSpLocks/>
            <a:stCxn id="78" idx="2"/>
          </p:cNvCxnSpPr>
          <p:nvPr/>
        </p:nvCxnSpPr>
        <p:spPr>
          <a:xfrm flipH="1">
            <a:off x="6990087" y="2292057"/>
            <a:ext cx="1139692" cy="112267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130B378A-0C60-4B63-9FA1-7438676E991B}"/>
              </a:ext>
            </a:extLst>
          </p:cNvPr>
          <p:cNvCxnSpPr>
            <a:cxnSpLocks/>
            <a:stCxn id="72" idx="2"/>
            <a:endCxn id="81" idx="0"/>
          </p:cNvCxnSpPr>
          <p:nvPr/>
        </p:nvCxnSpPr>
        <p:spPr>
          <a:xfrm flipH="1">
            <a:off x="5060441" y="4169331"/>
            <a:ext cx="1196424" cy="857021"/>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AD011286-7A57-4203-B44E-BA58DF3078A6}"/>
              </a:ext>
            </a:extLst>
          </p:cNvPr>
          <p:cNvCxnSpPr>
            <a:cxnSpLocks/>
            <a:stCxn id="82" idx="0"/>
            <a:endCxn id="73" idx="4"/>
          </p:cNvCxnSpPr>
          <p:nvPr/>
        </p:nvCxnSpPr>
        <p:spPr>
          <a:xfrm flipH="1" flipV="1">
            <a:off x="6401919" y="4971970"/>
            <a:ext cx="386857" cy="26069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フリーフォーム: 図形 91">
            <a:extLst>
              <a:ext uri="{FF2B5EF4-FFF2-40B4-BE49-F238E27FC236}">
                <a16:creationId xmlns:a16="http://schemas.microsoft.com/office/drawing/2014/main" id="{00DB7701-3349-4516-942A-D691B025B5D7}"/>
              </a:ext>
            </a:extLst>
          </p:cNvPr>
          <p:cNvSpPr/>
          <p:nvPr/>
        </p:nvSpPr>
        <p:spPr>
          <a:xfrm rot="21169879" flipV="1">
            <a:off x="5031188" y="3853141"/>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93" name="フリーフォーム: 図形 92">
            <a:extLst>
              <a:ext uri="{FF2B5EF4-FFF2-40B4-BE49-F238E27FC236}">
                <a16:creationId xmlns:a16="http://schemas.microsoft.com/office/drawing/2014/main" id="{12978411-45F9-481B-A565-4C08FC2B59A2}"/>
              </a:ext>
            </a:extLst>
          </p:cNvPr>
          <p:cNvSpPr/>
          <p:nvPr/>
        </p:nvSpPr>
        <p:spPr>
          <a:xfrm rot="21169879" flipV="1">
            <a:off x="5031188" y="3996714"/>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94" name="正方形/長方形 93">
            <a:extLst>
              <a:ext uri="{FF2B5EF4-FFF2-40B4-BE49-F238E27FC236}">
                <a16:creationId xmlns:a16="http://schemas.microsoft.com/office/drawing/2014/main" id="{4E64E428-DE2C-4ABD-B984-9A8E0D13D133}"/>
              </a:ext>
            </a:extLst>
          </p:cNvPr>
          <p:cNvSpPr/>
          <p:nvPr/>
        </p:nvSpPr>
        <p:spPr>
          <a:xfrm>
            <a:off x="3254924" y="2858704"/>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6" name="楕円 95">
            <a:extLst>
              <a:ext uri="{FF2B5EF4-FFF2-40B4-BE49-F238E27FC236}">
                <a16:creationId xmlns:a16="http://schemas.microsoft.com/office/drawing/2014/main" id="{73B37BC8-A3D3-4F19-A413-3A5AA44E9997}"/>
              </a:ext>
            </a:extLst>
          </p:cNvPr>
          <p:cNvSpPr/>
          <p:nvPr/>
        </p:nvSpPr>
        <p:spPr>
          <a:xfrm>
            <a:off x="4895332" y="3769139"/>
            <a:ext cx="445614" cy="3307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97" name="直線コネクタ 96">
            <a:extLst>
              <a:ext uri="{FF2B5EF4-FFF2-40B4-BE49-F238E27FC236}">
                <a16:creationId xmlns:a16="http://schemas.microsoft.com/office/drawing/2014/main" id="{306B0B9A-597F-43CD-A919-E9BD26F2C327}"/>
              </a:ext>
            </a:extLst>
          </p:cNvPr>
          <p:cNvCxnSpPr>
            <a:cxnSpLocks/>
            <a:stCxn id="96" idx="0"/>
            <a:endCxn id="94" idx="2"/>
          </p:cNvCxnSpPr>
          <p:nvPr/>
        </p:nvCxnSpPr>
        <p:spPr>
          <a:xfrm flipH="1" flipV="1">
            <a:off x="4022857" y="3400814"/>
            <a:ext cx="1095282" cy="36832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楕円 98">
            <a:extLst>
              <a:ext uri="{FF2B5EF4-FFF2-40B4-BE49-F238E27FC236}">
                <a16:creationId xmlns:a16="http://schemas.microsoft.com/office/drawing/2014/main" id="{4526C568-F63E-4CB2-9AE5-D4F4BA8E9AA2}"/>
              </a:ext>
            </a:extLst>
          </p:cNvPr>
          <p:cNvSpPr/>
          <p:nvPr/>
        </p:nvSpPr>
        <p:spPr>
          <a:xfrm rot="1234590">
            <a:off x="5734965" y="3465592"/>
            <a:ext cx="1028732" cy="3307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101" name="正方形/長方形 100">
            <a:extLst>
              <a:ext uri="{FF2B5EF4-FFF2-40B4-BE49-F238E27FC236}">
                <a16:creationId xmlns:a16="http://schemas.microsoft.com/office/drawing/2014/main" id="{8FC8AE38-2241-4967-AB33-7693ED848678}"/>
              </a:ext>
            </a:extLst>
          </p:cNvPr>
          <p:cNvSpPr/>
          <p:nvPr/>
        </p:nvSpPr>
        <p:spPr>
          <a:xfrm>
            <a:off x="3908436" y="2186392"/>
            <a:ext cx="1353369"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コンコース：</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コンコース：</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102" name="直線コネクタ 101">
            <a:extLst>
              <a:ext uri="{FF2B5EF4-FFF2-40B4-BE49-F238E27FC236}">
                <a16:creationId xmlns:a16="http://schemas.microsoft.com/office/drawing/2014/main" id="{3FFD9205-D3D7-4377-8A80-294A248E3D15}"/>
              </a:ext>
            </a:extLst>
          </p:cNvPr>
          <p:cNvCxnSpPr>
            <a:cxnSpLocks/>
            <a:stCxn id="99" idx="2"/>
          </p:cNvCxnSpPr>
          <p:nvPr/>
        </p:nvCxnSpPr>
        <p:spPr>
          <a:xfrm flipH="1" flipV="1">
            <a:off x="4829920" y="2753436"/>
            <a:ext cx="937860" cy="69676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F1FF74D2-EBAB-4534-8966-643259953CC9}"/>
              </a:ext>
            </a:extLst>
          </p:cNvPr>
          <p:cNvSpPr txBox="1"/>
          <p:nvPr/>
        </p:nvSpPr>
        <p:spPr>
          <a:xfrm>
            <a:off x="968526" y="5738648"/>
            <a:ext cx="3054331" cy="461665"/>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年間申請箇所のため直近対応可能</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実施の</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週間前までを目途にお申込下さい。</a:t>
            </a:r>
          </a:p>
        </p:txBody>
      </p:sp>
    </p:spTree>
    <p:extLst>
      <p:ext uri="{BB962C8B-B14F-4D97-AF65-F5344CB8AC3E}">
        <p14:creationId xmlns:p14="http://schemas.microsoft.com/office/powerpoint/2010/main" val="3309963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498"/>
            <a:ext cx="78890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恵比寿</a:t>
            </a:r>
            <a:r>
              <a:rPr kumimoji="1" lang="ja-JP" altLang="en-US" sz="1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駅　臨時広告掲出例</a:t>
            </a:r>
          </a:p>
        </p:txBody>
      </p:sp>
      <p:pic>
        <p:nvPicPr>
          <p:cNvPr id="3" name="図 2">
            <a:extLst>
              <a:ext uri="{FF2B5EF4-FFF2-40B4-BE49-F238E27FC236}">
                <a16:creationId xmlns:a16="http://schemas.microsoft.com/office/drawing/2014/main" id="{5024F22B-588B-49E6-AB53-AD1354C871EB}"/>
              </a:ext>
            </a:extLst>
          </p:cNvPr>
          <p:cNvPicPr>
            <a:picLocks noChangeAspect="1"/>
          </p:cNvPicPr>
          <p:nvPr/>
        </p:nvPicPr>
        <p:blipFill>
          <a:blip r:embed="rId3"/>
          <a:stretch>
            <a:fillRect/>
          </a:stretch>
        </p:blipFill>
        <p:spPr>
          <a:xfrm>
            <a:off x="131198" y="757172"/>
            <a:ext cx="8681987" cy="5764838"/>
          </a:xfrm>
          <a:prstGeom prst="rect">
            <a:avLst/>
          </a:prstGeom>
        </p:spPr>
      </p:pic>
      <p:sp>
        <p:nvSpPr>
          <p:cNvPr id="24" name="フリーフォーム: 図形 23">
            <a:extLst>
              <a:ext uri="{FF2B5EF4-FFF2-40B4-BE49-F238E27FC236}">
                <a16:creationId xmlns:a16="http://schemas.microsoft.com/office/drawing/2014/main" id="{B9DABA13-47CE-4E2A-88F9-BC74A17D7362}"/>
              </a:ext>
            </a:extLst>
          </p:cNvPr>
          <p:cNvSpPr/>
          <p:nvPr/>
        </p:nvSpPr>
        <p:spPr>
          <a:xfrm rot="20688273" flipV="1">
            <a:off x="2750001" y="1663393"/>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25" name="フリーフォーム: 図形 24">
            <a:extLst>
              <a:ext uri="{FF2B5EF4-FFF2-40B4-BE49-F238E27FC236}">
                <a16:creationId xmlns:a16="http://schemas.microsoft.com/office/drawing/2014/main" id="{E2FEDE85-DA3D-450E-8F27-3C3CE4E14E57}"/>
              </a:ext>
            </a:extLst>
          </p:cNvPr>
          <p:cNvSpPr/>
          <p:nvPr/>
        </p:nvSpPr>
        <p:spPr>
          <a:xfrm rot="20741925" flipV="1">
            <a:off x="2750002" y="1801144"/>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26" name="フリーフォーム: 図形 25">
            <a:extLst>
              <a:ext uri="{FF2B5EF4-FFF2-40B4-BE49-F238E27FC236}">
                <a16:creationId xmlns:a16="http://schemas.microsoft.com/office/drawing/2014/main" id="{97679F8E-7C69-489A-8C61-E4FD019EE022}"/>
              </a:ext>
            </a:extLst>
          </p:cNvPr>
          <p:cNvSpPr/>
          <p:nvPr/>
        </p:nvSpPr>
        <p:spPr>
          <a:xfrm rot="20708126" flipV="1">
            <a:off x="2750004" y="2552886"/>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27" name="フリーフォーム: 図形 26">
            <a:extLst>
              <a:ext uri="{FF2B5EF4-FFF2-40B4-BE49-F238E27FC236}">
                <a16:creationId xmlns:a16="http://schemas.microsoft.com/office/drawing/2014/main" id="{532B8092-AFBD-46E2-A9A5-33AB0653C6CC}"/>
              </a:ext>
            </a:extLst>
          </p:cNvPr>
          <p:cNvSpPr/>
          <p:nvPr/>
        </p:nvSpPr>
        <p:spPr>
          <a:xfrm rot="20765543" flipV="1">
            <a:off x="2750008" y="2690727"/>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32" name="フリーフォーム: 図形 31">
            <a:extLst>
              <a:ext uri="{FF2B5EF4-FFF2-40B4-BE49-F238E27FC236}">
                <a16:creationId xmlns:a16="http://schemas.microsoft.com/office/drawing/2014/main" id="{3BCF65D6-7306-471A-B25C-BD71006EBE19}"/>
              </a:ext>
            </a:extLst>
          </p:cNvPr>
          <p:cNvSpPr/>
          <p:nvPr/>
        </p:nvSpPr>
        <p:spPr>
          <a:xfrm rot="16906532" flipV="1">
            <a:off x="1748403" y="1375120"/>
            <a:ext cx="275285" cy="74101"/>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33" name="フリーフォーム: 図形 32">
            <a:extLst>
              <a:ext uri="{FF2B5EF4-FFF2-40B4-BE49-F238E27FC236}">
                <a16:creationId xmlns:a16="http://schemas.microsoft.com/office/drawing/2014/main" id="{FF233871-0A69-4497-A281-A56883385434}"/>
              </a:ext>
            </a:extLst>
          </p:cNvPr>
          <p:cNvSpPr/>
          <p:nvPr/>
        </p:nvSpPr>
        <p:spPr>
          <a:xfrm rot="16906532" flipV="1">
            <a:off x="1608607" y="1289325"/>
            <a:ext cx="194275" cy="46096"/>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96E00374-F272-497F-92E8-91B8EF454C46}"/>
              </a:ext>
            </a:extLst>
          </p:cNvPr>
          <p:cNvSpPr/>
          <p:nvPr/>
        </p:nvSpPr>
        <p:spPr>
          <a:xfrm>
            <a:off x="3609078" y="938325"/>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1" name="正方形/長方形 40">
            <a:extLst>
              <a:ext uri="{FF2B5EF4-FFF2-40B4-BE49-F238E27FC236}">
                <a16:creationId xmlns:a16="http://schemas.microsoft.com/office/drawing/2014/main" id="{82143595-E3CD-4482-A21D-694B3B6DA879}"/>
              </a:ext>
            </a:extLst>
          </p:cNvPr>
          <p:cNvSpPr/>
          <p:nvPr/>
        </p:nvSpPr>
        <p:spPr>
          <a:xfrm>
            <a:off x="3609078" y="2260290"/>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6" name="正方形/長方形 45">
            <a:extLst>
              <a:ext uri="{FF2B5EF4-FFF2-40B4-BE49-F238E27FC236}">
                <a16:creationId xmlns:a16="http://schemas.microsoft.com/office/drawing/2014/main" id="{C51720D4-446F-404F-8BAF-ADB917D965E3}"/>
              </a:ext>
            </a:extLst>
          </p:cNvPr>
          <p:cNvSpPr/>
          <p:nvPr/>
        </p:nvSpPr>
        <p:spPr>
          <a:xfrm>
            <a:off x="195557" y="1916004"/>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B0×4</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2" name="楕円 51">
            <a:extLst>
              <a:ext uri="{FF2B5EF4-FFF2-40B4-BE49-F238E27FC236}">
                <a16:creationId xmlns:a16="http://schemas.microsoft.com/office/drawing/2014/main" id="{33B22B29-8C81-425B-BC2B-642575906957}"/>
              </a:ext>
            </a:extLst>
          </p:cNvPr>
          <p:cNvSpPr/>
          <p:nvPr/>
        </p:nvSpPr>
        <p:spPr>
          <a:xfrm>
            <a:off x="1535162" y="1119664"/>
            <a:ext cx="534270" cy="4348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3" name="楕円 52">
            <a:extLst>
              <a:ext uri="{FF2B5EF4-FFF2-40B4-BE49-F238E27FC236}">
                <a16:creationId xmlns:a16="http://schemas.microsoft.com/office/drawing/2014/main" id="{FC4FA8DC-8C41-42F6-A48B-DCE514B6C9F6}"/>
              </a:ext>
            </a:extLst>
          </p:cNvPr>
          <p:cNvSpPr/>
          <p:nvPr/>
        </p:nvSpPr>
        <p:spPr>
          <a:xfrm>
            <a:off x="2609990" y="1590742"/>
            <a:ext cx="450844" cy="325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4C7E69A0-0A73-4CC3-9B39-9543B2B29A8A}"/>
              </a:ext>
            </a:extLst>
          </p:cNvPr>
          <p:cNvSpPr/>
          <p:nvPr/>
        </p:nvSpPr>
        <p:spPr>
          <a:xfrm>
            <a:off x="2609990" y="2472429"/>
            <a:ext cx="450844" cy="325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59" name="直線コネクタ 58">
            <a:extLst>
              <a:ext uri="{FF2B5EF4-FFF2-40B4-BE49-F238E27FC236}">
                <a16:creationId xmlns:a16="http://schemas.microsoft.com/office/drawing/2014/main" id="{FAE7776C-E4BF-4613-ABC1-4189EAB9F5D2}"/>
              </a:ext>
            </a:extLst>
          </p:cNvPr>
          <p:cNvCxnSpPr>
            <a:cxnSpLocks/>
            <a:endCxn id="52" idx="4"/>
          </p:cNvCxnSpPr>
          <p:nvPr/>
        </p:nvCxnSpPr>
        <p:spPr>
          <a:xfrm flipV="1">
            <a:off x="904663" y="1554478"/>
            <a:ext cx="897634" cy="36152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887230F0-DF62-417E-B78E-988F5F3AF360}"/>
              </a:ext>
            </a:extLst>
          </p:cNvPr>
          <p:cNvCxnSpPr>
            <a:cxnSpLocks/>
            <a:endCxn id="35" idx="1"/>
          </p:cNvCxnSpPr>
          <p:nvPr/>
        </p:nvCxnSpPr>
        <p:spPr>
          <a:xfrm flipV="1">
            <a:off x="2835412" y="1209380"/>
            <a:ext cx="773666" cy="38355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35FB74DC-8AFC-4F0C-9465-E6D28784635A}"/>
              </a:ext>
            </a:extLst>
          </p:cNvPr>
          <p:cNvCxnSpPr>
            <a:cxnSpLocks/>
            <a:endCxn id="41" idx="1"/>
          </p:cNvCxnSpPr>
          <p:nvPr/>
        </p:nvCxnSpPr>
        <p:spPr>
          <a:xfrm flipV="1">
            <a:off x="3060834" y="2531345"/>
            <a:ext cx="548244" cy="11854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9BCD60D-0702-4189-ADD1-21AF70E03607}"/>
              </a:ext>
            </a:extLst>
          </p:cNvPr>
          <p:cNvSpPr txBox="1"/>
          <p:nvPr/>
        </p:nvSpPr>
        <p:spPr>
          <a:xfrm>
            <a:off x="904663" y="5490669"/>
            <a:ext cx="3608164" cy="461665"/>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年間申請箇所を含む</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JR</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属地のため直近対応可能</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実施の</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週間前までを目途にお申込下さい。</a:t>
            </a:r>
          </a:p>
        </p:txBody>
      </p:sp>
    </p:spTree>
    <p:extLst>
      <p:ext uri="{BB962C8B-B14F-4D97-AF65-F5344CB8AC3E}">
        <p14:creationId xmlns:p14="http://schemas.microsoft.com/office/powerpoint/2010/main" val="3140916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2">
            <a:extLst>
              <a:ext uri="{FF2B5EF4-FFF2-40B4-BE49-F238E27FC236}">
                <a16:creationId xmlns:a16="http://schemas.microsoft.com/office/drawing/2014/main" id="{87150D7B-FDC5-4653-ACE9-56E28C16E4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24" r="1176" b="31393"/>
          <a:stretch/>
        </p:blipFill>
        <p:spPr bwMode="auto">
          <a:xfrm>
            <a:off x="394252" y="2291327"/>
            <a:ext cx="8241289" cy="315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498"/>
            <a:ext cx="78890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有楽町</a:t>
            </a:r>
            <a:r>
              <a:rPr kumimoji="1" lang="ja-JP" altLang="en-US" sz="1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駅　臨時広告掲出例</a:t>
            </a:r>
          </a:p>
        </p:txBody>
      </p:sp>
      <p:sp>
        <p:nvSpPr>
          <p:cNvPr id="36" name="正方形/長方形 35">
            <a:extLst>
              <a:ext uri="{FF2B5EF4-FFF2-40B4-BE49-F238E27FC236}">
                <a16:creationId xmlns:a16="http://schemas.microsoft.com/office/drawing/2014/main" id="{9F242963-83CE-422D-A2B5-FAA751D7D123}"/>
              </a:ext>
            </a:extLst>
          </p:cNvPr>
          <p:cNvSpPr/>
          <p:nvPr/>
        </p:nvSpPr>
        <p:spPr>
          <a:xfrm>
            <a:off x="6738598" y="1291266"/>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B0×6</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B0×6</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7" name="楕円 36">
            <a:extLst>
              <a:ext uri="{FF2B5EF4-FFF2-40B4-BE49-F238E27FC236}">
                <a16:creationId xmlns:a16="http://schemas.microsoft.com/office/drawing/2014/main" id="{ECD27C69-4F4B-4F2D-94F6-4A909E5D34F8}"/>
              </a:ext>
            </a:extLst>
          </p:cNvPr>
          <p:cNvSpPr/>
          <p:nvPr/>
        </p:nvSpPr>
        <p:spPr>
          <a:xfrm>
            <a:off x="5524918" y="2727145"/>
            <a:ext cx="392521" cy="2286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38" name="直線コネクタ 37">
            <a:extLst>
              <a:ext uri="{FF2B5EF4-FFF2-40B4-BE49-F238E27FC236}">
                <a16:creationId xmlns:a16="http://schemas.microsoft.com/office/drawing/2014/main" id="{A919C938-C42A-4411-8F4D-B32929BBFF38}"/>
              </a:ext>
            </a:extLst>
          </p:cNvPr>
          <p:cNvCxnSpPr>
            <a:cxnSpLocks/>
            <a:stCxn id="37" idx="7"/>
            <a:endCxn id="36" idx="1"/>
          </p:cNvCxnSpPr>
          <p:nvPr/>
        </p:nvCxnSpPr>
        <p:spPr>
          <a:xfrm flipV="1">
            <a:off x="5859956" y="1562321"/>
            <a:ext cx="878642" cy="119831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フリーフォーム: 図形 38">
            <a:extLst>
              <a:ext uri="{FF2B5EF4-FFF2-40B4-BE49-F238E27FC236}">
                <a16:creationId xmlns:a16="http://schemas.microsoft.com/office/drawing/2014/main" id="{C3F55D74-42C3-4BE7-AD03-FC9AAE5CB30F}"/>
              </a:ext>
            </a:extLst>
          </p:cNvPr>
          <p:cNvSpPr/>
          <p:nvPr/>
        </p:nvSpPr>
        <p:spPr>
          <a:xfrm>
            <a:off x="5637830" y="2808762"/>
            <a:ext cx="180975" cy="190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0" name="フリーフォーム: 図形 39">
            <a:extLst>
              <a:ext uri="{FF2B5EF4-FFF2-40B4-BE49-F238E27FC236}">
                <a16:creationId xmlns:a16="http://schemas.microsoft.com/office/drawing/2014/main" id="{0D3ABBF5-AD7D-4D2F-8B29-4B0790024FD9}"/>
              </a:ext>
            </a:extLst>
          </p:cNvPr>
          <p:cNvSpPr/>
          <p:nvPr/>
        </p:nvSpPr>
        <p:spPr>
          <a:xfrm>
            <a:off x="5637830" y="2890379"/>
            <a:ext cx="180975" cy="190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pic>
        <p:nvPicPr>
          <p:cNvPr id="44" name="図 2">
            <a:extLst>
              <a:ext uri="{FF2B5EF4-FFF2-40B4-BE49-F238E27FC236}">
                <a16:creationId xmlns:a16="http://schemas.microsoft.com/office/drawing/2014/main" id="{02ED4FC6-7449-4963-B08C-AE3E3BD1A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074" t="85556" r="1176" b="102"/>
          <a:stretch/>
        </p:blipFill>
        <p:spPr bwMode="auto">
          <a:xfrm>
            <a:off x="7662376" y="5817344"/>
            <a:ext cx="144016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正方形/長方形 46">
            <a:extLst>
              <a:ext uri="{FF2B5EF4-FFF2-40B4-BE49-F238E27FC236}">
                <a16:creationId xmlns:a16="http://schemas.microsoft.com/office/drawing/2014/main" id="{378177AA-1739-49AE-8956-C291B66449DF}"/>
              </a:ext>
            </a:extLst>
          </p:cNvPr>
          <p:cNvSpPr/>
          <p:nvPr/>
        </p:nvSpPr>
        <p:spPr>
          <a:xfrm>
            <a:off x="3794007" y="1182523"/>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B0×7</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B0×7</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8" name="楕円 47">
            <a:extLst>
              <a:ext uri="{FF2B5EF4-FFF2-40B4-BE49-F238E27FC236}">
                <a16:creationId xmlns:a16="http://schemas.microsoft.com/office/drawing/2014/main" id="{735A5FDE-ACC9-4081-83B0-9A155F3C19F7}"/>
              </a:ext>
            </a:extLst>
          </p:cNvPr>
          <p:cNvSpPr/>
          <p:nvPr/>
        </p:nvSpPr>
        <p:spPr>
          <a:xfrm>
            <a:off x="4756985" y="2727145"/>
            <a:ext cx="392521" cy="2286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49" name="直線コネクタ 48">
            <a:extLst>
              <a:ext uri="{FF2B5EF4-FFF2-40B4-BE49-F238E27FC236}">
                <a16:creationId xmlns:a16="http://schemas.microsoft.com/office/drawing/2014/main" id="{51982AC6-509C-4BE8-9A6E-DC8E25030CFF}"/>
              </a:ext>
            </a:extLst>
          </p:cNvPr>
          <p:cNvCxnSpPr>
            <a:cxnSpLocks/>
            <a:stCxn id="48" idx="0"/>
            <a:endCxn id="47" idx="2"/>
          </p:cNvCxnSpPr>
          <p:nvPr/>
        </p:nvCxnSpPr>
        <p:spPr>
          <a:xfrm flipH="1" flipV="1">
            <a:off x="4561940" y="1724633"/>
            <a:ext cx="391306" cy="100251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フリーフォーム: 図形 49">
            <a:extLst>
              <a:ext uri="{FF2B5EF4-FFF2-40B4-BE49-F238E27FC236}">
                <a16:creationId xmlns:a16="http://schemas.microsoft.com/office/drawing/2014/main" id="{5AFC31BC-EF0C-417F-9596-8503152208BF}"/>
              </a:ext>
            </a:extLst>
          </p:cNvPr>
          <p:cNvSpPr/>
          <p:nvPr/>
        </p:nvSpPr>
        <p:spPr>
          <a:xfrm>
            <a:off x="4869897" y="2808762"/>
            <a:ext cx="180975" cy="190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1" name="フリーフォーム: 図形 50">
            <a:extLst>
              <a:ext uri="{FF2B5EF4-FFF2-40B4-BE49-F238E27FC236}">
                <a16:creationId xmlns:a16="http://schemas.microsoft.com/office/drawing/2014/main" id="{81049C01-D3E3-4D8E-B3C1-6238C6D660B5}"/>
              </a:ext>
            </a:extLst>
          </p:cNvPr>
          <p:cNvSpPr/>
          <p:nvPr/>
        </p:nvSpPr>
        <p:spPr>
          <a:xfrm>
            <a:off x="4869897" y="2890379"/>
            <a:ext cx="180975" cy="190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5" name="正方形/長方形 54">
            <a:extLst>
              <a:ext uri="{FF2B5EF4-FFF2-40B4-BE49-F238E27FC236}">
                <a16:creationId xmlns:a16="http://schemas.microsoft.com/office/drawing/2014/main" id="{0FE51E84-672E-430A-8058-8A9FC4E97A6E}"/>
              </a:ext>
            </a:extLst>
          </p:cNvPr>
          <p:cNvSpPr/>
          <p:nvPr/>
        </p:nvSpPr>
        <p:spPr>
          <a:xfrm>
            <a:off x="1490208" y="1520242"/>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B0×4</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B0×4</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7" name="楕円 56">
            <a:extLst>
              <a:ext uri="{FF2B5EF4-FFF2-40B4-BE49-F238E27FC236}">
                <a16:creationId xmlns:a16="http://schemas.microsoft.com/office/drawing/2014/main" id="{03B8C606-87E7-408B-B5C2-13195ABCDFE8}"/>
              </a:ext>
            </a:extLst>
          </p:cNvPr>
          <p:cNvSpPr/>
          <p:nvPr/>
        </p:nvSpPr>
        <p:spPr>
          <a:xfrm>
            <a:off x="799164" y="2727145"/>
            <a:ext cx="392521" cy="2286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60" name="直線コネクタ 59">
            <a:extLst>
              <a:ext uri="{FF2B5EF4-FFF2-40B4-BE49-F238E27FC236}">
                <a16:creationId xmlns:a16="http://schemas.microsoft.com/office/drawing/2014/main" id="{55ED966D-93B2-418B-99AE-42B3291C48C6}"/>
              </a:ext>
            </a:extLst>
          </p:cNvPr>
          <p:cNvCxnSpPr>
            <a:cxnSpLocks/>
            <a:stCxn id="57" idx="7"/>
            <a:endCxn id="55" idx="2"/>
          </p:cNvCxnSpPr>
          <p:nvPr/>
        </p:nvCxnSpPr>
        <p:spPr>
          <a:xfrm flipV="1">
            <a:off x="1134202" y="2062352"/>
            <a:ext cx="1123939" cy="69828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フリーフォーム: 図形 61">
            <a:extLst>
              <a:ext uri="{FF2B5EF4-FFF2-40B4-BE49-F238E27FC236}">
                <a16:creationId xmlns:a16="http://schemas.microsoft.com/office/drawing/2014/main" id="{FA99D43F-7E5E-499C-A7FA-44CA8F0FFD98}"/>
              </a:ext>
            </a:extLst>
          </p:cNvPr>
          <p:cNvSpPr/>
          <p:nvPr/>
        </p:nvSpPr>
        <p:spPr>
          <a:xfrm>
            <a:off x="869668" y="2802610"/>
            <a:ext cx="180975" cy="190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63" name="フリーフォーム: 図形 62">
            <a:extLst>
              <a:ext uri="{FF2B5EF4-FFF2-40B4-BE49-F238E27FC236}">
                <a16:creationId xmlns:a16="http://schemas.microsoft.com/office/drawing/2014/main" id="{78EC7226-A28D-40F4-B4A0-5542DD803D00}"/>
              </a:ext>
            </a:extLst>
          </p:cNvPr>
          <p:cNvSpPr/>
          <p:nvPr/>
        </p:nvSpPr>
        <p:spPr>
          <a:xfrm>
            <a:off x="869669" y="2895679"/>
            <a:ext cx="180975" cy="190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1271064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498"/>
            <a:ext cx="78890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mn-cs"/>
              </a:rPr>
              <a:t>浅草</a:t>
            </a:r>
            <a:r>
              <a:rPr kumimoji="1" lang="ja-JP" altLang="en-US" sz="1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駅　臨時広告掲出例</a:t>
            </a:r>
          </a:p>
        </p:txBody>
      </p:sp>
      <p:pic>
        <p:nvPicPr>
          <p:cNvPr id="70" name="図 4">
            <a:extLst>
              <a:ext uri="{FF2B5EF4-FFF2-40B4-BE49-F238E27FC236}">
                <a16:creationId xmlns:a16="http://schemas.microsoft.com/office/drawing/2014/main" id="{3AD641B4-27B8-4422-B663-5727CB2A7B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8" t="15968" r="9029" b="17665"/>
          <a:stretch/>
        </p:blipFill>
        <p:spPr bwMode="auto">
          <a:xfrm>
            <a:off x="264162" y="1471075"/>
            <a:ext cx="8349640" cy="455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正方形/長方形 70">
            <a:extLst>
              <a:ext uri="{FF2B5EF4-FFF2-40B4-BE49-F238E27FC236}">
                <a16:creationId xmlns:a16="http://schemas.microsoft.com/office/drawing/2014/main" id="{0E5D9B55-5DBE-40FE-A213-070DAFC0B3C1}"/>
              </a:ext>
            </a:extLst>
          </p:cNvPr>
          <p:cNvSpPr/>
          <p:nvPr/>
        </p:nvSpPr>
        <p:spPr>
          <a:xfrm>
            <a:off x="424966" y="1294112"/>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p>
        </p:txBody>
      </p:sp>
      <p:sp>
        <p:nvSpPr>
          <p:cNvPr id="72" name="楕円 71">
            <a:extLst>
              <a:ext uri="{FF2B5EF4-FFF2-40B4-BE49-F238E27FC236}">
                <a16:creationId xmlns:a16="http://schemas.microsoft.com/office/drawing/2014/main" id="{D210AB56-0E0E-4607-82F7-0F40B9E39413}"/>
              </a:ext>
            </a:extLst>
          </p:cNvPr>
          <p:cNvSpPr/>
          <p:nvPr/>
        </p:nvSpPr>
        <p:spPr>
          <a:xfrm>
            <a:off x="2193594" y="2010291"/>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73" name="直線コネクタ 72">
            <a:extLst>
              <a:ext uri="{FF2B5EF4-FFF2-40B4-BE49-F238E27FC236}">
                <a16:creationId xmlns:a16="http://schemas.microsoft.com/office/drawing/2014/main" id="{9770A6E8-A48E-4FB5-98A1-31B7B39075B8}"/>
              </a:ext>
            </a:extLst>
          </p:cNvPr>
          <p:cNvCxnSpPr>
            <a:cxnSpLocks/>
            <a:stCxn id="72" idx="2"/>
            <a:endCxn id="71" idx="2"/>
          </p:cNvCxnSpPr>
          <p:nvPr/>
        </p:nvCxnSpPr>
        <p:spPr>
          <a:xfrm flipH="1" flipV="1">
            <a:off x="1192899" y="1836222"/>
            <a:ext cx="1000695" cy="30785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5668B72-EECB-47C8-87AD-A1C085845B86}"/>
              </a:ext>
            </a:extLst>
          </p:cNvPr>
          <p:cNvCxnSpPr>
            <a:cxnSpLocks/>
          </p:cNvCxnSpPr>
          <p:nvPr/>
        </p:nvCxnSpPr>
        <p:spPr>
          <a:xfrm flipV="1">
            <a:off x="2296851" y="2112009"/>
            <a:ext cx="84614" cy="1051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09A19A67-1B1E-4B40-8C48-1144EE90DDF2}"/>
              </a:ext>
            </a:extLst>
          </p:cNvPr>
          <p:cNvSpPr/>
          <p:nvPr/>
        </p:nvSpPr>
        <p:spPr>
          <a:xfrm>
            <a:off x="252136" y="3519069"/>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p>
        </p:txBody>
      </p:sp>
      <p:sp>
        <p:nvSpPr>
          <p:cNvPr id="75" name="楕円 74">
            <a:extLst>
              <a:ext uri="{FF2B5EF4-FFF2-40B4-BE49-F238E27FC236}">
                <a16:creationId xmlns:a16="http://schemas.microsoft.com/office/drawing/2014/main" id="{7ACE392C-114E-4705-9F64-08E6741E7051}"/>
              </a:ext>
            </a:extLst>
          </p:cNvPr>
          <p:cNvSpPr/>
          <p:nvPr/>
        </p:nvSpPr>
        <p:spPr>
          <a:xfrm>
            <a:off x="2556050" y="3415221"/>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76" name="直線コネクタ 75">
            <a:extLst>
              <a:ext uri="{FF2B5EF4-FFF2-40B4-BE49-F238E27FC236}">
                <a16:creationId xmlns:a16="http://schemas.microsoft.com/office/drawing/2014/main" id="{B92A77ED-B6FB-4B86-A3C6-9ADF095E1D1F}"/>
              </a:ext>
            </a:extLst>
          </p:cNvPr>
          <p:cNvCxnSpPr>
            <a:cxnSpLocks/>
            <a:stCxn id="75" idx="2"/>
            <a:endCxn id="74" idx="3"/>
          </p:cNvCxnSpPr>
          <p:nvPr/>
        </p:nvCxnSpPr>
        <p:spPr>
          <a:xfrm flipH="1">
            <a:off x="1788002" y="3549004"/>
            <a:ext cx="768048" cy="24112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35FF5AEF-26B5-443F-B2C1-CE2D8776D0F3}"/>
              </a:ext>
            </a:extLst>
          </p:cNvPr>
          <p:cNvCxnSpPr>
            <a:cxnSpLocks/>
          </p:cNvCxnSpPr>
          <p:nvPr/>
        </p:nvCxnSpPr>
        <p:spPr>
          <a:xfrm flipH="1" flipV="1">
            <a:off x="2737502" y="3492792"/>
            <a:ext cx="65140" cy="52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1B6FC9EC-EDCD-4056-AA56-3AA305A7A80B}"/>
              </a:ext>
            </a:extLst>
          </p:cNvPr>
          <p:cNvCxnSpPr>
            <a:cxnSpLocks/>
          </p:cNvCxnSpPr>
          <p:nvPr/>
        </p:nvCxnSpPr>
        <p:spPr>
          <a:xfrm flipH="1" flipV="1">
            <a:off x="2656019" y="3549004"/>
            <a:ext cx="65140" cy="52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正方形/長方形 78">
            <a:extLst>
              <a:ext uri="{FF2B5EF4-FFF2-40B4-BE49-F238E27FC236}">
                <a16:creationId xmlns:a16="http://schemas.microsoft.com/office/drawing/2014/main" id="{A9BFFCBB-9C56-42EC-8497-258AB43A8C75}"/>
              </a:ext>
            </a:extLst>
          </p:cNvPr>
          <p:cNvSpPr/>
          <p:nvPr/>
        </p:nvSpPr>
        <p:spPr>
          <a:xfrm>
            <a:off x="2445350" y="1280754"/>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p>
        </p:txBody>
      </p:sp>
      <p:sp>
        <p:nvSpPr>
          <p:cNvPr id="80" name="楕円 79">
            <a:extLst>
              <a:ext uri="{FF2B5EF4-FFF2-40B4-BE49-F238E27FC236}">
                <a16:creationId xmlns:a16="http://schemas.microsoft.com/office/drawing/2014/main" id="{92B21C1B-EB87-44D3-A509-7394C33DC2D2}"/>
              </a:ext>
            </a:extLst>
          </p:cNvPr>
          <p:cNvSpPr/>
          <p:nvPr/>
        </p:nvSpPr>
        <p:spPr>
          <a:xfrm>
            <a:off x="4241656" y="2965387"/>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81" name="直線コネクタ 80">
            <a:extLst>
              <a:ext uri="{FF2B5EF4-FFF2-40B4-BE49-F238E27FC236}">
                <a16:creationId xmlns:a16="http://schemas.microsoft.com/office/drawing/2014/main" id="{92F5797D-B13F-455E-948A-0F505EF56EB5}"/>
              </a:ext>
            </a:extLst>
          </p:cNvPr>
          <p:cNvCxnSpPr>
            <a:cxnSpLocks/>
            <a:stCxn id="80" idx="1"/>
            <a:endCxn id="79" idx="2"/>
          </p:cNvCxnSpPr>
          <p:nvPr/>
        </p:nvCxnSpPr>
        <p:spPr>
          <a:xfrm flipH="1" flipV="1">
            <a:off x="3213283" y="1822864"/>
            <a:ext cx="1076732" cy="118170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E51BD7D8-CA55-4FE6-AB60-43898A6B373E}"/>
              </a:ext>
            </a:extLst>
          </p:cNvPr>
          <p:cNvCxnSpPr>
            <a:cxnSpLocks/>
          </p:cNvCxnSpPr>
          <p:nvPr/>
        </p:nvCxnSpPr>
        <p:spPr>
          <a:xfrm flipH="1" flipV="1">
            <a:off x="4422132" y="3037901"/>
            <a:ext cx="33700" cy="76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37EA852E-B841-4C49-B93B-95D16B44DF06}"/>
              </a:ext>
            </a:extLst>
          </p:cNvPr>
          <p:cNvCxnSpPr>
            <a:cxnSpLocks/>
          </p:cNvCxnSpPr>
          <p:nvPr/>
        </p:nvCxnSpPr>
        <p:spPr>
          <a:xfrm flipH="1" flipV="1">
            <a:off x="4354851" y="3062689"/>
            <a:ext cx="34712" cy="72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正方形/長方形 83">
            <a:extLst>
              <a:ext uri="{FF2B5EF4-FFF2-40B4-BE49-F238E27FC236}">
                <a16:creationId xmlns:a16="http://schemas.microsoft.com/office/drawing/2014/main" id="{E962038C-43E4-4426-A154-DBA94F809164}"/>
              </a:ext>
            </a:extLst>
          </p:cNvPr>
          <p:cNvSpPr/>
          <p:nvPr/>
        </p:nvSpPr>
        <p:spPr>
          <a:xfrm>
            <a:off x="4154746" y="973833"/>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p>
        </p:txBody>
      </p:sp>
      <p:sp>
        <p:nvSpPr>
          <p:cNvPr id="85" name="楕円 84">
            <a:extLst>
              <a:ext uri="{FF2B5EF4-FFF2-40B4-BE49-F238E27FC236}">
                <a16:creationId xmlns:a16="http://schemas.microsoft.com/office/drawing/2014/main" id="{ECD2F8E6-2FF1-4C88-AC33-5133784BEEA5}"/>
              </a:ext>
            </a:extLst>
          </p:cNvPr>
          <p:cNvSpPr/>
          <p:nvPr/>
        </p:nvSpPr>
        <p:spPr>
          <a:xfrm>
            <a:off x="4553588" y="2304290"/>
            <a:ext cx="336458" cy="2465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86" name="直線コネクタ 85">
            <a:extLst>
              <a:ext uri="{FF2B5EF4-FFF2-40B4-BE49-F238E27FC236}">
                <a16:creationId xmlns:a16="http://schemas.microsoft.com/office/drawing/2014/main" id="{CB05C56D-CC21-439C-895F-9F22F25E8649}"/>
              </a:ext>
            </a:extLst>
          </p:cNvPr>
          <p:cNvCxnSpPr>
            <a:cxnSpLocks/>
            <a:stCxn id="85" idx="0"/>
            <a:endCxn id="84" idx="2"/>
          </p:cNvCxnSpPr>
          <p:nvPr/>
        </p:nvCxnSpPr>
        <p:spPr>
          <a:xfrm flipV="1">
            <a:off x="4721817" y="1515943"/>
            <a:ext cx="200862" cy="78834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68FB1B94-751F-4FE7-9772-F72F9A741049}"/>
              </a:ext>
            </a:extLst>
          </p:cNvPr>
          <p:cNvCxnSpPr>
            <a:cxnSpLocks/>
          </p:cNvCxnSpPr>
          <p:nvPr/>
        </p:nvCxnSpPr>
        <p:spPr>
          <a:xfrm flipV="1">
            <a:off x="4627287" y="2393277"/>
            <a:ext cx="219387" cy="113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正方形/長方形 93">
            <a:extLst>
              <a:ext uri="{FF2B5EF4-FFF2-40B4-BE49-F238E27FC236}">
                <a16:creationId xmlns:a16="http://schemas.microsoft.com/office/drawing/2014/main" id="{04F226FD-C739-436C-92CF-80F550C30C6F}"/>
              </a:ext>
            </a:extLst>
          </p:cNvPr>
          <p:cNvSpPr/>
          <p:nvPr/>
        </p:nvSpPr>
        <p:spPr>
          <a:xfrm>
            <a:off x="5818302" y="971510"/>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p>
        </p:txBody>
      </p:sp>
      <p:sp>
        <p:nvSpPr>
          <p:cNvPr id="95" name="楕円 94">
            <a:extLst>
              <a:ext uri="{FF2B5EF4-FFF2-40B4-BE49-F238E27FC236}">
                <a16:creationId xmlns:a16="http://schemas.microsoft.com/office/drawing/2014/main" id="{1FC52AE1-D4DB-4850-A097-A4D380E96CF5}"/>
              </a:ext>
            </a:extLst>
          </p:cNvPr>
          <p:cNvSpPr/>
          <p:nvPr/>
        </p:nvSpPr>
        <p:spPr>
          <a:xfrm>
            <a:off x="4736980" y="2506020"/>
            <a:ext cx="226765" cy="1337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96" name="直線コネクタ 95">
            <a:extLst>
              <a:ext uri="{FF2B5EF4-FFF2-40B4-BE49-F238E27FC236}">
                <a16:creationId xmlns:a16="http://schemas.microsoft.com/office/drawing/2014/main" id="{BD51751D-7F56-4C2B-B257-FB6F1E3590E2}"/>
              </a:ext>
            </a:extLst>
          </p:cNvPr>
          <p:cNvCxnSpPr>
            <a:cxnSpLocks/>
            <a:stCxn id="95" idx="0"/>
            <a:endCxn id="94" idx="2"/>
          </p:cNvCxnSpPr>
          <p:nvPr/>
        </p:nvCxnSpPr>
        <p:spPr>
          <a:xfrm flipV="1">
            <a:off x="4850363" y="1513620"/>
            <a:ext cx="1735872" cy="9924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DFB980E8-BB1D-40E6-BFD4-698029745D9C}"/>
              </a:ext>
            </a:extLst>
          </p:cNvPr>
          <p:cNvCxnSpPr>
            <a:cxnSpLocks/>
          </p:cNvCxnSpPr>
          <p:nvPr/>
        </p:nvCxnSpPr>
        <p:spPr>
          <a:xfrm flipV="1">
            <a:off x="4779687" y="2550277"/>
            <a:ext cx="88007" cy="580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正方形/長方形 105">
            <a:extLst>
              <a:ext uri="{FF2B5EF4-FFF2-40B4-BE49-F238E27FC236}">
                <a16:creationId xmlns:a16="http://schemas.microsoft.com/office/drawing/2014/main" id="{CEF66B22-C094-42BB-A974-E6E59B2870CD}"/>
              </a:ext>
            </a:extLst>
          </p:cNvPr>
          <p:cNvSpPr/>
          <p:nvPr/>
        </p:nvSpPr>
        <p:spPr>
          <a:xfrm>
            <a:off x="7499576" y="2542451"/>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p>
        </p:txBody>
      </p:sp>
      <p:sp>
        <p:nvSpPr>
          <p:cNvPr id="107" name="楕円 106">
            <a:extLst>
              <a:ext uri="{FF2B5EF4-FFF2-40B4-BE49-F238E27FC236}">
                <a16:creationId xmlns:a16="http://schemas.microsoft.com/office/drawing/2014/main" id="{961B061F-C2B8-4571-AE26-BF5DD42D570F}"/>
              </a:ext>
            </a:extLst>
          </p:cNvPr>
          <p:cNvSpPr/>
          <p:nvPr/>
        </p:nvSpPr>
        <p:spPr>
          <a:xfrm>
            <a:off x="6586235" y="2870788"/>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08" name="直線コネクタ 107">
            <a:extLst>
              <a:ext uri="{FF2B5EF4-FFF2-40B4-BE49-F238E27FC236}">
                <a16:creationId xmlns:a16="http://schemas.microsoft.com/office/drawing/2014/main" id="{E8020FDE-0C2B-475D-969B-6F59350BE6E4}"/>
              </a:ext>
            </a:extLst>
          </p:cNvPr>
          <p:cNvCxnSpPr>
            <a:cxnSpLocks/>
            <a:stCxn id="107" idx="6"/>
            <a:endCxn id="106" idx="1"/>
          </p:cNvCxnSpPr>
          <p:nvPr/>
        </p:nvCxnSpPr>
        <p:spPr>
          <a:xfrm flipV="1">
            <a:off x="6916452" y="2813506"/>
            <a:ext cx="583124" cy="191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6F44D702-0A28-4F25-BEBC-1312AE57D07D}"/>
              </a:ext>
            </a:extLst>
          </p:cNvPr>
          <p:cNvCxnSpPr>
            <a:cxnSpLocks/>
          </p:cNvCxnSpPr>
          <p:nvPr/>
        </p:nvCxnSpPr>
        <p:spPr>
          <a:xfrm>
            <a:off x="6783857" y="2958078"/>
            <a:ext cx="56906" cy="78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7" name="正方形/長方形 116">
            <a:extLst>
              <a:ext uri="{FF2B5EF4-FFF2-40B4-BE49-F238E27FC236}">
                <a16:creationId xmlns:a16="http://schemas.microsoft.com/office/drawing/2014/main" id="{6CAD248D-405F-49A6-9B15-57102692A761}"/>
              </a:ext>
            </a:extLst>
          </p:cNvPr>
          <p:cNvSpPr/>
          <p:nvPr/>
        </p:nvSpPr>
        <p:spPr>
          <a:xfrm>
            <a:off x="7140399" y="3721445"/>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p>
        </p:txBody>
      </p:sp>
      <p:sp>
        <p:nvSpPr>
          <p:cNvPr id="118" name="楕円 117">
            <a:extLst>
              <a:ext uri="{FF2B5EF4-FFF2-40B4-BE49-F238E27FC236}">
                <a16:creationId xmlns:a16="http://schemas.microsoft.com/office/drawing/2014/main" id="{08F76B17-CE08-49AF-8DFA-1574EBCF8F4A}"/>
              </a:ext>
            </a:extLst>
          </p:cNvPr>
          <p:cNvSpPr/>
          <p:nvPr/>
        </p:nvSpPr>
        <p:spPr>
          <a:xfrm>
            <a:off x="4994220" y="3099170"/>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19" name="直線コネクタ 118">
            <a:extLst>
              <a:ext uri="{FF2B5EF4-FFF2-40B4-BE49-F238E27FC236}">
                <a16:creationId xmlns:a16="http://schemas.microsoft.com/office/drawing/2014/main" id="{A24B0CF4-B6C9-4408-B789-C00040B7F6DA}"/>
              </a:ext>
            </a:extLst>
          </p:cNvPr>
          <p:cNvCxnSpPr>
            <a:cxnSpLocks/>
            <a:stCxn id="118" idx="6"/>
            <a:endCxn id="117" idx="1"/>
          </p:cNvCxnSpPr>
          <p:nvPr/>
        </p:nvCxnSpPr>
        <p:spPr>
          <a:xfrm>
            <a:off x="5324437" y="3232953"/>
            <a:ext cx="1815962" cy="75954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1E50EF54-CEBF-4D09-8CA2-6547ED8960C6}"/>
              </a:ext>
            </a:extLst>
          </p:cNvPr>
          <p:cNvCxnSpPr>
            <a:cxnSpLocks/>
          </p:cNvCxnSpPr>
          <p:nvPr/>
        </p:nvCxnSpPr>
        <p:spPr>
          <a:xfrm>
            <a:off x="5148985" y="3168313"/>
            <a:ext cx="72862" cy="175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1D00C70E-8893-4FEE-8DA5-5D99ECAA0741}"/>
              </a:ext>
            </a:extLst>
          </p:cNvPr>
          <p:cNvCxnSpPr>
            <a:cxnSpLocks/>
          </p:cNvCxnSpPr>
          <p:nvPr/>
        </p:nvCxnSpPr>
        <p:spPr>
          <a:xfrm>
            <a:off x="5108477" y="3229489"/>
            <a:ext cx="50851" cy="97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7" name="正方形/長方形 136">
            <a:extLst>
              <a:ext uri="{FF2B5EF4-FFF2-40B4-BE49-F238E27FC236}">
                <a16:creationId xmlns:a16="http://schemas.microsoft.com/office/drawing/2014/main" id="{B8C7CBE5-80F9-40F2-B38E-5BD12AEB3BA5}"/>
              </a:ext>
            </a:extLst>
          </p:cNvPr>
          <p:cNvSpPr/>
          <p:nvPr/>
        </p:nvSpPr>
        <p:spPr>
          <a:xfrm>
            <a:off x="7140399" y="4438319"/>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p>
        </p:txBody>
      </p:sp>
      <p:sp>
        <p:nvSpPr>
          <p:cNvPr id="138" name="楕円 137">
            <a:extLst>
              <a:ext uri="{FF2B5EF4-FFF2-40B4-BE49-F238E27FC236}">
                <a16:creationId xmlns:a16="http://schemas.microsoft.com/office/drawing/2014/main" id="{B473B372-BEF9-428A-8328-1B36ED36AD96}"/>
              </a:ext>
            </a:extLst>
          </p:cNvPr>
          <p:cNvSpPr/>
          <p:nvPr/>
        </p:nvSpPr>
        <p:spPr>
          <a:xfrm>
            <a:off x="5124404" y="3415221"/>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39" name="直線コネクタ 138">
            <a:extLst>
              <a:ext uri="{FF2B5EF4-FFF2-40B4-BE49-F238E27FC236}">
                <a16:creationId xmlns:a16="http://schemas.microsoft.com/office/drawing/2014/main" id="{E0B0B9E9-B17D-4726-BAFB-E49E7EFF4D4A}"/>
              </a:ext>
            </a:extLst>
          </p:cNvPr>
          <p:cNvCxnSpPr>
            <a:cxnSpLocks/>
            <a:stCxn id="138" idx="6"/>
            <a:endCxn id="137" idx="1"/>
          </p:cNvCxnSpPr>
          <p:nvPr/>
        </p:nvCxnSpPr>
        <p:spPr>
          <a:xfrm>
            <a:off x="5454621" y="3549004"/>
            <a:ext cx="1685778" cy="116037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A0CDAB9D-FE9B-4E2C-BF52-1CA4B74B0698}"/>
              </a:ext>
            </a:extLst>
          </p:cNvPr>
          <p:cNvCxnSpPr>
            <a:cxnSpLocks/>
          </p:cNvCxnSpPr>
          <p:nvPr/>
        </p:nvCxnSpPr>
        <p:spPr>
          <a:xfrm flipH="1" flipV="1">
            <a:off x="5279795" y="3500520"/>
            <a:ext cx="30703" cy="747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7" name="正方形/長方形 146">
            <a:extLst>
              <a:ext uri="{FF2B5EF4-FFF2-40B4-BE49-F238E27FC236}">
                <a16:creationId xmlns:a16="http://schemas.microsoft.com/office/drawing/2014/main" id="{56B18799-D63C-42F8-956B-C0CCB01830EA}"/>
              </a:ext>
            </a:extLst>
          </p:cNvPr>
          <p:cNvSpPr/>
          <p:nvPr/>
        </p:nvSpPr>
        <p:spPr>
          <a:xfrm>
            <a:off x="7525748" y="975427"/>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p>
        </p:txBody>
      </p:sp>
      <p:sp>
        <p:nvSpPr>
          <p:cNvPr id="148" name="楕円 147">
            <a:extLst>
              <a:ext uri="{FF2B5EF4-FFF2-40B4-BE49-F238E27FC236}">
                <a16:creationId xmlns:a16="http://schemas.microsoft.com/office/drawing/2014/main" id="{2EDA265A-9AE6-4230-BF9A-EDC283CAAD74}"/>
              </a:ext>
            </a:extLst>
          </p:cNvPr>
          <p:cNvSpPr/>
          <p:nvPr/>
        </p:nvSpPr>
        <p:spPr>
          <a:xfrm rot="1756097">
            <a:off x="4936386" y="2807748"/>
            <a:ext cx="215402" cy="380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49" name="直線コネクタ 148">
            <a:extLst>
              <a:ext uri="{FF2B5EF4-FFF2-40B4-BE49-F238E27FC236}">
                <a16:creationId xmlns:a16="http://schemas.microsoft.com/office/drawing/2014/main" id="{0AE650A2-BB9A-4B95-85E0-FF1DA631A310}"/>
              </a:ext>
            </a:extLst>
          </p:cNvPr>
          <p:cNvCxnSpPr>
            <a:cxnSpLocks/>
            <a:stCxn id="148" idx="7"/>
            <a:endCxn id="147" idx="2"/>
          </p:cNvCxnSpPr>
          <p:nvPr/>
        </p:nvCxnSpPr>
        <p:spPr>
          <a:xfrm flipV="1">
            <a:off x="5176319" y="1517537"/>
            <a:ext cx="3117362" cy="1400371"/>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E3799EEC-E3D3-4037-8C73-DED7F29F6231}"/>
              </a:ext>
            </a:extLst>
          </p:cNvPr>
          <p:cNvCxnSpPr>
            <a:cxnSpLocks/>
          </p:cNvCxnSpPr>
          <p:nvPr/>
        </p:nvCxnSpPr>
        <p:spPr>
          <a:xfrm flipV="1">
            <a:off x="4994220" y="2954038"/>
            <a:ext cx="79506" cy="1576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9" name="図 4">
            <a:extLst>
              <a:ext uri="{FF2B5EF4-FFF2-40B4-BE49-F238E27FC236}">
                <a16:creationId xmlns:a16="http://schemas.microsoft.com/office/drawing/2014/main" id="{C71085D2-5A8D-4D39-8E4A-BD2FB1EBA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630" t="87799"/>
          <a:stretch/>
        </p:blipFill>
        <p:spPr bwMode="auto">
          <a:xfrm>
            <a:off x="7792800" y="5826083"/>
            <a:ext cx="1311003"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 name="正方形/長方形 159">
            <a:extLst>
              <a:ext uri="{FF2B5EF4-FFF2-40B4-BE49-F238E27FC236}">
                <a16:creationId xmlns:a16="http://schemas.microsoft.com/office/drawing/2014/main" id="{6AEF5390-CDFD-4BE8-99EA-2700B5AB8C94}"/>
              </a:ext>
            </a:extLst>
          </p:cNvPr>
          <p:cNvSpPr/>
          <p:nvPr/>
        </p:nvSpPr>
        <p:spPr>
          <a:xfrm>
            <a:off x="4779687" y="5926201"/>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1" name="楕円 160">
            <a:extLst>
              <a:ext uri="{FF2B5EF4-FFF2-40B4-BE49-F238E27FC236}">
                <a16:creationId xmlns:a16="http://schemas.microsoft.com/office/drawing/2014/main" id="{1178D46B-5ACF-4F5A-B6F3-7C42FC8EB66D}"/>
              </a:ext>
            </a:extLst>
          </p:cNvPr>
          <p:cNvSpPr/>
          <p:nvPr/>
        </p:nvSpPr>
        <p:spPr>
          <a:xfrm>
            <a:off x="3816109" y="4381246"/>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62" name="直線コネクタ 161">
            <a:extLst>
              <a:ext uri="{FF2B5EF4-FFF2-40B4-BE49-F238E27FC236}">
                <a16:creationId xmlns:a16="http://schemas.microsoft.com/office/drawing/2014/main" id="{B2AB7B8D-51D4-49A7-A34C-4D9A055B2705}"/>
              </a:ext>
            </a:extLst>
          </p:cNvPr>
          <p:cNvCxnSpPr>
            <a:cxnSpLocks/>
            <a:stCxn id="161" idx="5"/>
            <a:endCxn id="160" idx="0"/>
          </p:cNvCxnSpPr>
          <p:nvPr/>
        </p:nvCxnSpPr>
        <p:spPr>
          <a:xfrm>
            <a:off x="4097967" y="4609628"/>
            <a:ext cx="1449653" cy="131657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CDFA9618-F14A-4FB9-9956-885916EC8CBA}"/>
              </a:ext>
            </a:extLst>
          </p:cNvPr>
          <p:cNvCxnSpPr>
            <a:cxnSpLocks/>
          </p:cNvCxnSpPr>
          <p:nvPr/>
        </p:nvCxnSpPr>
        <p:spPr>
          <a:xfrm flipV="1">
            <a:off x="3931331" y="4477770"/>
            <a:ext cx="9977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F193D7AB-BF0A-4DC6-AA76-42240BAD51B6}"/>
              </a:ext>
            </a:extLst>
          </p:cNvPr>
          <p:cNvCxnSpPr>
            <a:cxnSpLocks/>
          </p:cNvCxnSpPr>
          <p:nvPr/>
        </p:nvCxnSpPr>
        <p:spPr>
          <a:xfrm flipV="1">
            <a:off x="3931331" y="4547689"/>
            <a:ext cx="9977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1F4FDA19-298D-44B4-9356-589F81003B14}"/>
              </a:ext>
            </a:extLst>
          </p:cNvPr>
          <p:cNvCxnSpPr>
            <a:cxnSpLocks/>
          </p:cNvCxnSpPr>
          <p:nvPr/>
        </p:nvCxnSpPr>
        <p:spPr>
          <a:xfrm flipV="1">
            <a:off x="3922221" y="5096830"/>
            <a:ext cx="9977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5B73A279-4B79-4EC5-93E6-76DCE212A229}"/>
              </a:ext>
            </a:extLst>
          </p:cNvPr>
          <p:cNvCxnSpPr>
            <a:cxnSpLocks/>
          </p:cNvCxnSpPr>
          <p:nvPr/>
        </p:nvCxnSpPr>
        <p:spPr>
          <a:xfrm flipV="1">
            <a:off x="3922220" y="5198090"/>
            <a:ext cx="9977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1" name="正方形/長方形 170">
            <a:extLst>
              <a:ext uri="{FF2B5EF4-FFF2-40B4-BE49-F238E27FC236}">
                <a16:creationId xmlns:a16="http://schemas.microsoft.com/office/drawing/2014/main" id="{676CF503-F011-40E5-8B0C-DDEEBF575FDE}"/>
              </a:ext>
            </a:extLst>
          </p:cNvPr>
          <p:cNvSpPr/>
          <p:nvPr/>
        </p:nvSpPr>
        <p:spPr>
          <a:xfrm>
            <a:off x="3154287" y="5926201"/>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2" name="楕円 171">
            <a:extLst>
              <a:ext uri="{FF2B5EF4-FFF2-40B4-BE49-F238E27FC236}">
                <a16:creationId xmlns:a16="http://schemas.microsoft.com/office/drawing/2014/main" id="{B132FDA0-4B5E-40C1-80AD-A78D9AB1639B}"/>
              </a:ext>
            </a:extLst>
          </p:cNvPr>
          <p:cNvSpPr/>
          <p:nvPr/>
        </p:nvSpPr>
        <p:spPr>
          <a:xfrm>
            <a:off x="3816109" y="5007943"/>
            <a:ext cx="330217"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73" name="直線コネクタ 172">
            <a:extLst>
              <a:ext uri="{FF2B5EF4-FFF2-40B4-BE49-F238E27FC236}">
                <a16:creationId xmlns:a16="http://schemas.microsoft.com/office/drawing/2014/main" id="{C98B2DDB-A7FE-40A3-810C-6011338B5A3B}"/>
              </a:ext>
            </a:extLst>
          </p:cNvPr>
          <p:cNvCxnSpPr>
            <a:cxnSpLocks/>
            <a:stCxn id="172" idx="4"/>
            <a:endCxn id="171" idx="0"/>
          </p:cNvCxnSpPr>
          <p:nvPr/>
        </p:nvCxnSpPr>
        <p:spPr>
          <a:xfrm flipH="1">
            <a:off x="3922220" y="5275509"/>
            <a:ext cx="58998" cy="65069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77" name="正方形/長方形 176">
            <a:extLst>
              <a:ext uri="{FF2B5EF4-FFF2-40B4-BE49-F238E27FC236}">
                <a16:creationId xmlns:a16="http://schemas.microsoft.com/office/drawing/2014/main" id="{5A09EFC3-F7AA-4444-B56C-2581F4846074}"/>
              </a:ext>
            </a:extLst>
          </p:cNvPr>
          <p:cNvSpPr/>
          <p:nvPr/>
        </p:nvSpPr>
        <p:spPr>
          <a:xfrm>
            <a:off x="1528918" y="6052543"/>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8" name="楕円 177">
            <a:extLst>
              <a:ext uri="{FF2B5EF4-FFF2-40B4-BE49-F238E27FC236}">
                <a16:creationId xmlns:a16="http://schemas.microsoft.com/office/drawing/2014/main" id="{A15B17F9-69B8-4699-9852-34104B7E44D5}"/>
              </a:ext>
            </a:extLst>
          </p:cNvPr>
          <p:cNvSpPr/>
          <p:nvPr/>
        </p:nvSpPr>
        <p:spPr>
          <a:xfrm>
            <a:off x="1530058" y="5198090"/>
            <a:ext cx="106112" cy="26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79" name="直線コネクタ 178">
            <a:extLst>
              <a:ext uri="{FF2B5EF4-FFF2-40B4-BE49-F238E27FC236}">
                <a16:creationId xmlns:a16="http://schemas.microsoft.com/office/drawing/2014/main" id="{34804A52-22C7-4C5B-AEAB-65A84B75A2AA}"/>
              </a:ext>
            </a:extLst>
          </p:cNvPr>
          <p:cNvCxnSpPr>
            <a:cxnSpLocks/>
            <a:stCxn id="178" idx="6"/>
            <a:endCxn id="177" idx="0"/>
          </p:cNvCxnSpPr>
          <p:nvPr/>
        </p:nvCxnSpPr>
        <p:spPr>
          <a:xfrm>
            <a:off x="1636170" y="5331873"/>
            <a:ext cx="660681" cy="72067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2B4277DB-6400-4270-8762-C6295B4CEF6B}"/>
              </a:ext>
            </a:extLst>
          </p:cNvPr>
          <p:cNvCxnSpPr>
            <a:cxnSpLocks/>
          </p:cNvCxnSpPr>
          <p:nvPr/>
        </p:nvCxnSpPr>
        <p:spPr>
          <a:xfrm>
            <a:off x="1585599" y="5291272"/>
            <a:ext cx="0" cy="853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98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498"/>
            <a:ext cx="78890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赤坂</a:t>
            </a:r>
            <a:r>
              <a:rPr kumimoji="1" lang="ja-JP" altLang="en-US" sz="1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駅　臨時広告掲出例</a:t>
            </a:r>
          </a:p>
        </p:txBody>
      </p:sp>
      <p:pic>
        <p:nvPicPr>
          <p:cNvPr id="2" name="図 1">
            <a:extLst>
              <a:ext uri="{FF2B5EF4-FFF2-40B4-BE49-F238E27FC236}">
                <a16:creationId xmlns:a16="http://schemas.microsoft.com/office/drawing/2014/main" id="{70F5D512-7C22-4331-AB55-807DA8F0CB2B}"/>
              </a:ext>
            </a:extLst>
          </p:cNvPr>
          <p:cNvPicPr>
            <a:picLocks noChangeAspect="1"/>
          </p:cNvPicPr>
          <p:nvPr/>
        </p:nvPicPr>
        <p:blipFill rotWithShape="1">
          <a:blip r:embed="rId3"/>
          <a:srcRect l="3158" t="7039"/>
          <a:stretch/>
        </p:blipFill>
        <p:spPr>
          <a:xfrm>
            <a:off x="211755" y="760396"/>
            <a:ext cx="8855243" cy="5746234"/>
          </a:xfrm>
          <a:prstGeom prst="rect">
            <a:avLst/>
          </a:prstGeom>
        </p:spPr>
      </p:pic>
      <p:sp>
        <p:nvSpPr>
          <p:cNvPr id="36" name="フリーフォーム: 図形 35">
            <a:extLst>
              <a:ext uri="{FF2B5EF4-FFF2-40B4-BE49-F238E27FC236}">
                <a16:creationId xmlns:a16="http://schemas.microsoft.com/office/drawing/2014/main" id="{04915DA2-7A27-4A44-B24C-732167EE034D}"/>
              </a:ext>
            </a:extLst>
          </p:cNvPr>
          <p:cNvSpPr/>
          <p:nvPr/>
        </p:nvSpPr>
        <p:spPr>
          <a:xfrm rot="20760823" flipV="1">
            <a:off x="1660989" y="1646334"/>
            <a:ext cx="114913"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38" name="フリーフォーム: 図形 37">
            <a:extLst>
              <a:ext uri="{FF2B5EF4-FFF2-40B4-BE49-F238E27FC236}">
                <a16:creationId xmlns:a16="http://schemas.microsoft.com/office/drawing/2014/main" id="{8A5BD8AF-5CF1-47F6-A105-89F7A2CC8F03}"/>
              </a:ext>
            </a:extLst>
          </p:cNvPr>
          <p:cNvSpPr/>
          <p:nvPr/>
        </p:nvSpPr>
        <p:spPr>
          <a:xfrm rot="20760823" flipV="1">
            <a:off x="1645601" y="1790899"/>
            <a:ext cx="114913"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39" name="フリーフォーム: 図形 38">
            <a:extLst>
              <a:ext uri="{FF2B5EF4-FFF2-40B4-BE49-F238E27FC236}">
                <a16:creationId xmlns:a16="http://schemas.microsoft.com/office/drawing/2014/main" id="{B7E3EE99-64F9-4DAF-821A-A219A50012D0}"/>
              </a:ext>
            </a:extLst>
          </p:cNvPr>
          <p:cNvSpPr/>
          <p:nvPr/>
        </p:nvSpPr>
        <p:spPr>
          <a:xfrm rot="20171867" flipV="1">
            <a:off x="3013908" y="1707763"/>
            <a:ext cx="198142" cy="10661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2" name="フリーフォーム: 図形 41">
            <a:extLst>
              <a:ext uri="{FF2B5EF4-FFF2-40B4-BE49-F238E27FC236}">
                <a16:creationId xmlns:a16="http://schemas.microsoft.com/office/drawing/2014/main" id="{678662A1-952C-436F-A605-8ED944E32CE8}"/>
              </a:ext>
            </a:extLst>
          </p:cNvPr>
          <p:cNvSpPr/>
          <p:nvPr/>
        </p:nvSpPr>
        <p:spPr>
          <a:xfrm rot="20171867" flipV="1">
            <a:off x="3013908" y="1760450"/>
            <a:ext cx="198142" cy="10661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3" name="フリーフォーム: 図形 42">
            <a:extLst>
              <a:ext uri="{FF2B5EF4-FFF2-40B4-BE49-F238E27FC236}">
                <a16:creationId xmlns:a16="http://schemas.microsoft.com/office/drawing/2014/main" id="{42090FBC-724B-4C5D-8111-554886767BDD}"/>
              </a:ext>
            </a:extLst>
          </p:cNvPr>
          <p:cNvSpPr/>
          <p:nvPr/>
        </p:nvSpPr>
        <p:spPr>
          <a:xfrm rot="19969017" flipV="1">
            <a:off x="3714950" y="1724383"/>
            <a:ext cx="198142" cy="10661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4" name="フリーフォーム: 図形 43">
            <a:extLst>
              <a:ext uri="{FF2B5EF4-FFF2-40B4-BE49-F238E27FC236}">
                <a16:creationId xmlns:a16="http://schemas.microsoft.com/office/drawing/2014/main" id="{24F91B26-E55B-4006-A99C-56E9458B30A4}"/>
              </a:ext>
            </a:extLst>
          </p:cNvPr>
          <p:cNvSpPr/>
          <p:nvPr/>
        </p:nvSpPr>
        <p:spPr>
          <a:xfrm rot="19840723" flipV="1">
            <a:off x="3715898" y="1817062"/>
            <a:ext cx="198142" cy="10661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7" name="フリーフォーム: 図形 46">
            <a:extLst>
              <a:ext uri="{FF2B5EF4-FFF2-40B4-BE49-F238E27FC236}">
                <a16:creationId xmlns:a16="http://schemas.microsoft.com/office/drawing/2014/main" id="{3B1E7CFD-7F5A-4AF1-857E-C18754576477}"/>
              </a:ext>
            </a:extLst>
          </p:cNvPr>
          <p:cNvSpPr/>
          <p:nvPr/>
        </p:nvSpPr>
        <p:spPr>
          <a:xfrm rot="20034312" flipV="1">
            <a:off x="4122617" y="1743404"/>
            <a:ext cx="198142" cy="10661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8" name="フリーフォーム: 図形 47">
            <a:extLst>
              <a:ext uri="{FF2B5EF4-FFF2-40B4-BE49-F238E27FC236}">
                <a16:creationId xmlns:a16="http://schemas.microsoft.com/office/drawing/2014/main" id="{0571E232-4771-4496-8640-9000A70F640F}"/>
              </a:ext>
            </a:extLst>
          </p:cNvPr>
          <p:cNvSpPr/>
          <p:nvPr/>
        </p:nvSpPr>
        <p:spPr>
          <a:xfrm rot="19903963" flipV="1">
            <a:off x="4122535" y="1874314"/>
            <a:ext cx="198142" cy="10661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49" name="フリーフォーム: 図形 48">
            <a:extLst>
              <a:ext uri="{FF2B5EF4-FFF2-40B4-BE49-F238E27FC236}">
                <a16:creationId xmlns:a16="http://schemas.microsoft.com/office/drawing/2014/main" id="{E3C0F873-0327-4291-AC7A-1D0E7CAA8E86}"/>
              </a:ext>
            </a:extLst>
          </p:cNvPr>
          <p:cNvSpPr/>
          <p:nvPr/>
        </p:nvSpPr>
        <p:spPr>
          <a:xfrm rot="19899460" flipV="1">
            <a:off x="6041375" y="1762055"/>
            <a:ext cx="98075" cy="52821"/>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0" name="フリーフォーム: 図形 49">
            <a:extLst>
              <a:ext uri="{FF2B5EF4-FFF2-40B4-BE49-F238E27FC236}">
                <a16:creationId xmlns:a16="http://schemas.microsoft.com/office/drawing/2014/main" id="{C5BB7828-AFD7-4A78-A082-3EE1901D0DAF}"/>
              </a:ext>
            </a:extLst>
          </p:cNvPr>
          <p:cNvSpPr/>
          <p:nvPr/>
        </p:nvSpPr>
        <p:spPr>
          <a:xfrm rot="19899460" flipV="1">
            <a:off x="6041332" y="1861751"/>
            <a:ext cx="98075" cy="52821"/>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1" name="フリーフォーム: 図形 50">
            <a:extLst>
              <a:ext uri="{FF2B5EF4-FFF2-40B4-BE49-F238E27FC236}">
                <a16:creationId xmlns:a16="http://schemas.microsoft.com/office/drawing/2014/main" id="{368DE260-1DFC-46AD-938A-F5C9BFF9001B}"/>
              </a:ext>
            </a:extLst>
          </p:cNvPr>
          <p:cNvSpPr/>
          <p:nvPr/>
        </p:nvSpPr>
        <p:spPr>
          <a:xfrm rot="19899460" flipV="1">
            <a:off x="6645117" y="1760817"/>
            <a:ext cx="98075" cy="52821"/>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5" name="フリーフォーム: 図形 54">
            <a:extLst>
              <a:ext uri="{FF2B5EF4-FFF2-40B4-BE49-F238E27FC236}">
                <a16:creationId xmlns:a16="http://schemas.microsoft.com/office/drawing/2014/main" id="{71D06F72-C4D4-4C26-BA04-6ED6570C7293}"/>
              </a:ext>
            </a:extLst>
          </p:cNvPr>
          <p:cNvSpPr/>
          <p:nvPr/>
        </p:nvSpPr>
        <p:spPr>
          <a:xfrm rot="19899460" flipV="1">
            <a:off x="6681195" y="1816826"/>
            <a:ext cx="98075" cy="52821"/>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57" name="楕円 56">
            <a:extLst>
              <a:ext uri="{FF2B5EF4-FFF2-40B4-BE49-F238E27FC236}">
                <a16:creationId xmlns:a16="http://schemas.microsoft.com/office/drawing/2014/main" id="{682189FC-BE2F-434E-B159-3219D49DA381}"/>
              </a:ext>
            </a:extLst>
          </p:cNvPr>
          <p:cNvSpPr/>
          <p:nvPr/>
        </p:nvSpPr>
        <p:spPr>
          <a:xfrm>
            <a:off x="1502648" y="1576831"/>
            <a:ext cx="393529" cy="327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60" name="楕円 59">
            <a:extLst>
              <a:ext uri="{FF2B5EF4-FFF2-40B4-BE49-F238E27FC236}">
                <a16:creationId xmlns:a16="http://schemas.microsoft.com/office/drawing/2014/main" id="{65E0A672-B548-40AC-99AA-40399A3B02C6}"/>
              </a:ext>
            </a:extLst>
          </p:cNvPr>
          <p:cNvSpPr/>
          <p:nvPr/>
        </p:nvSpPr>
        <p:spPr>
          <a:xfrm>
            <a:off x="2916214" y="1606946"/>
            <a:ext cx="393529" cy="327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62" name="楕円 61">
            <a:extLst>
              <a:ext uri="{FF2B5EF4-FFF2-40B4-BE49-F238E27FC236}">
                <a16:creationId xmlns:a16="http://schemas.microsoft.com/office/drawing/2014/main" id="{734E3AF0-D867-4978-802F-2F503FB4A133}"/>
              </a:ext>
            </a:extLst>
          </p:cNvPr>
          <p:cNvSpPr/>
          <p:nvPr/>
        </p:nvSpPr>
        <p:spPr>
          <a:xfrm>
            <a:off x="3617256" y="1669883"/>
            <a:ext cx="393529" cy="327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63" name="楕円 62">
            <a:extLst>
              <a:ext uri="{FF2B5EF4-FFF2-40B4-BE49-F238E27FC236}">
                <a16:creationId xmlns:a16="http://schemas.microsoft.com/office/drawing/2014/main" id="{408FF08A-DA82-4229-89A5-8732B0529182}"/>
              </a:ext>
            </a:extLst>
          </p:cNvPr>
          <p:cNvSpPr/>
          <p:nvPr/>
        </p:nvSpPr>
        <p:spPr>
          <a:xfrm>
            <a:off x="4051611" y="1693750"/>
            <a:ext cx="393529" cy="327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69" name="楕円 68">
            <a:extLst>
              <a:ext uri="{FF2B5EF4-FFF2-40B4-BE49-F238E27FC236}">
                <a16:creationId xmlns:a16="http://schemas.microsoft.com/office/drawing/2014/main" id="{E9D4F961-C65F-4D46-99AF-FE3124E89BC2}"/>
              </a:ext>
            </a:extLst>
          </p:cNvPr>
          <p:cNvSpPr/>
          <p:nvPr/>
        </p:nvSpPr>
        <p:spPr>
          <a:xfrm>
            <a:off x="5893604" y="1656468"/>
            <a:ext cx="393529" cy="327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0" name="楕円 69">
            <a:extLst>
              <a:ext uri="{FF2B5EF4-FFF2-40B4-BE49-F238E27FC236}">
                <a16:creationId xmlns:a16="http://schemas.microsoft.com/office/drawing/2014/main" id="{E0BC89B1-00D8-4E93-A869-1260C27AD881}"/>
              </a:ext>
            </a:extLst>
          </p:cNvPr>
          <p:cNvSpPr/>
          <p:nvPr/>
        </p:nvSpPr>
        <p:spPr>
          <a:xfrm>
            <a:off x="6497389" y="1656347"/>
            <a:ext cx="393529" cy="327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1" name="正方形/長方形 70">
            <a:extLst>
              <a:ext uri="{FF2B5EF4-FFF2-40B4-BE49-F238E27FC236}">
                <a16:creationId xmlns:a16="http://schemas.microsoft.com/office/drawing/2014/main" id="{B9C7A66A-2579-4792-A219-862BD686F4EA}"/>
              </a:ext>
            </a:extLst>
          </p:cNvPr>
          <p:cNvSpPr/>
          <p:nvPr/>
        </p:nvSpPr>
        <p:spPr>
          <a:xfrm>
            <a:off x="360311" y="3449122"/>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2" name="正方形/長方形 71">
            <a:extLst>
              <a:ext uri="{FF2B5EF4-FFF2-40B4-BE49-F238E27FC236}">
                <a16:creationId xmlns:a16="http://schemas.microsoft.com/office/drawing/2014/main" id="{22FBD911-CE40-4B75-AE36-7CC5F8090F2A}"/>
              </a:ext>
            </a:extLst>
          </p:cNvPr>
          <p:cNvSpPr/>
          <p:nvPr/>
        </p:nvSpPr>
        <p:spPr>
          <a:xfrm>
            <a:off x="1502648" y="2721007"/>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3" name="正方形/長方形 72">
            <a:extLst>
              <a:ext uri="{FF2B5EF4-FFF2-40B4-BE49-F238E27FC236}">
                <a16:creationId xmlns:a16="http://schemas.microsoft.com/office/drawing/2014/main" id="{D71E513E-8686-4D73-B2F7-339EE876D5E0}"/>
              </a:ext>
            </a:extLst>
          </p:cNvPr>
          <p:cNvSpPr/>
          <p:nvPr/>
        </p:nvSpPr>
        <p:spPr>
          <a:xfrm>
            <a:off x="2270581" y="3478902"/>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4" name="正方形/長方形 73">
            <a:extLst>
              <a:ext uri="{FF2B5EF4-FFF2-40B4-BE49-F238E27FC236}">
                <a16:creationId xmlns:a16="http://schemas.microsoft.com/office/drawing/2014/main" id="{04BC661A-D1FC-43C1-893C-83A16E58F4F4}"/>
              </a:ext>
            </a:extLst>
          </p:cNvPr>
          <p:cNvSpPr/>
          <p:nvPr/>
        </p:nvSpPr>
        <p:spPr>
          <a:xfrm>
            <a:off x="3445333" y="2721007"/>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B0×3</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8" name="正方形/長方形 77">
            <a:extLst>
              <a:ext uri="{FF2B5EF4-FFF2-40B4-BE49-F238E27FC236}">
                <a16:creationId xmlns:a16="http://schemas.microsoft.com/office/drawing/2014/main" id="{73383E5B-5718-49F4-9082-BE62E5FEDA95}"/>
              </a:ext>
            </a:extLst>
          </p:cNvPr>
          <p:cNvSpPr/>
          <p:nvPr/>
        </p:nvSpPr>
        <p:spPr>
          <a:xfrm>
            <a:off x="7098133" y="2721007"/>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9" name="正方形/長方形 78">
            <a:extLst>
              <a:ext uri="{FF2B5EF4-FFF2-40B4-BE49-F238E27FC236}">
                <a16:creationId xmlns:a16="http://schemas.microsoft.com/office/drawing/2014/main" id="{175A87FF-AA25-4902-B7A1-5599BDFBB72F}"/>
              </a:ext>
            </a:extLst>
          </p:cNvPr>
          <p:cNvSpPr/>
          <p:nvPr/>
        </p:nvSpPr>
        <p:spPr>
          <a:xfrm>
            <a:off x="5213986" y="2721007"/>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B0×2</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80" name="直線コネクタ 79">
            <a:extLst>
              <a:ext uri="{FF2B5EF4-FFF2-40B4-BE49-F238E27FC236}">
                <a16:creationId xmlns:a16="http://schemas.microsoft.com/office/drawing/2014/main" id="{40713040-0302-4868-9B16-B0B268AFC173}"/>
              </a:ext>
            </a:extLst>
          </p:cNvPr>
          <p:cNvCxnSpPr>
            <a:cxnSpLocks/>
            <a:stCxn id="71" idx="0"/>
            <a:endCxn id="57" idx="4"/>
          </p:cNvCxnSpPr>
          <p:nvPr/>
        </p:nvCxnSpPr>
        <p:spPr>
          <a:xfrm flipV="1">
            <a:off x="1128244" y="1904572"/>
            <a:ext cx="571169" cy="154455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11D14096-5C80-4657-B40A-201FFEF3BC11}"/>
              </a:ext>
            </a:extLst>
          </p:cNvPr>
          <p:cNvCxnSpPr>
            <a:cxnSpLocks/>
            <a:stCxn id="72" idx="0"/>
            <a:endCxn id="60" idx="4"/>
          </p:cNvCxnSpPr>
          <p:nvPr/>
        </p:nvCxnSpPr>
        <p:spPr>
          <a:xfrm flipV="1">
            <a:off x="2270581" y="1934687"/>
            <a:ext cx="842398" cy="78632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9DBDA64F-37BC-4A93-84E9-DC37E8F11AFA}"/>
              </a:ext>
            </a:extLst>
          </p:cNvPr>
          <p:cNvCxnSpPr>
            <a:cxnSpLocks/>
            <a:stCxn id="73" idx="0"/>
            <a:endCxn id="62" idx="3"/>
          </p:cNvCxnSpPr>
          <p:nvPr/>
        </p:nvCxnSpPr>
        <p:spPr>
          <a:xfrm flipV="1">
            <a:off x="3038514" y="1949627"/>
            <a:ext cx="636373" cy="152927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CE820C7A-DC4A-4BDC-A5D3-83B6C789B0FE}"/>
              </a:ext>
            </a:extLst>
          </p:cNvPr>
          <p:cNvCxnSpPr>
            <a:cxnSpLocks/>
            <a:endCxn id="63" idx="4"/>
          </p:cNvCxnSpPr>
          <p:nvPr/>
        </p:nvCxnSpPr>
        <p:spPr>
          <a:xfrm flipV="1">
            <a:off x="4225237" y="2021491"/>
            <a:ext cx="23139" cy="69888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82EEC11-77E9-4E7A-820B-373A95EC6800}"/>
              </a:ext>
            </a:extLst>
          </p:cNvPr>
          <p:cNvCxnSpPr>
            <a:cxnSpLocks/>
            <a:stCxn id="79" idx="0"/>
          </p:cNvCxnSpPr>
          <p:nvPr/>
        </p:nvCxnSpPr>
        <p:spPr>
          <a:xfrm flipV="1">
            <a:off x="5981919" y="1972605"/>
            <a:ext cx="101564" cy="74840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3E417855-F259-40D5-BFB5-1C5EB4BEDD69}"/>
              </a:ext>
            </a:extLst>
          </p:cNvPr>
          <p:cNvCxnSpPr>
            <a:cxnSpLocks/>
            <a:stCxn id="78" idx="0"/>
            <a:endCxn id="70" idx="4"/>
          </p:cNvCxnSpPr>
          <p:nvPr/>
        </p:nvCxnSpPr>
        <p:spPr>
          <a:xfrm flipH="1" flipV="1">
            <a:off x="6694154" y="1984088"/>
            <a:ext cx="1171912" cy="73691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746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正方形/長方形 83">
            <a:extLst>
              <a:ext uri="{FF2B5EF4-FFF2-40B4-BE49-F238E27FC236}">
                <a16:creationId xmlns:a16="http://schemas.microsoft.com/office/drawing/2014/main" id="{CF950BC0-C0A1-461A-8094-FB9719CEC6BE}"/>
              </a:ext>
            </a:extLst>
          </p:cNvPr>
          <p:cNvSpPr/>
          <p:nvPr/>
        </p:nvSpPr>
        <p:spPr>
          <a:xfrm>
            <a:off x="336404" y="1157196"/>
            <a:ext cx="8551783" cy="461665"/>
          </a:xfrm>
          <a:prstGeom prst="rect">
            <a:avLst/>
          </a:prstGeom>
          <a:noFill/>
          <a:ln w="9525" cap="flat" cmpd="sng" algn="ctr">
            <a:solidFill>
              <a:sysClr val="windowText" lastClr="000000"/>
            </a:solidFill>
            <a:prstDash val="solid"/>
          </a:ln>
          <a:effectLst/>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新型コロナウイルス感染症対策を行いながら営業している広告内容の飲食店・スポーツ施設などを応援する企画です。</a:t>
            </a:r>
            <a:endParaRPr kumimoji="1" lang="en-US" altLang="ja-JP" sz="1200" kern="0" dirty="0">
              <a:solidFill>
                <a:srgbClr val="000000"/>
              </a:solidFill>
              <a:latin typeface="游ゴシック" panose="020B0400000000000000" pitchFamily="34" charset="-128"/>
              <a:ea typeface="游ゴシック"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0" dirty="0">
                <a:solidFill>
                  <a:srgbClr val="000000"/>
                </a:solidFill>
                <a:latin typeface="游ゴシック" panose="020B0400000000000000" pitchFamily="34" charset="-128"/>
                <a:ea typeface="游ゴシック" panose="020B0400000000000000" pitchFamily="34" charset="-128"/>
              </a:rPr>
              <a:t>店舗の</a:t>
            </a: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取り組みを</a:t>
            </a:r>
            <a:r>
              <a:rPr kumimoji="1" lang="ja-JP" altLang="en-US" sz="1200" kern="0" dirty="0">
                <a:solidFill>
                  <a:srgbClr val="000000"/>
                </a:solidFill>
                <a:latin typeface="游ゴシック" panose="020B0400000000000000" pitchFamily="34" charset="-128"/>
                <a:ea typeface="游ゴシック" panose="020B0400000000000000" pitchFamily="34" charset="-128"/>
              </a:rPr>
              <a:t>メトロ</a:t>
            </a: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利用者の方にアピールしましょう！</a:t>
            </a:r>
            <a:endPar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endParaRPr>
          </a:p>
        </p:txBody>
      </p:sp>
      <p:sp>
        <p:nvSpPr>
          <p:cNvPr id="85" name="Rectangle 110">
            <a:extLst>
              <a:ext uri="{FF2B5EF4-FFF2-40B4-BE49-F238E27FC236}">
                <a16:creationId xmlns:a16="http://schemas.microsoft.com/office/drawing/2014/main" id="{C1787BF1-B6CC-410D-90CF-BA572DE38A00}"/>
              </a:ext>
            </a:extLst>
          </p:cNvPr>
          <p:cNvSpPr>
            <a:spLocks noChangeArrowheads="1"/>
          </p:cNvSpPr>
          <p:nvPr/>
        </p:nvSpPr>
        <p:spPr bwMode="auto">
          <a:xfrm>
            <a:off x="254417" y="773353"/>
            <a:ext cx="5317708" cy="370624"/>
          </a:xfrm>
          <a:prstGeom prst="rect">
            <a:avLst/>
          </a:prstGeom>
          <a:noFill/>
          <a:ln w="9525" cmpd="thinThick">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rgbClr val="ED7D31"/>
                </a:solidFill>
                <a:latin typeface="メイリオ" panose="020B0604030504040204" pitchFamily="50" charset="-128"/>
                <a:ea typeface="メイリオ" panose="020B0604030504040204" pitchFamily="50" charset="-128"/>
              </a:rPr>
              <a:t>新型コロナウイルス感染症対策をしている店舗を応援</a:t>
            </a:r>
            <a:r>
              <a:rPr kumimoji="1" lang="ja-JP" altLang="en-US" sz="1400" b="1" i="0" u="none" strike="noStrike" kern="1200" cap="none" spc="0" normalizeH="0" baseline="0" noProof="0" dirty="0">
                <a:ln>
                  <a:noFill/>
                </a:ln>
                <a:solidFill>
                  <a:srgbClr val="ED7D31"/>
                </a:solidFill>
                <a:effectLst/>
                <a:uLnTx/>
                <a:uFillTx/>
                <a:latin typeface="メイリオ" panose="020B0604030504040204" pitchFamily="50" charset="-128"/>
                <a:ea typeface="メイリオ" panose="020B0604030504040204" pitchFamily="50" charset="-128"/>
                <a:cs typeface="+mn-cs"/>
              </a:rPr>
              <a:t>！</a:t>
            </a:r>
          </a:p>
        </p:txBody>
      </p:sp>
      <p:grpSp>
        <p:nvGrpSpPr>
          <p:cNvPr id="86" name="グループ化 85">
            <a:extLst>
              <a:ext uri="{FF2B5EF4-FFF2-40B4-BE49-F238E27FC236}">
                <a16:creationId xmlns:a16="http://schemas.microsoft.com/office/drawing/2014/main" id="{11D93A5C-2ADA-44C4-B6F3-3A70DC2FB164}"/>
              </a:ext>
            </a:extLst>
          </p:cNvPr>
          <p:cNvGrpSpPr/>
          <p:nvPr/>
        </p:nvGrpSpPr>
        <p:grpSpPr>
          <a:xfrm>
            <a:off x="325443" y="5660950"/>
            <a:ext cx="8631166" cy="800771"/>
            <a:chOff x="323562" y="5616563"/>
            <a:chExt cx="4621662" cy="603859"/>
          </a:xfrm>
        </p:grpSpPr>
        <p:sp>
          <p:nvSpPr>
            <p:cNvPr id="87" name="テキスト ボックス 30">
              <a:extLst>
                <a:ext uri="{FF2B5EF4-FFF2-40B4-BE49-F238E27FC236}">
                  <a16:creationId xmlns:a16="http://schemas.microsoft.com/office/drawing/2014/main" id="{CF4BD816-16ED-4FA5-AF6F-AF83DD8C2E21}"/>
                </a:ext>
              </a:extLst>
            </p:cNvPr>
            <p:cNvSpPr txBox="1">
              <a:spLocks noChangeArrowheads="1"/>
            </p:cNvSpPr>
            <p:nvPr/>
          </p:nvSpPr>
          <p:spPr bwMode="auto">
            <a:xfrm>
              <a:off x="364433" y="5837468"/>
              <a:ext cx="4580791" cy="382954"/>
            </a:xfrm>
            <a:prstGeom prst="rect">
              <a:avLst/>
            </a:prstGeom>
            <a:solidFill>
              <a:sysClr val="window" lastClr="FFFFFF">
                <a:lumMod val="95000"/>
              </a:sys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0" cap="none" spc="0" normalizeH="0" baseline="0" noProof="0" dirty="0">
                  <a:ln>
                    <a:noFill/>
                  </a:ln>
                  <a:solidFill>
                    <a:srgbClr val="FF0000"/>
                  </a:solidFill>
                  <a:effectLst/>
                  <a:uLnTx/>
                  <a:uFillTx/>
                  <a:latin typeface="游ゴシック 本文"/>
                  <a:ea typeface="游ゴシック" panose="020B0400000000000000" pitchFamily="50" charset="-128"/>
                  <a:cs typeface="+mn-cs"/>
                </a:rPr>
                <a:t>※ </a:t>
              </a:r>
              <a:r>
                <a:rPr kumimoji="1" lang="ja-JP" altLang="en-US" sz="900" b="1" kern="0" dirty="0">
                  <a:solidFill>
                    <a:srgbClr val="FF0000"/>
                  </a:solidFill>
                  <a:latin typeface="游ゴシック 本文"/>
                  <a:ea typeface="游ゴシック" panose="020B0400000000000000" pitchFamily="50" charset="-128"/>
                </a:rPr>
                <a:t>本割引適応には審査があります。</a:t>
              </a:r>
              <a:endParaRPr kumimoji="1" lang="ja-JP" altLang="en-US" sz="900" b="0" i="0" u="none" strike="noStrike" kern="0" cap="none" spc="0" normalizeH="0" baseline="0" noProof="0" dirty="0">
                <a:ln>
                  <a:noFill/>
                </a:ln>
                <a:solidFill>
                  <a:prstClr val="black"/>
                </a:solidFill>
                <a:effectLst/>
                <a:uLnTx/>
                <a:uFillTx/>
                <a:latin typeface="游ゴシック 本文"/>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本文"/>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本文"/>
                  <a:ea typeface="游ゴシック" panose="020B0400000000000000" pitchFamily="50" charset="-128"/>
                  <a:cs typeface="+mn-cs"/>
                </a:rPr>
                <a:t>放映素材の納品締切日は各媒体ごとで異なります。詳細は別途資料をご覧下さい。  なお、納品期限を過ぎた場合、別途費用がかかります。予めご了承下さい。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本文"/>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本文"/>
                  <a:ea typeface="游ゴシック" panose="020B0400000000000000" pitchFamily="50" charset="-128"/>
                  <a:cs typeface="+mn-cs"/>
                </a:rPr>
                <a:t>ロール切替などで複数素材を使用される場合は、それぞれの媒体ごとで既定のオプション費用が発生致します</a:t>
              </a:r>
              <a:r>
                <a:rPr kumimoji="1" lang="ja-JP" altLang="en-US" sz="900" b="0" i="0" u="none" strike="noStrike" kern="0" cap="none" spc="0" normalizeH="0" baseline="0" noProof="0" dirty="0">
                  <a:ln>
                    <a:noFill/>
                  </a:ln>
                  <a:solidFill>
                    <a:prstClr val="black"/>
                  </a:solidFill>
                  <a:effectLst/>
                  <a:uLnTx/>
                  <a:uFillTx/>
                  <a:latin typeface="游ゴシック 本文"/>
                  <a:ea typeface="Yu Gothic Medium" panose="020B0500000000000000" pitchFamily="50" charset="-128"/>
                  <a:cs typeface="+mn-cs"/>
                </a:rPr>
                <a:t>。</a:t>
              </a:r>
            </a:p>
          </p:txBody>
        </p:sp>
        <p:sp>
          <p:nvSpPr>
            <p:cNvPr id="88" name="テキスト ボックス 87">
              <a:extLst>
                <a:ext uri="{FF2B5EF4-FFF2-40B4-BE49-F238E27FC236}">
                  <a16:creationId xmlns:a16="http://schemas.microsoft.com/office/drawing/2014/main" id="{0973B2DD-0929-444F-9E2D-FEB76AAD89DB}"/>
                </a:ext>
              </a:extLst>
            </p:cNvPr>
            <p:cNvSpPr txBox="1"/>
            <p:nvPr/>
          </p:nvSpPr>
          <p:spPr>
            <a:xfrm>
              <a:off x="323562" y="5616563"/>
              <a:ext cx="10081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＜備考＞</a:t>
              </a:r>
            </a:p>
          </p:txBody>
        </p:sp>
      </p:grpSp>
      <p:sp>
        <p:nvSpPr>
          <p:cNvPr id="89" name="テキスト ボックス 88">
            <a:extLst>
              <a:ext uri="{FF2B5EF4-FFF2-40B4-BE49-F238E27FC236}">
                <a16:creationId xmlns:a16="http://schemas.microsoft.com/office/drawing/2014/main" id="{DB28865D-1157-4A14-8B20-C43E52BD6AA0}"/>
              </a:ext>
            </a:extLst>
          </p:cNvPr>
          <p:cNvSpPr txBox="1"/>
          <p:nvPr/>
        </p:nvSpPr>
        <p:spPr>
          <a:xfrm>
            <a:off x="999179" y="227448"/>
            <a:ext cx="78890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solidFill>
                <a:latin typeface="メイリオ" panose="020B0604030504040204" pitchFamily="50" charset="-128"/>
                <a:ea typeface="メイリオ" panose="020B0604030504040204" pitchFamily="50" charset="-128"/>
              </a:rPr>
              <a:t>A.</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新型コロナウイルス対策店舗応援企画</a:t>
            </a:r>
          </a:p>
        </p:txBody>
      </p:sp>
      <p:sp>
        <p:nvSpPr>
          <p:cNvPr id="90" name="テキスト ボックス 89">
            <a:extLst>
              <a:ext uri="{FF2B5EF4-FFF2-40B4-BE49-F238E27FC236}">
                <a16:creationId xmlns:a16="http://schemas.microsoft.com/office/drawing/2014/main" id="{B7A7485D-0C50-44B9-B07E-82190A5F4DE3}"/>
              </a:ext>
            </a:extLst>
          </p:cNvPr>
          <p:cNvSpPr txBox="1"/>
          <p:nvPr/>
        </p:nvSpPr>
        <p:spPr>
          <a:xfrm>
            <a:off x="321635" y="1756499"/>
            <a:ext cx="495695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本文"/>
                <a:ea typeface="游ゴシック" panose="020B0400000000000000" pitchFamily="34" charset="-128"/>
                <a:cs typeface="+mn-cs"/>
              </a:rPr>
              <a:t>＜割引対象文言例＞</a:t>
            </a:r>
            <a:endParaRPr kumimoji="1" lang="en-US" altLang="ja-JP" sz="1200" b="0" i="0" u="none" strike="noStrike" kern="1200" cap="none" spc="0" normalizeH="0" baseline="0" noProof="0" dirty="0">
              <a:ln>
                <a:noFill/>
              </a:ln>
              <a:solidFill>
                <a:prstClr val="black"/>
              </a:solidFill>
              <a:effectLst/>
              <a:uLnTx/>
              <a:uFillTx/>
              <a:latin typeface="游ゴシック 本文"/>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FF0000"/>
                </a:solidFill>
                <a:latin typeface="游ゴシック 本文"/>
                <a:ea typeface="游ゴシック" panose="020B0400000000000000" pitchFamily="34" charset="-128"/>
              </a:rPr>
              <a:t>感染症予防対策を行いながら営業している旨が、メインの告知内容になっているお申込みに対しての割引になります。</a:t>
            </a:r>
            <a:endParaRPr kumimoji="1" lang="en-US" altLang="ja-JP" sz="1200" b="1" dirty="0">
              <a:solidFill>
                <a:srgbClr val="FF0000"/>
              </a:solidFill>
              <a:latin typeface="游ゴシック 本文"/>
              <a:ea typeface="游ゴシック"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FF0000"/>
                </a:solidFill>
                <a:latin typeface="游ゴシック 本文"/>
                <a:ea typeface="游ゴシック" panose="020B0400000000000000" pitchFamily="34" charset="-128"/>
              </a:rPr>
              <a:t>事前に意匠内容の共有いただき適応可否を判断いたします。</a:t>
            </a:r>
            <a:endParaRPr kumimoji="1" lang="en-US" altLang="ja-JP" sz="1200" b="1" dirty="0">
              <a:solidFill>
                <a:srgbClr val="FF0000"/>
              </a:solidFill>
              <a:latin typeface="游ゴシック 本文"/>
              <a:ea typeface="游ゴシック"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solidFill>
                <a:srgbClr val="FF0000"/>
              </a:solidFill>
              <a:latin typeface="游ゴシック 本文"/>
              <a:ea typeface="游ゴシック" panose="020B0400000000000000"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200" dirty="0">
                <a:solidFill>
                  <a:prstClr val="black"/>
                </a:solidFill>
                <a:latin typeface="游ゴシック 本文"/>
                <a:ea typeface="游ゴシック" panose="020B0400000000000000" pitchFamily="34" charset="-128"/>
              </a:rPr>
              <a:t>3</a:t>
            </a:r>
            <a:r>
              <a:rPr kumimoji="1" lang="ja-JP" altLang="en-US" sz="1200" dirty="0">
                <a:solidFill>
                  <a:prstClr val="black"/>
                </a:solidFill>
                <a:latin typeface="游ゴシック 本文"/>
                <a:ea typeface="游ゴシック" panose="020B0400000000000000" pitchFamily="34" charset="-128"/>
              </a:rPr>
              <a:t>密対策しています。</a:t>
            </a:r>
            <a:endParaRPr kumimoji="1" lang="en-US" altLang="ja-JP" sz="1200" dirty="0">
              <a:solidFill>
                <a:prstClr val="black"/>
              </a:solidFill>
              <a:latin typeface="游ゴシック 本文"/>
              <a:ea typeface="游ゴシック" panose="020B0400000000000000"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游ゴシック 本文"/>
                <a:ea typeface="游ゴシック" panose="020B0400000000000000" pitchFamily="34" charset="-128"/>
                <a:cs typeface="+mn-cs"/>
              </a:rPr>
              <a:t>手洗いと消毒を徹底しています。</a:t>
            </a:r>
            <a:endParaRPr kumimoji="1" lang="en-US" altLang="ja-JP" sz="1200" b="0" i="0" u="none" strike="noStrike" kern="1200" cap="none" spc="0" normalizeH="0" baseline="0" noProof="0" dirty="0">
              <a:ln>
                <a:noFill/>
              </a:ln>
              <a:solidFill>
                <a:prstClr val="black"/>
              </a:solidFill>
              <a:effectLst/>
              <a:uLnTx/>
              <a:uFillTx/>
              <a:latin typeface="游ゴシック 本文"/>
              <a:ea typeface="游ゴシック" panose="020B0400000000000000" pitchFamily="34"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200" dirty="0">
                <a:solidFill>
                  <a:prstClr val="black"/>
                </a:solidFill>
                <a:latin typeface="游ゴシック 本文"/>
                <a:ea typeface="游ゴシック" panose="020B0400000000000000" pitchFamily="34" charset="-128"/>
              </a:rPr>
              <a:t>1</a:t>
            </a:r>
            <a:r>
              <a:rPr kumimoji="1" lang="ja-JP" altLang="en-US" sz="1200" dirty="0">
                <a:solidFill>
                  <a:prstClr val="black"/>
                </a:solidFill>
                <a:latin typeface="游ゴシック 本文"/>
                <a:ea typeface="游ゴシック" panose="020B0400000000000000" pitchFamily="34" charset="-128"/>
              </a:rPr>
              <a:t>時間に</a:t>
            </a:r>
            <a:r>
              <a:rPr kumimoji="1" lang="en-US" altLang="ja-JP" sz="1200" dirty="0">
                <a:solidFill>
                  <a:prstClr val="black"/>
                </a:solidFill>
                <a:latin typeface="游ゴシック 本文"/>
                <a:ea typeface="游ゴシック" panose="020B0400000000000000" pitchFamily="34" charset="-128"/>
              </a:rPr>
              <a:t>1</a:t>
            </a:r>
            <a:r>
              <a:rPr kumimoji="1" lang="ja-JP" altLang="en-US" sz="1200" dirty="0">
                <a:solidFill>
                  <a:prstClr val="black"/>
                </a:solidFill>
                <a:latin typeface="游ゴシック 本文"/>
                <a:ea typeface="游ゴシック" panose="020B0400000000000000" pitchFamily="34" charset="-128"/>
              </a:rPr>
              <a:t>回の換気を行っています。</a:t>
            </a:r>
            <a:endParaRPr kumimoji="1" lang="en-US" altLang="ja-JP" sz="1200" dirty="0">
              <a:solidFill>
                <a:prstClr val="black"/>
              </a:solidFill>
              <a:latin typeface="游ゴシック 本文"/>
              <a:ea typeface="游ゴシック" panose="020B0400000000000000" pitchFamily="34" charset="-128"/>
            </a:endParaRPr>
          </a:p>
          <a:p>
            <a:pPr marL="171450" lvl="0" indent="-171450" defTabSz="914400">
              <a:buFont typeface="Wingdings" panose="05000000000000000000" pitchFamily="2" charset="2"/>
              <a:buChar char="l"/>
              <a:defRPr/>
            </a:pPr>
            <a:r>
              <a:rPr kumimoji="1" lang="ja-JP" altLang="en-US" sz="1200" dirty="0">
                <a:solidFill>
                  <a:prstClr val="black"/>
                </a:solidFill>
                <a:latin typeface="游ゴシック 本文"/>
                <a:ea typeface="游ゴシック" panose="020B0400000000000000" pitchFamily="34" charset="-128"/>
              </a:rPr>
              <a:t>マスクの着用や手洗いの徹底しています。　　　　　　など</a:t>
            </a:r>
            <a:r>
              <a:rPr kumimoji="1" lang="en-US" altLang="ja-JP" sz="1200" dirty="0">
                <a:solidFill>
                  <a:prstClr val="black"/>
                </a:solidFill>
                <a:latin typeface="游ゴシック 本文"/>
                <a:ea typeface="游ゴシック" panose="020B0400000000000000" pitchFamily="34" charset="-128"/>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ja-JP" altLang="en-US" sz="1200" b="0" i="0" u="none" strike="noStrike" kern="1200" cap="none" spc="0" normalizeH="0" baseline="0" noProof="0" dirty="0">
              <a:ln>
                <a:noFill/>
              </a:ln>
              <a:solidFill>
                <a:prstClr val="black"/>
              </a:solidFill>
              <a:effectLst/>
              <a:uLnTx/>
              <a:uFillTx/>
              <a:latin typeface="游ゴシック 本文"/>
              <a:ea typeface="游ゴシック" panose="020B0400000000000000" pitchFamily="34" charset="-128"/>
              <a:cs typeface="+mn-cs"/>
            </a:endParaRPr>
          </a:p>
        </p:txBody>
      </p:sp>
      <p:sp>
        <p:nvSpPr>
          <p:cNvPr id="95" name="Rectangle 8">
            <a:extLst>
              <a:ext uri="{FF2B5EF4-FFF2-40B4-BE49-F238E27FC236}">
                <a16:creationId xmlns:a16="http://schemas.microsoft.com/office/drawing/2014/main" id="{0393D13F-7F19-4A52-96EE-D410424DEA87}"/>
              </a:ext>
            </a:extLst>
          </p:cNvPr>
          <p:cNvSpPr>
            <a:spLocks noChangeArrowheads="1"/>
          </p:cNvSpPr>
          <p:nvPr/>
        </p:nvSpPr>
        <p:spPr bwMode="auto">
          <a:xfrm>
            <a:off x="3110809" y="3961844"/>
            <a:ext cx="2809254" cy="1623237"/>
          </a:xfrm>
          <a:prstGeom prst="rect">
            <a:avLst/>
          </a:prstGeom>
          <a:noFill/>
          <a:ln w="9525">
            <a:solidFill>
              <a:schemeClr val="tx1"/>
            </a:solidFill>
            <a:miter lim="800000"/>
            <a:headEnd/>
            <a:tailEnd/>
          </a:ln>
        </p:spPr>
        <p:txBody>
          <a:bodyPr wrap="none" anchor="t"/>
          <a:lstStyle/>
          <a:p>
            <a:pPr lvl="0">
              <a:defRPr/>
            </a:pPr>
            <a:r>
              <a:rPr lang="ja-JP" altLang="en-US" sz="1100" dirty="0">
                <a:latin typeface="游ゴシック" panose="020B0400000000000000" pitchFamily="34" charset="-128"/>
                <a:ea typeface="游ゴシック" panose="020B0400000000000000" pitchFamily="34" charset="-128"/>
              </a:rPr>
              <a:t>■紙媒体</a:t>
            </a:r>
            <a:endParaRPr lang="en-US" altLang="ja-JP" sz="1100" dirty="0">
              <a:latin typeface="游ゴシック" panose="020B0400000000000000" pitchFamily="34" charset="-128"/>
              <a:ea typeface="游ゴシック" panose="020B0400000000000000" pitchFamily="34" charset="-128"/>
            </a:endParaRPr>
          </a:p>
          <a:p>
            <a:pPr lvl="0">
              <a:defRPr/>
            </a:pPr>
            <a:r>
              <a:rPr lang="ja-JP" altLang="en-US" sz="1100" dirty="0">
                <a:solidFill>
                  <a:prstClr val="black"/>
                </a:solidFill>
                <a:latin typeface="游ゴシック" panose="020B0400000000000000" pitchFamily="34" charset="-128"/>
                <a:ea typeface="游ゴシック" panose="020B0400000000000000" pitchFamily="34" charset="-128"/>
              </a:rPr>
              <a:t>　</a:t>
            </a:r>
            <a:r>
              <a:rPr lang="ja-JP" altLang="en-US" b="1" u="sng" dirty="0">
                <a:solidFill>
                  <a:srgbClr val="0000FF"/>
                </a:solidFill>
                <a:latin typeface="游ゴシック" panose="020B0400000000000000" pitchFamily="34" charset="-128"/>
                <a:ea typeface="游ゴシック" panose="020B0400000000000000" pitchFamily="34" charset="-128"/>
              </a:rPr>
              <a:t>定価より＜</a:t>
            </a:r>
            <a:r>
              <a:rPr lang="en-US" altLang="ja-JP" b="1" u="sng" dirty="0">
                <a:solidFill>
                  <a:srgbClr val="0000FF"/>
                </a:solidFill>
                <a:latin typeface="游ゴシック" panose="020B0400000000000000" pitchFamily="34" charset="-128"/>
                <a:ea typeface="游ゴシック" panose="020B0400000000000000" pitchFamily="34" charset="-128"/>
              </a:rPr>
              <a:t>80</a:t>
            </a:r>
            <a:r>
              <a:rPr lang="ja-JP" altLang="en-US" b="1" u="sng" dirty="0">
                <a:solidFill>
                  <a:srgbClr val="0000FF"/>
                </a:solidFill>
                <a:latin typeface="游ゴシック" panose="020B0400000000000000" pitchFamily="34" charset="-128"/>
                <a:ea typeface="游ゴシック" panose="020B0400000000000000" pitchFamily="34" charset="-128"/>
              </a:rPr>
              <a:t>％ＯＦＦ＞</a:t>
            </a:r>
            <a:endParaRPr lang="en-US" altLang="ja-JP" b="1" u="sng" dirty="0">
              <a:solidFill>
                <a:srgbClr val="0000FF"/>
              </a:solidFill>
              <a:latin typeface="游ゴシック" panose="020B0400000000000000" pitchFamily="34" charset="-128"/>
              <a:ea typeface="游ゴシック" panose="020B0400000000000000" pitchFamily="34" charset="-128"/>
            </a:endParaRPr>
          </a:p>
          <a:p>
            <a:pPr lvl="0">
              <a:defRPr/>
            </a:pPr>
            <a:endParaRPr lang="en-US" altLang="ja-JP" sz="1600" b="1" u="sng" dirty="0">
              <a:solidFill>
                <a:srgbClr val="0000FF"/>
              </a:solidFill>
              <a:latin typeface="游ゴシック" panose="020B0400000000000000" pitchFamily="34" charset="-128"/>
              <a:ea typeface="游ゴシック" panose="020B0400000000000000" pitchFamily="34" charset="-128"/>
            </a:endParaRPr>
          </a:p>
          <a:p>
            <a:pPr>
              <a:defRPr/>
            </a:pPr>
            <a:r>
              <a:rPr lang="ja-JP" altLang="en-US" sz="1050" dirty="0">
                <a:latin typeface="游ゴシック" panose="020B0400000000000000" pitchFamily="34" charset="-128"/>
                <a:ea typeface="游ゴシック" panose="020B0400000000000000" pitchFamily="34" charset="-128"/>
              </a:rPr>
              <a:t>＜対象媒体＞</a:t>
            </a:r>
            <a:endParaRPr lang="en-US" altLang="ja-JP" sz="1050" dirty="0">
              <a:latin typeface="游ゴシック" panose="020B0400000000000000" pitchFamily="34" charset="-128"/>
              <a:ea typeface="游ゴシック" panose="020B0400000000000000" pitchFamily="34" charset="-128"/>
            </a:endParaRPr>
          </a:p>
          <a:p>
            <a:pPr>
              <a:defRPr/>
            </a:pPr>
            <a:r>
              <a:rPr lang="ja-JP" altLang="en-US" sz="1050" dirty="0">
                <a:latin typeface="游ゴシック" panose="020B0400000000000000" pitchFamily="34" charset="-128"/>
                <a:ea typeface="游ゴシック" panose="020B0400000000000000" pitchFamily="34" charset="-128"/>
              </a:rPr>
              <a:t>・中</a:t>
            </a:r>
            <a:r>
              <a:rPr lang="ja-JP" altLang="en-US" sz="1050" dirty="0" err="1">
                <a:latin typeface="游ゴシック" panose="020B0400000000000000" pitchFamily="34" charset="-128"/>
                <a:ea typeface="游ゴシック" panose="020B0400000000000000" pitchFamily="34" charset="-128"/>
              </a:rPr>
              <a:t>づり</a:t>
            </a:r>
            <a:endParaRPr lang="en-US" altLang="ja-JP" sz="1050" dirty="0">
              <a:latin typeface="游ゴシック" panose="020B0400000000000000" pitchFamily="34" charset="-128"/>
              <a:ea typeface="游ゴシック" panose="020B0400000000000000" pitchFamily="34" charset="-128"/>
            </a:endParaRPr>
          </a:p>
          <a:p>
            <a:pPr>
              <a:defRPr/>
            </a:pPr>
            <a:r>
              <a:rPr lang="ja-JP" altLang="en-US" sz="1050" dirty="0">
                <a:latin typeface="游ゴシック" panose="020B0400000000000000" pitchFamily="34" charset="-128"/>
                <a:ea typeface="游ゴシック" panose="020B0400000000000000" pitchFamily="34" charset="-128"/>
              </a:rPr>
              <a:t>・</a:t>
            </a:r>
            <a:r>
              <a:rPr lang="ja-JP" altLang="en-US" sz="1050" dirty="0" err="1">
                <a:latin typeface="游ゴシック" panose="020B0400000000000000" pitchFamily="34" charset="-128"/>
                <a:ea typeface="游ゴシック" panose="020B0400000000000000" pitchFamily="34" charset="-128"/>
              </a:rPr>
              <a:t>まど</a:t>
            </a:r>
            <a:r>
              <a:rPr lang="ja-JP" altLang="en-US" sz="1050" dirty="0">
                <a:latin typeface="游ゴシック" panose="020B0400000000000000" pitchFamily="34" charset="-128"/>
                <a:ea typeface="游ゴシック" panose="020B0400000000000000" pitchFamily="34" charset="-128"/>
              </a:rPr>
              <a:t>上</a:t>
            </a:r>
            <a:endParaRPr lang="en-US" altLang="ja-JP" sz="1050" dirty="0">
              <a:latin typeface="游ゴシック" panose="020B0400000000000000" pitchFamily="34" charset="-128"/>
              <a:ea typeface="游ゴシック" panose="020B0400000000000000" pitchFamily="34" charset="-128"/>
            </a:endParaRPr>
          </a:p>
          <a:p>
            <a:pPr>
              <a:defRPr/>
            </a:pPr>
            <a:r>
              <a:rPr lang="ja-JP" altLang="en-US" sz="1050" dirty="0">
                <a:latin typeface="游ゴシック" panose="020B0400000000000000" pitchFamily="34" charset="-128"/>
                <a:ea typeface="游ゴシック" panose="020B0400000000000000" pitchFamily="34" charset="-128"/>
              </a:rPr>
              <a:t>・駅ばりセット（プレミアム不可）</a:t>
            </a:r>
            <a:endParaRPr lang="en-US" altLang="ja-JP" sz="1600" dirty="0">
              <a:latin typeface="游ゴシック" panose="020B0400000000000000" pitchFamily="34" charset="-128"/>
              <a:ea typeface="游ゴシック" panose="020B0400000000000000" pitchFamily="34" charset="-128"/>
            </a:endParaRPr>
          </a:p>
        </p:txBody>
      </p:sp>
      <p:sp>
        <p:nvSpPr>
          <p:cNvPr id="108" name="Rectangle 19">
            <a:extLst>
              <a:ext uri="{FF2B5EF4-FFF2-40B4-BE49-F238E27FC236}">
                <a16:creationId xmlns:a16="http://schemas.microsoft.com/office/drawing/2014/main" id="{CE07AE2F-62DA-47D5-9E01-811C53C9F6E8}"/>
              </a:ext>
            </a:extLst>
          </p:cNvPr>
          <p:cNvSpPr>
            <a:spLocks noChangeArrowheads="1"/>
          </p:cNvSpPr>
          <p:nvPr/>
        </p:nvSpPr>
        <p:spPr bwMode="auto">
          <a:xfrm>
            <a:off x="2967405" y="3625918"/>
            <a:ext cx="1370825" cy="216900"/>
          </a:xfrm>
          <a:prstGeom prst="rect">
            <a:avLst/>
          </a:prstGeom>
          <a:noFill/>
          <a:ln w="9525">
            <a:noFill/>
            <a:miter lim="800000"/>
            <a:headEnd/>
            <a:tailEnd/>
          </a:ln>
        </p:spPr>
        <p:txBody>
          <a:bodyPr wrap="none"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＜広告料金（税別）＞</a:t>
            </a:r>
          </a:p>
        </p:txBody>
      </p:sp>
      <p:grpSp>
        <p:nvGrpSpPr>
          <p:cNvPr id="6" name="グループ化 5">
            <a:extLst>
              <a:ext uri="{FF2B5EF4-FFF2-40B4-BE49-F238E27FC236}">
                <a16:creationId xmlns:a16="http://schemas.microsoft.com/office/drawing/2014/main" id="{04E2BD7F-E2C2-41F3-BE25-86EE5342B180}"/>
              </a:ext>
            </a:extLst>
          </p:cNvPr>
          <p:cNvGrpSpPr/>
          <p:nvPr/>
        </p:nvGrpSpPr>
        <p:grpSpPr>
          <a:xfrm>
            <a:off x="248521" y="3632932"/>
            <a:ext cx="3142676" cy="910730"/>
            <a:chOff x="7684431" y="1958735"/>
            <a:chExt cx="3203991" cy="908708"/>
          </a:xfrm>
        </p:grpSpPr>
        <p:sp>
          <p:nvSpPr>
            <p:cNvPr id="27" name="テキスト ボックス 26">
              <a:extLst>
                <a:ext uri="{FF2B5EF4-FFF2-40B4-BE49-F238E27FC236}">
                  <a16:creationId xmlns:a16="http://schemas.microsoft.com/office/drawing/2014/main" id="{D1168706-21FE-47C0-84E4-97F5A83DABAD}"/>
                </a:ext>
              </a:extLst>
            </p:cNvPr>
            <p:cNvSpPr txBox="1"/>
            <p:nvPr/>
          </p:nvSpPr>
          <p:spPr>
            <a:xfrm>
              <a:off x="7684431" y="1958735"/>
              <a:ext cx="28383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cs typeface="+mn-cs"/>
                </a:rPr>
                <a:t>＜対象期間＞</a:t>
              </a:r>
              <a:endParaRPr kumimoji="1" lang="en-US" altLang="ja-JP" sz="1200" b="0" i="0" u="none" strike="noStrike" kern="1200" cap="none" spc="0" normalizeH="0" baseline="0" noProof="0" dirty="0">
                <a:ln>
                  <a:noFill/>
                </a:ln>
                <a:solidFill>
                  <a:prstClr val="black"/>
                </a:solidFill>
                <a:effectLst/>
                <a:uLnTx/>
                <a:uFillTx/>
                <a:latin typeface="+mn-ea"/>
                <a:cs typeface="+mn-cs"/>
              </a:endParaRPr>
            </a:p>
          </p:txBody>
        </p:sp>
        <p:sp>
          <p:nvSpPr>
            <p:cNvPr id="39" name="テキスト ボックス 38">
              <a:extLst>
                <a:ext uri="{FF2B5EF4-FFF2-40B4-BE49-F238E27FC236}">
                  <a16:creationId xmlns:a16="http://schemas.microsoft.com/office/drawing/2014/main" id="{EA3083D2-1723-4E6A-A9C5-08EBE0832E8F}"/>
                </a:ext>
              </a:extLst>
            </p:cNvPr>
            <p:cNvSpPr txBox="1"/>
            <p:nvPr/>
          </p:nvSpPr>
          <p:spPr>
            <a:xfrm>
              <a:off x="7684431" y="2313445"/>
              <a:ext cx="32039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effectLst/>
                  <a:uLnTx/>
                  <a:uFillTx/>
                  <a:latin typeface="+mn-ea"/>
                  <a:cs typeface="+mn-cs"/>
                </a:rPr>
                <a:t>7</a:t>
              </a:r>
              <a:r>
                <a:rPr kumimoji="1" lang="ja-JP" altLang="en-US" b="1" i="0" u="none" strike="noStrike" kern="1200" cap="none" spc="0" normalizeH="0" baseline="0" noProof="0" dirty="0">
                  <a:ln>
                    <a:noFill/>
                  </a:ln>
                  <a:effectLst/>
                  <a:uLnTx/>
                  <a:uFillTx/>
                  <a:latin typeface="+mn-ea"/>
                  <a:cs typeface="+mn-cs"/>
                </a:rPr>
                <a:t>月開始枠～</a:t>
              </a:r>
              <a:r>
                <a:rPr kumimoji="1" lang="en-US" altLang="ja-JP" b="1" i="0" u="none" strike="noStrike" kern="1200" cap="none" spc="0" normalizeH="0" baseline="0" noProof="0" dirty="0">
                  <a:ln>
                    <a:noFill/>
                  </a:ln>
                  <a:effectLst/>
                  <a:uLnTx/>
                  <a:uFillTx/>
                  <a:latin typeface="+mn-ea"/>
                  <a:cs typeface="+mn-cs"/>
                </a:rPr>
                <a:t>9</a:t>
              </a:r>
              <a:r>
                <a:rPr kumimoji="1" lang="ja-JP" altLang="en-US" b="1" i="0" u="none" strike="noStrike" kern="1200" cap="none" spc="0" normalizeH="0" baseline="0" noProof="0" dirty="0">
                  <a:ln>
                    <a:noFill/>
                  </a:ln>
                  <a:effectLst/>
                  <a:uLnTx/>
                  <a:uFillTx/>
                  <a:latin typeface="+mn-ea"/>
                  <a:cs typeface="+mn-cs"/>
                </a:rPr>
                <a:t>月開始枠</a:t>
              </a:r>
              <a:endParaRPr kumimoji="1" lang="en-US" altLang="ja-JP" b="1" i="0" u="none" strike="noStrike" kern="1200" cap="none" spc="0" normalizeH="0" baseline="0" noProof="0" dirty="0">
                <a:ln>
                  <a:noFill/>
                </a:ln>
                <a:effectLst/>
                <a:uLnTx/>
                <a:uFillTx/>
                <a:latin typeface="+mn-ea"/>
                <a:cs typeface="+mn-cs"/>
              </a:endParaRPr>
            </a:p>
            <a:p>
              <a:pPr lvl="0" defTabSz="914400">
                <a:defRPr/>
              </a:pPr>
              <a:r>
                <a:rPr kumimoji="1" lang="en-US" altLang="ja-JP" sz="1200" dirty="0">
                  <a:solidFill>
                    <a:srgbClr val="FF0000"/>
                  </a:solidFill>
                  <a:latin typeface="游ゴシック" panose="020B0400000000000000" pitchFamily="50" charset="-128"/>
                </a:rPr>
                <a:t>※</a:t>
              </a:r>
              <a:r>
                <a:rPr kumimoji="1" lang="ja-JP" altLang="en-US" sz="1200" dirty="0">
                  <a:solidFill>
                    <a:srgbClr val="FF0000"/>
                  </a:solidFill>
                  <a:latin typeface="游ゴシック" panose="020B0400000000000000" pitchFamily="50" charset="-128"/>
                </a:rPr>
                <a:t>詳しくは各担当にご確認ください。</a:t>
              </a:r>
            </a:p>
          </p:txBody>
        </p:sp>
      </p:grpSp>
      <p:sp>
        <p:nvSpPr>
          <p:cNvPr id="43" name="Rectangle 8">
            <a:extLst>
              <a:ext uri="{FF2B5EF4-FFF2-40B4-BE49-F238E27FC236}">
                <a16:creationId xmlns:a16="http://schemas.microsoft.com/office/drawing/2014/main" id="{7D454E15-DDFD-4135-A9DB-7348500933E7}"/>
              </a:ext>
            </a:extLst>
          </p:cNvPr>
          <p:cNvSpPr>
            <a:spLocks noChangeArrowheads="1"/>
          </p:cNvSpPr>
          <p:nvPr/>
        </p:nvSpPr>
        <p:spPr bwMode="auto">
          <a:xfrm>
            <a:off x="6037940" y="3958416"/>
            <a:ext cx="2809254" cy="1623237"/>
          </a:xfrm>
          <a:prstGeom prst="rect">
            <a:avLst/>
          </a:prstGeom>
          <a:noFill/>
          <a:ln w="9525">
            <a:solidFill>
              <a:schemeClr val="tx1"/>
            </a:solidFill>
            <a:miter lim="800000"/>
            <a:headEnd/>
            <a:tailEnd/>
          </a:ln>
        </p:spPr>
        <p:txBody>
          <a:bodyPr wrap="none" anchor="t"/>
          <a:lstStyle/>
          <a:p>
            <a:pPr lvl="0">
              <a:defRPr/>
            </a:pPr>
            <a:r>
              <a:rPr lang="ja-JP" altLang="en-US" sz="1050" dirty="0">
                <a:latin typeface="游ゴシック" panose="020B0400000000000000" pitchFamily="34" charset="-128"/>
                <a:ea typeface="游ゴシック" panose="020B0400000000000000" pitchFamily="34" charset="-128"/>
              </a:rPr>
              <a:t>■</a:t>
            </a:r>
            <a:r>
              <a:rPr lang="ja-JP" altLang="en-US" sz="1100" dirty="0">
                <a:latin typeface="游ゴシック" panose="020B0400000000000000" pitchFamily="34" charset="-128"/>
                <a:ea typeface="游ゴシック" panose="020B0400000000000000" pitchFamily="34" charset="-128"/>
              </a:rPr>
              <a:t>デジタル</a:t>
            </a:r>
            <a:r>
              <a:rPr lang="ja-JP" altLang="en-US" sz="1050" dirty="0">
                <a:latin typeface="游ゴシック" panose="020B0400000000000000" pitchFamily="34" charset="-128"/>
                <a:ea typeface="游ゴシック" panose="020B0400000000000000" pitchFamily="34" charset="-128"/>
              </a:rPr>
              <a:t>媒体</a:t>
            </a:r>
            <a:endParaRPr lang="en-US" altLang="ja-JP" sz="1050" dirty="0">
              <a:latin typeface="游ゴシック" panose="020B0400000000000000" pitchFamily="34" charset="-128"/>
              <a:ea typeface="游ゴシック" panose="020B0400000000000000" pitchFamily="34" charset="-128"/>
            </a:endParaRPr>
          </a:p>
          <a:p>
            <a:pPr lvl="0">
              <a:defRPr/>
            </a:pPr>
            <a:r>
              <a:rPr lang="ja-JP" altLang="en-US" sz="1050" dirty="0">
                <a:solidFill>
                  <a:prstClr val="black"/>
                </a:solidFill>
                <a:latin typeface="游ゴシック" panose="020B0400000000000000" pitchFamily="34" charset="-128"/>
                <a:ea typeface="游ゴシック" panose="020B0400000000000000" pitchFamily="34" charset="-128"/>
              </a:rPr>
              <a:t>　</a:t>
            </a:r>
            <a:r>
              <a:rPr lang="ja-JP" altLang="en-US" b="1" u="sng" dirty="0">
                <a:solidFill>
                  <a:srgbClr val="0000FF"/>
                </a:solidFill>
                <a:latin typeface="游ゴシック" panose="020B0400000000000000" pitchFamily="34" charset="-128"/>
                <a:ea typeface="游ゴシック" panose="020B0400000000000000" pitchFamily="34" charset="-128"/>
              </a:rPr>
              <a:t>定価より＜</a:t>
            </a:r>
            <a:r>
              <a:rPr lang="en-US" altLang="ja-JP" b="1" u="sng" dirty="0">
                <a:solidFill>
                  <a:srgbClr val="0000FF"/>
                </a:solidFill>
                <a:latin typeface="游ゴシック" panose="020B0400000000000000" pitchFamily="34" charset="-128"/>
                <a:ea typeface="游ゴシック" panose="020B0400000000000000" pitchFamily="34" charset="-128"/>
              </a:rPr>
              <a:t>60</a:t>
            </a:r>
            <a:r>
              <a:rPr lang="ja-JP" altLang="en-US" b="1" u="sng" dirty="0">
                <a:solidFill>
                  <a:srgbClr val="0000FF"/>
                </a:solidFill>
                <a:latin typeface="游ゴシック" panose="020B0400000000000000" pitchFamily="34" charset="-128"/>
                <a:ea typeface="游ゴシック" panose="020B0400000000000000" pitchFamily="34" charset="-128"/>
              </a:rPr>
              <a:t>％ＯＦＦ＞</a:t>
            </a:r>
            <a:endParaRPr lang="en-US" altLang="ja-JP" b="1" u="sng" dirty="0">
              <a:solidFill>
                <a:srgbClr val="0000FF"/>
              </a:solidFill>
              <a:latin typeface="游ゴシック" panose="020B0400000000000000" pitchFamily="34" charset="-128"/>
              <a:ea typeface="游ゴシック" panose="020B0400000000000000" pitchFamily="34" charset="-128"/>
            </a:endParaRPr>
          </a:p>
          <a:p>
            <a:pPr lvl="0">
              <a:defRPr/>
            </a:pPr>
            <a:endParaRPr lang="en-US" altLang="ja-JP" sz="1600" b="1" u="sng" dirty="0">
              <a:solidFill>
                <a:srgbClr val="0000FF"/>
              </a:solidFill>
              <a:latin typeface="游ゴシック" panose="020B0400000000000000" pitchFamily="34" charset="-128"/>
              <a:ea typeface="游ゴシック" panose="020B0400000000000000" pitchFamily="34" charset="-128"/>
            </a:endParaRPr>
          </a:p>
          <a:p>
            <a:pPr>
              <a:defRPr/>
            </a:pPr>
            <a:r>
              <a:rPr lang="ja-JP" altLang="en-US" sz="1050" dirty="0">
                <a:latin typeface="游ゴシック" panose="020B0400000000000000" pitchFamily="34" charset="-128"/>
                <a:ea typeface="游ゴシック" panose="020B0400000000000000" pitchFamily="34" charset="-128"/>
              </a:rPr>
              <a:t>＜対象媒体＞</a:t>
            </a:r>
            <a:endParaRPr lang="en-US" altLang="ja-JP" sz="1050" dirty="0">
              <a:latin typeface="游ゴシック" panose="020B0400000000000000" pitchFamily="34" charset="-128"/>
              <a:ea typeface="游ゴシック" panose="020B0400000000000000" pitchFamily="34" charset="-128"/>
            </a:endParaRPr>
          </a:p>
          <a:p>
            <a:pPr>
              <a:defRPr/>
            </a:pPr>
            <a:r>
              <a:rPr lang="ja-JP" altLang="en-US" sz="1050" dirty="0">
                <a:latin typeface="游ゴシック" panose="020B0400000000000000" pitchFamily="34" charset="-128"/>
                <a:ea typeface="游ゴシック" panose="020B0400000000000000" pitchFamily="34" charset="-128"/>
              </a:rPr>
              <a:t>・</a:t>
            </a:r>
            <a:r>
              <a:rPr lang="en-US" altLang="ja-JP" sz="1050" dirty="0">
                <a:latin typeface="游ゴシック" panose="020B0400000000000000" pitchFamily="34" charset="-128"/>
                <a:ea typeface="游ゴシック" panose="020B0400000000000000" pitchFamily="34" charset="-128"/>
              </a:rPr>
              <a:t>MWV</a:t>
            </a:r>
            <a:br>
              <a:rPr lang="en-US" altLang="ja-JP" sz="1050" dirty="0">
                <a:latin typeface="游ゴシック" panose="020B0400000000000000" pitchFamily="34" charset="-128"/>
                <a:ea typeface="游ゴシック" panose="020B0400000000000000" pitchFamily="34" charset="-128"/>
              </a:rPr>
            </a:br>
            <a:r>
              <a:rPr lang="ja-JP" altLang="en-US" sz="1050" dirty="0">
                <a:latin typeface="游ゴシック" panose="020B0400000000000000" pitchFamily="34" charset="-128"/>
                <a:ea typeface="游ゴシック" panose="020B0400000000000000" pitchFamily="34" charset="-128"/>
              </a:rPr>
              <a:t>・</a:t>
            </a:r>
            <a:r>
              <a:rPr lang="en-US" altLang="ja-JP" sz="1050" dirty="0">
                <a:latin typeface="游ゴシック" panose="020B0400000000000000" pitchFamily="34" charset="-128"/>
                <a:ea typeface="游ゴシック" panose="020B0400000000000000" pitchFamily="34" charset="-128"/>
              </a:rPr>
              <a:t>TMV</a:t>
            </a:r>
          </a:p>
          <a:p>
            <a:pPr>
              <a:defRPr/>
            </a:pPr>
            <a:r>
              <a:rPr lang="ja-JP" altLang="en-US" sz="1050" dirty="0">
                <a:latin typeface="游ゴシック" panose="020B0400000000000000" pitchFamily="34" charset="-128"/>
                <a:ea typeface="游ゴシック" panose="020B0400000000000000" pitchFamily="34" charset="-128"/>
              </a:rPr>
              <a:t>・</a:t>
            </a:r>
            <a:r>
              <a:rPr lang="en-US" altLang="ja-JP" sz="1050" dirty="0">
                <a:latin typeface="游ゴシック" panose="020B0400000000000000" pitchFamily="34" charset="-128"/>
                <a:ea typeface="游ゴシック" panose="020B0400000000000000" pitchFamily="34" charset="-128"/>
              </a:rPr>
              <a:t>MSV</a:t>
            </a:r>
          </a:p>
          <a:p>
            <a:pPr>
              <a:defRPr/>
            </a:pPr>
            <a:r>
              <a:rPr lang="ja-JP" altLang="en-US" sz="1050" dirty="0">
                <a:latin typeface="游ゴシック" panose="020B0400000000000000" pitchFamily="34" charset="-128"/>
                <a:ea typeface="游ゴシック" panose="020B0400000000000000" pitchFamily="34" charset="-128"/>
              </a:rPr>
              <a:t>・</a:t>
            </a:r>
            <a:r>
              <a:rPr lang="en-US" altLang="ja-JP" sz="1050" dirty="0">
                <a:latin typeface="游ゴシック" panose="020B0400000000000000" pitchFamily="34" charset="-128"/>
                <a:ea typeface="游ゴシック" panose="020B0400000000000000" pitchFamily="34" charset="-128"/>
              </a:rPr>
              <a:t>MCV</a:t>
            </a:r>
            <a:endParaRPr lang="en-US" altLang="ja-JP" sz="1600" dirty="0">
              <a:latin typeface="游ゴシック" panose="020B0400000000000000" pitchFamily="34" charset="-128"/>
              <a:ea typeface="游ゴシック" panose="020B0400000000000000" pitchFamily="34" charset="-128"/>
            </a:endParaRPr>
          </a:p>
        </p:txBody>
      </p:sp>
      <p:sp>
        <p:nvSpPr>
          <p:cNvPr id="44" name="Rectangle 19">
            <a:extLst>
              <a:ext uri="{FF2B5EF4-FFF2-40B4-BE49-F238E27FC236}">
                <a16:creationId xmlns:a16="http://schemas.microsoft.com/office/drawing/2014/main" id="{AD98F964-A140-497A-83C8-ED79CDDAB2B5}"/>
              </a:ext>
            </a:extLst>
          </p:cNvPr>
          <p:cNvSpPr>
            <a:spLocks noChangeArrowheads="1"/>
          </p:cNvSpPr>
          <p:nvPr/>
        </p:nvSpPr>
        <p:spPr bwMode="auto">
          <a:xfrm>
            <a:off x="5234650" y="1737887"/>
            <a:ext cx="1370825" cy="227575"/>
          </a:xfrm>
          <a:prstGeom prst="rect">
            <a:avLst/>
          </a:prstGeom>
          <a:noFill/>
          <a:ln w="9525">
            <a:noFill/>
            <a:miter lim="800000"/>
            <a:headEnd/>
            <a:tailEnd/>
          </a:ln>
        </p:spPr>
        <p:txBody>
          <a:bodyPr wrap="none"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＜意匠イメージ＞</a:t>
            </a:r>
          </a:p>
        </p:txBody>
      </p:sp>
      <p:sp>
        <p:nvSpPr>
          <p:cNvPr id="7" name="正方形/長方形 6">
            <a:extLst>
              <a:ext uri="{FF2B5EF4-FFF2-40B4-BE49-F238E27FC236}">
                <a16:creationId xmlns:a16="http://schemas.microsoft.com/office/drawing/2014/main" id="{48278B6E-F114-444C-A4C9-C895D7D49FAE}"/>
              </a:ext>
            </a:extLst>
          </p:cNvPr>
          <p:cNvSpPr/>
          <p:nvPr/>
        </p:nvSpPr>
        <p:spPr>
          <a:xfrm>
            <a:off x="5458350" y="2053875"/>
            <a:ext cx="3214425" cy="1589719"/>
          </a:xfrm>
          <a:prstGeom prst="rect">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前から見たマスクのイラスト">
            <a:extLst>
              <a:ext uri="{FF2B5EF4-FFF2-40B4-BE49-F238E27FC236}">
                <a16:creationId xmlns:a16="http://schemas.microsoft.com/office/drawing/2014/main" id="{B52F5BB5-D2AC-4CCD-96D5-2CF7FF38C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1064" y="2810855"/>
            <a:ext cx="527738" cy="31501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19">
            <a:extLst>
              <a:ext uri="{FF2B5EF4-FFF2-40B4-BE49-F238E27FC236}">
                <a16:creationId xmlns:a16="http://schemas.microsoft.com/office/drawing/2014/main" id="{6652AE84-1DC2-426C-8B0E-128056E8B63B}"/>
              </a:ext>
            </a:extLst>
          </p:cNvPr>
          <p:cNvSpPr>
            <a:spLocks noChangeArrowheads="1"/>
          </p:cNvSpPr>
          <p:nvPr/>
        </p:nvSpPr>
        <p:spPr bwMode="auto">
          <a:xfrm>
            <a:off x="5413222" y="2117595"/>
            <a:ext cx="3124918" cy="1525999"/>
          </a:xfrm>
          <a:prstGeom prst="rect">
            <a:avLst/>
          </a:prstGeom>
          <a:noFill/>
          <a:ln w="9525">
            <a:noFill/>
            <a:miter lim="800000"/>
            <a:headEnd/>
            <a:tailEnd/>
          </a:ln>
        </p:spPr>
        <p:txBody>
          <a:bodyPr wrap="none"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時間に</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回換気と、</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black"/>
                </a:solidFill>
                <a:latin typeface="メイリオ" panose="020B0604030504040204" pitchFamily="50" charset="-128"/>
                <a:ea typeface="メイリオ" panose="020B0604030504040204" pitchFamily="50" charset="-128"/>
              </a:rPr>
              <a:t>利用者にはマスクの着用を義務付けています</a:t>
            </a:r>
            <a:endParaRPr kumimoji="1" lang="en-US" altLang="ja-JP" sz="12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black"/>
                </a:solidFill>
                <a:latin typeface="メイリオ" panose="020B0604030504040204" pitchFamily="50" charset="-128"/>
                <a:ea typeface="メイリオ" panose="020B0604030504040204" pitchFamily="50" charset="-128"/>
              </a:rPr>
              <a:t>●●ジム</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pic>
        <p:nvPicPr>
          <p:cNvPr id="1028" name="Picture 4" descr="ランニングマシーン・ウォーキングマシンのイラスト">
            <a:extLst>
              <a:ext uri="{FF2B5EF4-FFF2-40B4-BE49-F238E27FC236}">
                <a16:creationId xmlns:a16="http://schemas.microsoft.com/office/drawing/2014/main" id="{784A20EA-2AF7-4168-A1E8-C4871801E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8103" y="2639932"/>
            <a:ext cx="981702" cy="971885"/>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09331B9D-4E7E-437C-8ED0-AEBF6B5EC62A}"/>
              </a:ext>
            </a:extLst>
          </p:cNvPr>
          <p:cNvSpPr/>
          <p:nvPr/>
        </p:nvSpPr>
        <p:spPr>
          <a:xfrm>
            <a:off x="4267200" y="4488245"/>
            <a:ext cx="1581114" cy="620999"/>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中</a:t>
            </a:r>
            <a:r>
              <a:rPr kumimoji="1" lang="ja-JP" altLang="en-US" sz="1100" b="1" dirty="0" err="1">
                <a:solidFill>
                  <a:schemeClr val="tx1"/>
                </a:solidFill>
              </a:rPr>
              <a:t>づり</a:t>
            </a:r>
            <a:r>
              <a:rPr kumimoji="1" lang="ja-JP" altLang="en-US" sz="1100" b="1" dirty="0">
                <a:solidFill>
                  <a:schemeClr val="tx1"/>
                </a:solidFill>
              </a:rPr>
              <a:t>・</a:t>
            </a:r>
            <a:r>
              <a:rPr kumimoji="1" lang="ja-JP" altLang="en-US" sz="1100" b="1" dirty="0" err="1">
                <a:solidFill>
                  <a:schemeClr val="tx1"/>
                </a:solidFill>
              </a:rPr>
              <a:t>まど</a:t>
            </a:r>
            <a:r>
              <a:rPr kumimoji="1" lang="ja-JP" altLang="en-US" sz="1100" b="1" dirty="0">
                <a:solidFill>
                  <a:schemeClr val="tx1"/>
                </a:solidFill>
              </a:rPr>
              <a:t>上</a:t>
            </a:r>
            <a:endParaRPr kumimoji="1" lang="en-US" altLang="ja-JP" sz="1100" b="1" dirty="0">
              <a:solidFill>
                <a:schemeClr val="tx1"/>
              </a:solidFill>
            </a:endParaRPr>
          </a:p>
          <a:p>
            <a:pPr algn="ctr"/>
            <a:r>
              <a:rPr kumimoji="1" lang="ja-JP" altLang="en-US" sz="1100" b="1" dirty="0">
                <a:solidFill>
                  <a:schemeClr val="tx1"/>
                </a:solidFill>
              </a:rPr>
              <a:t>シングル換算限定</a:t>
            </a:r>
            <a:r>
              <a:rPr kumimoji="1" lang="en-US" altLang="ja-JP" sz="1100" b="1" dirty="0">
                <a:solidFill>
                  <a:schemeClr val="tx1"/>
                </a:solidFill>
              </a:rPr>
              <a:t>4</a:t>
            </a:r>
            <a:r>
              <a:rPr kumimoji="1" lang="ja-JP" altLang="en-US" sz="1100" b="1" dirty="0">
                <a:solidFill>
                  <a:schemeClr val="tx1"/>
                </a:solidFill>
              </a:rPr>
              <a:t>枠</a:t>
            </a:r>
          </a:p>
        </p:txBody>
      </p:sp>
      <p:sp>
        <p:nvSpPr>
          <p:cNvPr id="28" name="四角形: 角を丸くする 27">
            <a:extLst>
              <a:ext uri="{FF2B5EF4-FFF2-40B4-BE49-F238E27FC236}">
                <a16:creationId xmlns:a16="http://schemas.microsoft.com/office/drawing/2014/main" id="{72188021-7BA0-4C10-B31C-696CF773C51F}"/>
              </a:ext>
            </a:extLst>
          </p:cNvPr>
          <p:cNvSpPr/>
          <p:nvPr/>
        </p:nvSpPr>
        <p:spPr>
          <a:xfrm>
            <a:off x="7367792" y="4488245"/>
            <a:ext cx="1376122" cy="620999"/>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各媒体限定</a:t>
            </a:r>
            <a:r>
              <a:rPr kumimoji="1" lang="en-US" altLang="ja-JP" sz="1100" b="1" dirty="0">
                <a:solidFill>
                  <a:schemeClr val="tx1"/>
                </a:solidFill>
              </a:rPr>
              <a:t>4</a:t>
            </a:r>
            <a:r>
              <a:rPr kumimoji="1" lang="ja-JP" altLang="en-US" sz="1100" b="1" dirty="0">
                <a:solidFill>
                  <a:schemeClr val="tx1"/>
                </a:solidFill>
              </a:rPr>
              <a:t>枠</a:t>
            </a:r>
          </a:p>
        </p:txBody>
      </p:sp>
    </p:spTree>
    <p:extLst>
      <p:ext uri="{BB962C8B-B14F-4D97-AF65-F5344CB8AC3E}">
        <p14:creationId xmlns:p14="http://schemas.microsoft.com/office/powerpoint/2010/main" val="1956470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498"/>
            <a:ext cx="78890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六本木一丁目</a:t>
            </a:r>
            <a:r>
              <a:rPr kumimoji="1" lang="ja-JP" altLang="en-US" sz="1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駅　臨時広告掲出例</a:t>
            </a:r>
          </a:p>
        </p:txBody>
      </p:sp>
      <p:pic>
        <p:nvPicPr>
          <p:cNvPr id="56" name="図 2">
            <a:extLst>
              <a:ext uri="{FF2B5EF4-FFF2-40B4-BE49-F238E27FC236}">
                <a16:creationId xmlns:a16="http://schemas.microsoft.com/office/drawing/2014/main" id="{F574E401-ABFD-4382-A4CB-34AB3805E2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50" b="15770"/>
          <a:stretch/>
        </p:blipFill>
        <p:spPr bwMode="auto">
          <a:xfrm>
            <a:off x="390430" y="1640110"/>
            <a:ext cx="8374118" cy="40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正方形/長方形 57">
            <a:extLst>
              <a:ext uri="{FF2B5EF4-FFF2-40B4-BE49-F238E27FC236}">
                <a16:creationId xmlns:a16="http://schemas.microsoft.com/office/drawing/2014/main" id="{D767695F-A9E9-4A59-9A0E-BADB7DE1EFED}"/>
              </a:ext>
            </a:extLst>
          </p:cNvPr>
          <p:cNvSpPr/>
          <p:nvPr/>
        </p:nvSpPr>
        <p:spPr>
          <a:xfrm>
            <a:off x="5730609" y="1966946"/>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B0×7</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B0×7</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9" name="楕円 58">
            <a:extLst>
              <a:ext uri="{FF2B5EF4-FFF2-40B4-BE49-F238E27FC236}">
                <a16:creationId xmlns:a16="http://schemas.microsoft.com/office/drawing/2014/main" id="{A877C3E4-34F8-43A4-AC03-3B959C222BBE}"/>
              </a:ext>
            </a:extLst>
          </p:cNvPr>
          <p:cNvSpPr/>
          <p:nvPr/>
        </p:nvSpPr>
        <p:spPr>
          <a:xfrm>
            <a:off x="4138078" y="3701014"/>
            <a:ext cx="392521" cy="2286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61" name="直線コネクタ 60">
            <a:extLst>
              <a:ext uri="{FF2B5EF4-FFF2-40B4-BE49-F238E27FC236}">
                <a16:creationId xmlns:a16="http://schemas.microsoft.com/office/drawing/2014/main" id="{67854013-3FBC-445B-8AB4-573BC3318B26}"/>
              </a:ext>
            </a:extLst>
          </p:cNvPr>
          <p:cNvCxnSpPr>
            <a:cxnSpLocks/>
            <a:stCxn id="59" idx="7"/>
            <a:endCxn id="58" idx="1"/>
          </p:cNvCxnSpPr>
          <p:nvPr/>
        </p:nvCxnSpPr>
        <p:spPr>
          <a:xfrm flipV="1">
            <a:off x="4473116" y="2238001"/>
            <a:ext cx="1257493" cy="149650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69" name="図 2">
            <a:extLst>
              <a:ext uri="{FF2B5EF4-FFF2-40B4-BE49-F238E27FC236}">
                <a16:creationId xmlns:a16="http://schemas.microsoft.com/office/drawing/2014/main" id="{9C8BBF1B-9392-49AB-A1B6-D78CE94993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437" t="87486" b="-1593"/>
          <a:stretch/>
        </p:blipFill>
        <p:spPr bwMode="auto">
          <a:xfrm>
            <a:off x="7761560" y="5777253"/>
            <a:ext cx="133164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フリーフォーム: 図形 69">
            <a:extLst>
              <a:ext uri="{FF2B5EF4-FFF2-40B4-BE49-F238E27FC236}">
                <a16:creationId xmlns:a16="http://schemas.microsoft.com/office/drawing/2014/main" id="{DD1C8CAD-7F89-4D2D-BAAA-10B534AC5086}"/>
              </a:ext>
            </a:extLst>
          </p:cNvPr>
          <p:cNvSpPr/>
          <p:nvPr/>
        </p:nvSpPr>
        <p:spPr>
          <a:xfrm>
            <a:off x="4250991" y="3771502"/>
            <a:ext cx="180975" cy="190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2" name="フリーフォーム: 図形 71">
            <a:extLst>
              <a:ext uri="{FF2B5EF4-FFF2-40B4-BE49-F238E27FC236}">
                <a16:creationId xmlns:a16="http://schemas.microsoft.com/office/drawing/2014/main" id="{AEB63B5E-A693-45C3-9810-A44E5837D421}"/>
              </a:ext>
            </a:extLst>
          </p:cNvPr>
          <p:cNvSpPr/>
          <p:nvPr/>
        </p:nvSpPr>
        <p:spPr>
          <a:xfrm>
            <a:off x="4250991" y="3864862"/>
            <a:ext cx="180975" cy="190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3" name="フリーフォーム: 図形 72">
            <a:extLst>
              <a:ext uri="{FF2B5EF4-FFF2-40B4-BE49-F238E27FC236}">
                <a16:creationId xmlns:a16="http://schemas.microsoft.com/office/drawing/2014/main" id="{6AE14DFC-5A7E-4E8B-B486-C1B4EDEDF2A9}"/>
              </a:ext>
            </a:extLst>
          </p:cNvPr>
          <p:cNvSpPr/>
          <p:nvPr/>
        </p:nvSpPr>
        <p:spPr>
          <a:xfrm>
            <a:off x="3596991" y="3771502"/>
            <a:ext cx="180975" cy="190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4" name="フリーフォーム: 図形 73">
            <a:extLst>
              <a:ext uri="{FF2B5EF4-FFF2-40B4-BE49-F238E27FC236}">
                <a16:creationId xmlns:a16="http://schemas.microsoft.com/office/drawing/2014/main" id="{FC71E2D2-4E03-4100-9E45-85F4260C9440}"/>
              </a:ext>
            </a:extLst>
          </p:cNvPr>
          <p:cNvSpPr/>
          <p:nvPr/>
        </p:nvSpPr>
        <p:spPr>
          <a:xfrm>
            <a:off x="3596991" y="3880702"/>
            <a:ext cx="180975" cy="1905"/>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5" name="フリーフォーム: 図形 74">
            <a:extLst>
              <a:ext uri="{FF2B5EF4-FFF2-40B4-BE49-F238E27FC236}">
                <a16:creationId xmlns:a16="http://schemas.microsoft.com/office/drawing/2014/main" id="{26713F4F-0BD6-4A81-BE0A-262269C5AD0F}"/>
              </a:ext>
            </a:extLst>
          </p:cNvPr>
          <p:cNvSpPr/>
          <p:nvPr/>
        </p:nvSpPr>
        <p:spPr>
          <a:xfrm rot="21143171" flipV="1">
            <a:off x="2682480" y="3643975"/>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6" name="フリーフォーム: 図形 75">
            <a:extLst>
              <a:ext uri="{FF2B5EF4-FFF2-40B4-BE49-F238E27FC236}">
                <a16:creationId xmlns:a16="http://schemas.microsoft.com/office/drawing/2014/main" id="{7C2EDDDE-AB27-431F-82DC-676C8CCEAB5D}"/>
              </a:ext>
            </a:extLst>
          </p:cNvPr>
          <p:cNvSpPr/>
          <p:nvPr/>
        </p:nvSpPr>
        <p:spPr>
          <a:xfrm rot="21143171" flipV="1">
            <a:off x="2668192" y="3782821"/>
            <a:ext cx="173902" cy="45719"/>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7" name="正方形/長方形 76">
            <a:extLst>
              <a:ext uri="{FF2B5EF4-FFF2-40B4-BE49-F238E27FC236}">
                <a16:creationId xmlns:a16="http://schemas.microsoft.com/office/drawing/2014/main" id="{CAB6FF64-36D7-4D7B-B97F-A165CDFB4EBD}"/>
              </a:ext>
            </a:extLst>
          </p:cNvPr>
          <p:cNvSpPr/>
          <p:nvPr/>
        </p:nvSpPr>
        <p:spPr>
          <a:xfrm>
            <a:off x="4601006" y="1025188"/>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B0×7</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B0×7</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8" name="楕円 77">
            <a:extLst>
              <a:ext uri="{FF2B5EF4-FFF2-40B4-BE49-F238E27FC236}">
                <a16:creationId xmlns:a16="http://schemas.microsoft.com/office/drawing/2014/main" id="{565ED5A3-47F6-4FE5-9003-62668A1B63F4}"/>
              </a:ext>
            </a:extLst>
          </p:cNvPr>
          <p:cNvSpPr/>
          <p:nvPr/>
        </p:nvSpPr>
        <p:spPr>
          <a:xfrm>
            <a:off x="3519641" y="3701014"/>
            <a:ext cx="392521" cy="2286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79" name="直線コネクタ 78">
            <a:extLst>
              <a:ext uri="{FF2B5EF4-FFF2-40B4-BE49-F238E27FC236}">
                <a16:creationId xmlns:a16="http://schemas.microsoft.com/office/drawing/2014/main" id="{E61E7751-72D7-4D5C-A4D3-CC0A16E79945}"/>
              </a:ext>
            </a:extLst>
          </p:cNvPr>
          <p:cNvCxnSpPr>
            <a:cxnSpLocks/>
            <a:stCxn id="78" idx="0"/>
            <a:endCxn id="77" idx="2"/>
          </p:cNvCxnSpPr>
          <p:nvPr/>
        </p:nvCxnSpPr>
        <p:spPr>
          <a:xfrm flipV="1">
            <a:off x="3715902" y="1567298"/>
            <a:ext cx="1653037" cy="213371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正方形/長方形 82">
            <a:extLst>
              <a:ext uri="{FF2B5EF4-FFF2-40B4-BE49-F238E27FC236}">
                <a16:creationId xmlns:a16="http://schemas.microsoft.com/office/drawing/2014/main" id="{BB62497D-81BF-4C82-81F4-6F6E7566A6F4}"/>
              </a:ext>
            </a:extLst>
          </p:cNvPr>
          <p:cNvSpPr/>
          <p:nvPr/>
        </p:nvSpPr>
        <p:spPr>
          <a:xfrm>
            <a:off x="329171" y="1219708"/>
            <a:ext cx="1535866"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壁面（エスカ）：</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B0×7</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壁面（階段）：</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B0×7</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4" name="楕円 83">
            <a:extLst>
              <a:ext uri="{FF2B5EF4-FFF2-40B4-BE49-F238E27FC236}">
                <a16:creationId xmlns:a16="http://schemas.microsoft.com/office/drawing/2014/main" id="{8436782E-1004-4B36-BD55-F2204990EC02}"/>
              </a:ext>
            </a:extLst>
          </p:cNvPr>
          <p:cNvSpPr/>
          <p:nvPr/>
        </p:nvSpPr>
        <p:spPr>
          <a:xfrm>
            <a:off x="2515892" y="3608269"/>
            <a:ext cx="495665" cy="272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85" name="直線コネクタ 84">
            <a:extLst>
              <a:ext uri="{FF2B5EF4-FFF2-40B4-BE49-F238E27FC236}">
                <a16:creationId xmlns:a16="http://schemas.microsoft.com/office/drawing/2014/main" id="{13F53FFC-E9ED-4504-8078-D0FEBF638533}"/>
              </a:ext>
            </a:extLst>
          </p:cNvPr>
          <p:cNvCxnSpPr>
            <a:cxnSpLocks/>
            <a:stCxn id="84" idx="0"/>
            <a:endCxn id="83" idx="2"/>
          </p:cNvCxnSpPr>
          <p:nvPr/>
        </p:nvCxnSpPr>
        <p:spPr>
          <a:xfrm flipH="1" flipV="1">
            <a:off x="1097104" y="1761818"/>
            <a:ext cx="1666621" cy="1846451"/>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フリーフォーム: 図形 93">
            <a:extLst>
              <a:ext uri="{FF2B5EF4-FFF2-40B4-BE49-F238E27FC236}">
                <a16:creationId xmlns:a16="http://schemas.microsoft.com/office/drawing/2014/main" id="{4ECFA814-8161-4C0D-8D8A-1A910657A6A4}"/>
              </a:ext>
            </a:extLst>
          </p:cNvPr>
          <p:cNvSpPr/>
          <p:nvPr/>
        </p:nvSpPr>
        <p:spPr>
          <a:xfrm rot="19187074" flipV="1">
            <a:off x="3093508" y="3938436"/>
            <a:ext cx="68756" cy="63021"/>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95" name="フリーフォーム: 図形 94">
            <a:extLst>
              <a:ext uri="{FF2B5EF4-FFF2-40B4-BE49-F238E27FC236}">
                <a16:creationId xmlns:a16="http://schemas.microsoft.com/office/drawing/2014/main" id="{AE3EFADC-86BE-4CB6-B986-711E344AB5CC}"/>
              </a:ext>
            </a:extLst>
          </p:cNvPr>
          <p:cNvSpPr/>
          <p:nvPr/>
        </p:nvSpPr>
        <p:spPr>
          <a:xfrm rot="19777873" flipV="1">
            <a:off x="3037327" y="3511586"/>
            <a:ext cx="67374" cy="52351"/>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96" name="正方形/長方形 95">
            <a:extLst>
              <a:ext uri="{FF2B5EF4-FFF2-40B4-BE49-F238E27FC236}">
                <a16:creationId xmlns:a16="http://schemas.microsoft.com/office/drawing/2014/main" id="{78C27FC8-D9EC-4392-B553-0FB060503610}"/>
              </a:ext>
            </a:extLst>
          </p:cNvPr>
          <p:cNvSpPr/>
          <p:nvPr/>
        </p:nvSpPr>
        <p:spPr>
          <a:xfrm>
            <a:off x="354997" y="4072412"/>
            <a:ext cx="1586815"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天井おでこ：</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2,800mm×2,815mm</a:t>
            </a:r>
          </a:p>
        </p:txBody>
      </p:sp>
      <p:cxnSp>
        <p:nvCxnSpPr>
          <p:cNvPr id="97" name="直線コネクタ 96">
            <a:extLst>
              <a:ext uri="{FF2B5EF4-FFF2-40B4-BE49-F238E27FC236}">
                <a16:creationId xmlns:a16="http://schemas.microsoft.com/office/drawing/2014/main" id="{C644617E-C662-4AD7-9BB4-6AA87FADB8AE}"/>
              </a:ext>
            </a:extLst>
          </p:cNvPr>
          <p:cNvCxnSpPr>
            <a:cxnSpLocks/>
            <a:stCxn id="96" idx="3"/>
            <a:endCxn id="94" idx="1"/>
          </p:cNvCxnSpPr>
          <p:nvPr/>
        </p:nvCxnSpPr>
        <p:spPr>
          <a:xfrm flipV="1">
            <a:off x="1941812" y="3971812"/>
            <a:ext cx="1232671" cy="37165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正方形/長方形 99">
            <a:extLst>
              <a:ext uri="{FF2B5EF4-FFF2-40B4-BE49-F238E27FC236}">
                <a16:creationId xmlns:a16="http://schemas.microsoft.com/office/drawing/2014/main" id="{766478DA-005C-4CFF-AFB2-9FC135AAF100}"/>
              </a:ext>
            </a:extLst>
          </p:cNvPr>
          <p:cNvSpPr/>
          <p:nvPr/>
        </p:nvSpPr>
        <p:spPr>
          <a:xfrm>
            <a:off x="2381075" y="1009155"/>
            <a:ext cx="1586815"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壁面（通路）：</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2,960mm×1,500mm</a:t>
            </a:r>
          </a:p>
        </p:txBody>
      </p:sp>
      <p:cxnSp>
        <p:nvCxnSpPr>
          <p:cNvPr id="106" name="直線コネクタ 105">
            <a:extLst>
              <a:ext uri="{FF2B5EF4-FFF2-40B4-BE49-F238E27FC236}">
                <a16:creationId xmlns:a16="http://schemas.microsoft.com/office/drawing/2014/main" id="{B52F2AEE-1638-43DA-A9D1-F0CA5996DD21}"/>
              </a:ext>
            </a:extLst>
          </p:cNvPr>
          <p:cNvCxnSpPr>
            <a:cxnSpLocks/>
            <a:endCxn id="100" idx="2"/>
          </p:cNvCxnSpPr>
          <p:nvPr/>
        </p:nvCxnSpPr>
        <p:spPr>
          <a:xfrm flipV="1">
            <a:off x="3071014" y="1551265"/>
            <a:ext cx="103469" cy="196651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07" name="フリーフォーム: 図形 106">
            <a:extLst>
              <a:ext uri="{FF2B5EF4-FFF2-40B4-BE49-F238E27FC236}">
                <a16:creationId xmlns:a16="http://schemas.microsoft.com/office/drawing/2014/main" id="{6DDA1B84-3ABA-4C2F-9A2A-76205A8F2131}"/>
              </a:ext>
            </a:extLst>
          </p:cNvPr>
          <p:cNvSpPr/>
          <p:nvPr/>
        </p:nvSpPr>
        <p:spPr>
          <a:xfrm rot="19307473" flipV="1">
            <a:off x="3229840" y="3789185"/>
            <a:ext cx="67374" cy="52351"/>
          </a:xfrm>
          <a:custGeom>
            <a:avLst/>
            <a:gdLst>
              <a:gd name="connsiteX0" fmla="*/ 0 w 180975"/>
              <a:gd name="connsiteY0" fmla="*/ 1905 h 1905"/>
              <a:gd name="connsiteX1" fmla="*/ 180975 w 180975"/>
              <a:gd name="connsiteY1" fmla="*/ 0 h 1905"/>
            </a:gdLst>
            <a:ahLst/>
            <a:cxnLst>
              <a:cxn ang="0">
                <a:pos x="connsiteX0" y="connsiteY0"/>
              </a:cxn>
              <a:cxn ang="0">
                <a:pos x="connsiteX1" y="connsiteY1"/>
              </a:cxn>
            </a:cxnLst>
            <a:rect l="l" t="t" r="r" b="b"/>
            <a:pathLst>
              <a:path w="180975" h="1905">
                <a:moveTo>
                  <a:pt x="0" y="1905"/>
                </a:moveTo>
                <a:lnTo>
                  <a:pt x="180975" y="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cxnSp>
        <p:nvCxnSpPr>
          <p:cNvPr id="108" name="直線コネクタ 107">
            <a:extLst>
              <a:ext uri="{FF2B5EF4-FFF2-40B4-BE49-F238E27FC236}">
                <a16:creationId xmlns:a16="http://schemas.microsoft.com/office/drawing/2014/main" id="{90B396A6-1E55-47D1-9614-8230F12067AA}"/>
              </a:ext>
            </a:extLst>
          </p:cNvPr>
          <p:cNvCxnSpPr>
            <a:cxnSpLocks/>
            <a:stCxn id="109" idx="0"/>
          </p:cNvCxnSpPr>
          <p:nvPr/>
        </p:nvCxnSpPr>
        <p:spPr>
          <a:xfrm flipV="1">
            <a:off x="3081289" y="3839860"/>
            <a:ext cx="182238" cy="194938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09" name="正方形/長方形 108">
            <a:extLst>
              <a:ext uri="{FF2B5EF4-FFF2-40B4-BE49-F238E27FC236}">
                <a16:creationId xmlns:a16="http://schemas.microsoft.com/office/drawing/2014/main" id="{9E18341C-EC62-4A9D-9A1C-014A2BC19AE0}"/>
              </a:ext>
            </a:extLst>
          </p:cNvPr>
          <p:cNvSpPr/>
          <p:nvPr/>
        </p:nvSpPr>
        <p:spPr>
          <a:xfrm>
            <a:off x="2287881" y="5789246"/>
            <a:ext cx="1586815" cy="54211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壁面上部：</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900mm×1,800mm</a:t>
            </a:r>
          </a:p>
        </p:txBody>
      </p:sp>
    </p:spTree>
    <p:extLst>
      <p:ext uri="{BB962C8B-B14F-4D97-AF65-F5344CB8AC3E}">
        <p14:creationId xmlns:p14="http://schemas.microsoft.com/office/powerpoint/2010/main" val="1991455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0C46257-1DA7-4C12-A8DB-723617E07FE2}"/>
              </a:ext>
            </a:extLst>
          </p:cNvPr>
          <p:cNvPicPr>
            <a:picLocks noChangeAspect="1"/>
          </p:cNvPicPr>
          <p:nvPr/>
        </p:nvPicPr>
        <p:blipFill rotWithShape="1">
          <a:blip r:embed="rId3"/>
          <a:srcRect r="56030" b="-162"/>
          <a:stretch/>
        </p:blipFill>
        <p:spPr>
          <a:xfrm>
            <a:off x="1092188" y="2301098"/>
            <a:ext cx="2204530" cy="1824201"/>
          </a:xfrm>
          <a:prstGeom prst="rect">
            <a:avLst/>
          </a:prstGeom>
        </p:spPr>
      </p:pic>
      <p:sp>
        <p:nvSpPr>
          <p:cNvPr id="44" name="正方形/長方形 43">
            <a:extLst>
              <a:ext uri="{FF2B5EF4-FFF2-40B4-BE49-F238E27FC236}">
                <a16:creationId xmlns:a16="http://schemas.microsoft.com/office/drawing/2014/main" id="{EE8D0620-3379-445C-8B4F-2BA5C6EE2A9A}"/>
              </a:ext>
            </a:extLst>
          </p:cNvPr>
          <p:cNvSpPr/>
          <p:nvPr/>
        </p:nvSpPr>
        <p:spPr>
          <a:xfrm>
            <a:off x="311020" y="1243005"/>
            <a:ext cx="8577168" cy="461665"/>
          </a:xfrm>
          <a:prstGeom prst="rect">
            <a:avLst/>
          </a:prstGeom>
          <a:noFill/>
          <a:ln w="9525" cap="flat" cmpd="sng" algn="ctr">
            <a:solidFill>
              <a:sysClr val="windowText" lastClr="000000"/>
            </a:solidFill>
            <a:prstDash val="solid"/>
          </a:ln>
          <a:effectLst/>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東京メトロの中でもトレンドに敏感な人々が集う主要駅でインパクトのある放映が可能。</a:t>
            </a:r>
            <a:endPar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シートオプションも可能です。</a:t>
            </a:r>
          </a:p>
        </p:txBody>
      </p:sp>
      <p:sp>
        <p:nvSpPr>
          <p:cNvPr id="45" name="Rectangle 110">
            <a:extLst>
              <a:ext uri="{FF2B5EF4-FFF2-40B4-BE49-F238E27FC236}">
                <a16:creationId xmlns:a16="http://schemas.microsoft.com/office/drawing/2014/main" id="{56A2EDAB-75EF-4A2D-8D50-BDDAAEBC5156}"/>
              </a:ext>
            </a:extLst>
          </p:cNvPr>
          <p:cNvSpPr>
            <a:spLocks noChangeArrowheads="1"/>
          </p:cNvSpPr>
          <p:nvPr/>
        </p:nvSpPr>
        <p:spPr bwMode="auto">
          <a:xfrm>
            <a:off x="254417" y="895722"/>
            <a:ext cx="3888432" cy="370624"/>
          </a:xfrm>
          <a:prstGeom prst="rect">
            <a:avLst/>
          </a:prstGeom>
          <a:noFill/>
          <a:ln w="9525" cmpd="thinThick">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ED7D31"/>
                </a:solidFill>
                <a:latin typeface="メイリオ" panose="020B0604030504040204" pitchFamily="50" charset="-128"/>
                <a:ea typeface="メイリオ" panose="020B0604030504040204" pitchFamily="50" charset="-128"/>
              </a:rPr>
              <a:t>インパクトのある展開を！</a:t>
            </a:r>
            <a:endParaRPr kumimoji="1" lang="ja-JP" altLang="en-US" sz="1600" b="1" i="0" u="none" strike="noStrike" kern="1200" cap="none" spc="0" normalizeH="0" baseline="0" noProof="0" dirty="0">
              <a:ln>
                <a:noFill/>
              </a:ln>
              <a:solidFill>
                <a:srgbClr val="ED7D31"/>
              </a:solidFill>
              <a:effectLst/>
              <a:uLnTx/>
              <a:uFillTx/>
              <a:latin typeface="メイリオ" panose="020B0604030504040204" pitchFamily="50" charset="-128"/>
              <a:ea typeface="メイリオ" panose="020B0604030504040204" pitchFamily="50" charset="-128"/>
              <a:cs typeface="+mn-cs"/>
            </a:endParaRPr>
          </a:p>
        </p:txBody>
      </p:sp>
      <p:sp>
        <p:nvSpPr>
          <p:cNvPr id="46" name="テキスト ボックス 45">
            <a:extLst>
              <a:ext uri="{FF2B5EF4-FFF2-40B4-BE49-F238E27FC236}">
                <a16:creationId xmlns:a16="http://schemas.microsoft.com/office/drawing/2014/main" id="{4B381813-5D1A-40F3-B8FB-E93935A4CA7C}"/>
              </a:ext>
            </a:extLst>
          </p:cNvPr>
          <p:cNvSpPr txBox="1"/>
          <p:nvPr/>
        </p:nvSpPr>
        <p:spPr>
          <a:xfrm>
            <a:off x="999179" y="227448"/>
            <a:ext cx="78890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B.MCV</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単駅ジャック（新宿三丁目・</a:t>
            </a:r>
            <a:r>
              <a:rPr kumimoji="1" lang="ja-JP" altLang="en-US" dirty="0">
                <a:solidFill>
                  <a:prstClr val="black"/>
                </a:solidFill>
                <a:latin typeface="メイリオ" panose="020B0604030504040204" pitchFamily="50" charset="-128"/>
                <a:ea typeface="メイリオ" panose="020B0604030504040204" pitchFamily="50" charset="-128"/>
              </a:rPr>
              <a:t>六本木・</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新宿）</a:t>
            </a:r>
          </a:p>
        </p:txBody>
      </p:sp>
      <p:sp>
        <p:nvSpPr>
          <p:cNvPr id="48" name="テキスト ボックス 47">
            <a:extLst>
              <a:ext uri="{FF2B5EF4-FFF2-40B4-BE49-F238E27FC236}">
                <a16:creationId xmlns:a16="http://schemas.microsoft.com/office/drawing/2014/main" id="{BEA2A229-76D6-4FC5-8F7E-764AEEEC0914}"/>
              </a:ext>
            </a:extLst>
          </p:cNvPr>
          <p:cNvSpPr txBox="1"/>
          <p:nvPr/>
        </p:nvSpPr>
        <p:spPr>
          <a:xfrm>
            <a:off x="4673003" y="1866641"/>
            <a:ext cx="2136625"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＜広告料金＞</a:t>
            </a:r>
          </a:p>
        </p:txBody>
      </p:sp>
      <p:sp>
        <p:nvSpPr>
          <p:cNvPr id="63" name="テキスト ボックス 62">
            <a:extLst>
              <a:ext uri="{FF2B5EF4-FFF2-40B4-BE49-F238E27FC236}">
                <a16:creationId xmlns:a16="http://schemas.microsoft.com/office/drawing/2014/main" id="{11117F09-3D42-4452-A7BA-474C50F1F834}"/>
              </a:ext>
            </a:extLst>
          </p:cNvPr>
          <p:cNvSpPr txBox="1"/>
          <p:nvPr/>
        </p:nvSpPr>
        <p:spPr>
          <a:xfrm>
            <a:off x="258299" y="2001550"/>
            <a:ext cx="1540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本文"/>
                <a:ea typeface="游ゴシック" panose="020B0400000000000000" pitchFamily="34" charset="-128"/>
                <a:cs typeface="+mn-cs"/>
              </a:rPr>
              <a:t>＜掲出イメージ＞</a:t>
            </a:r>
          </a:p>
        </p:txBody>
      </p:sp>
      <p:grpSp>
        <p:nvGrpSpPr>
          <p:cNvPr id="64" name="グループ化 63">
            <a:extLst>
              <a:ext uri="{FF2B5EF4-FFF2-40B4-BE49-F238E27FC236}">
                <a16:creationId xmlns:a16="http://schemas.microsoft.com/office/drawing/2014/main" id="{0443705B-20C0-4889-9BA0-F781E034B0AF}"/>
              </a:ext>
            </a:extLst>
          </p:cNvPr>
          <p:cNvGrpSpPr/>
          <p:nvPr/>
        </p:nvGrpSpPr>
        <p:grpSpPr>
          <a:xfrm>
            <a:off x="238867" y="5596501"/>
            <a:ext cx="8649320" cy="538000"/>
            <a:chOff x="412760" y="5668800"/>
            <a:chExt cx="4696448" cy="538000"/>
          </a:xfrm>
        </p:grpSpPr>
        <p:sp>
          <p:nvSpPr>
            <p:cNvPr id="70" name="テキスト ボックス 30">
              <a:extLst>
                <a:ext uri="{FF2B5EF4-FFF2-40B4-BE49-F238E27FC236}">
                  <a16:creationId xmlns:a16="http://schemas.microsoft.com/office/drawing/2014/main" id="{C09413E8-8146-4592-9859-B84E3FFD6608}"/>
                </a:ext>
              </a:extLst>
            </p:cNvPr>
            <p:cNvSpPr txBox="1">
              <a:spLocks noChangeArrowheads="1"/>
            </p:cNvSpPr>
            <p:nvPr/>
          </p:nvSpPr>
          <p:spPr bwMode="auto">
            <a:xfrm>
              <a:off x="484911" y="5837468"/>
              <a:ext cx="4624297" cy="369332"/>
            </a:xfrm>
            <a:prstGeom prst="rect">
              <a:avLst/>
            </a:prstGeom>
            <a:solidFill>
              <a:sysClr val="window" lastClr="FFFFFF">
                <a:lumMod val="95000"/>
              </a:sys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本文"/>
                  <a:ea typeface="游ゴシック" panose="020B0400000000000000" pitchFamily="34"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本文"/>
                  <a:ea typeface="游ゴシック" panose="020B0400000000000000" pitchFamily="34" charset="-128"/>
                  <a:cs typeface="+mn-cs"/>
                </a:rPr>
                <a:t>納品期限を過ぎた場合、別途費用がかかります。予めご了承下さい。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本文"/>
                  <a:ea typeface="游ゴシック" panose="020B0400000000000000" pitchFamily="34"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本文"/>
                  <a:ea typeface="游ゴシック" panose="020B0400000000000000" pitchFamily="34" charset="-128"/>
                  <a:cs typeface="+mn-cs"/>
                </a:rPr>
                <a:t>ロール切替などで複数素材を使用される場合は、既定のオプション費用が発生致します。</a:t>
              </a:r>
            </a:p>
          </p:txBody>
        </p:sp>
        <p:sp>
          <p:nvSpPr>
            <p:cNvPr id="71" name="テキスト ボックス 70">
              <a:extLst>
                <a:ext uri="{FF2B5EF4-FFF2-40B4-BE49-F238E27FC236}">
                  <a16:creationId xmlns:a16="http://schemas.microsoft.com/office/drawing/2014/main" id="{480932F8-D702-42EB-AB01-4C5E9A9DA6C4}"/>
                </a:ext>
              </a:extLst>
            </p:cNvPr>
            <p:cNvSpPr txBox="1"/>
            <p:nvPr/>
          </p:nvSpPr>
          <p:spPr>
            <a:xfrm>
              <a:off x="412760" y="5668800"/>
              <a:ext cx="10081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＜備考＞</a:t>
              </a:r>
            </a:p>
          </p:txBody>
        </p:sp>
      </p:grpSp>
      <p:sp>
        <p:nvSpPr>
          <p:cNvPr id="59" name="Rectangle 19">
            <a:extLst>
              <a:ext uri="{FF2B5EF4-FFF2-40B4-BE49-F238E27FC236}">
                <a16:creationId xmlns:a16="http://schemas.microsoft.com/office/drawing/2014/main" id="{E86B400B-7A67-4598-80F2-87AC91BDC496}"/>
              </a:ext>
            </a:extLst>
          </p:cNvPr>
          <p:cNvSpPr>
            <a:spLocks noChangeArrowheads="1"/>
          </p:cNvSpPr>
          <p:nvPr/>
        </p:nvSpPr>
        <p:spPr bwMode="auto">
          <a:xfrm>
            <a:off x="1092188" y="3832878"/>
            <a:ext cx="599462" cy="243054"/>
          </a:xfrm>
          <a:prstGeom prst="rect">
            <a:avLst/>
          </a:prstGeom>
          <a:noFill/>
          <a:ln w="9525">
            <a:noFill/>
            <a:miter lim="800000"/>
            <a:headEnd/>
            <a:tailEnd/>
          </a:ln>
        </p:spPr>
        <p:txBody>
          <a:bodyPr wrap="none"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34" charset="-128"/>
                <a:ea typeface="游ゴシック" panose="020B0400000000000000" pitchFamily="34" charset="-128"/>
                <a:cs typeface="+mn-cs"/>
              </a:rPr>
              <a:t>※</a:t>
            </a:r>
            <a:r>
              <a:rPr kumimoji="1" lang="ja-JP" altLang="en-US" sz="1050" b="1" i="0" u="none" strike="noStrike" kern="1200" cap="none" spc="0" normalizeH="0" baseline="0" noProof="0" dirty="0">
                <a:ln>
                  <a:noFill/>
                </a:ln>
                <a:solidFill>
                  <a:schemeClr val="bg1"/>
                </a:solidFill>
                <a:effectLst/>
                <a:uLnTx/>
                <a:uFillTx/>
                <a:latin typeface="游ゴシック" panose="020B0400000000000000" pitchFamily="34" charset="-128"/>
                <a:ea typeface="游ゴシック" panose="020B0400000000000000" pitchFamily="34" charset="-128"/>
                <a:cs typeface="+mn-cs"/>
              </a:rPr>
              <a:t>新宿駅（定期券売り場前）</a:t>
            </a:r>
          </a:p>
        </p:txBody>
      </p:sp>
      <p:sp>
        <p:nvSpPr>
          <p:cNvPr id="66" name="Rectangle 8">
            <a:extLst>
              <a:ext uri="{FF2B5EF4-FFF2-40B4-BE49-F238E27FC236}">
                <a16:creationId xmlns:a16="http://schemas.microsoft.com/office/drawing/2014/main" id="{8C0B0FC0-0182-4D58-A085-DC5929698586}"/>
              </a:ext>
            </a:extLst>
          </p:cNvPr>
          <p:cNvSpPr>
            <a:spLocks noChangeArrowheads="1"/>
          </p:cNvSpPr>
          <p:nvPr/>
        </p:nvSpPr>
        <p:spPr bwMode="auto">
          <a:xfrm>
            <a:off x="4972806" y="2241970"/>
            <a:ext cx="3982771" cy="2728763"/>
          </a:xfrm>
          <a:prstGeom prst="rect">
            <a:avLst/>
          </a:prstGeom>
          <a:noFill/>
          <a:ln w="9525">
            <a:solidFill>
              <a:schemeClr val="tx1"/>
            </a:solidFill>
            <a:miter lim="800000"/>
            <a:headEnd/>
            <a:tailEnd/>
          </a:ln>
        </p:spPr>
        <p:txBody>
          <a:bodyPr wrap="none" anchor="t"/>
          <a:lstStyle/>
          <a:p>
            <a:pPr lvl="0">
              <a:defRPr/>
            </a:pPr>
            <a:r>
              <a:rPr lang="ja-JP" altLang="en-US" sz="1200" dirty="0">
                <a:solidFill>
                  <a:prstClr val="black"/>
                </a:solidFill>
                <a:latin typeface="游ゴシック" panose="020B0400000000000000" pitchFamily="34" charset="-128"/>
                <a:ea typeface="游ゴシック" panose="020B0400000000000000" pitchFamily="34" charset="-128"/>
              </a:rPr>
              <a:t>・単駅ロール</a:t>
            </a:r>
            <a:r>
              <a:rPr lang="en-US" altLang="ja-JP" sz="1200" dirty="0">
                <a:solidFill>
                  <a:prstClr val="black"/>
                </a:solidFill>
                <a:latin typeface="游ゴシック" panose="020B0400000000000000" pitchFamily="34" charset="-128"/>
                <a:ea typeface="游ゴシック" panose="020B0400000000000000" pitchFamily="34" charset="-128"/>
              </a:rPr>
              <a:t>1week</a:t>
            </a:r>
            <a:r>
              <a:rPr lang="ja-JP" altLang="en-US" sz="1200" dirty="0">
                <a:solidFill>
                  <a:prstClr val="black"/>
                </a:solidFill>
                <a:latin typeface="游ゴシック" panose="020B0400000000000000" pitchFamily="34" charset="-128"/>
                <a:ea typeface="游ゴシック" panose="020B0400000000000000" pitchFamily="34" charset="-128"/>
              </a:rPr>
              <a:t>新宿三丁目</a:t>
            </a:r>
            <a:r>
              <a:rPr lang="en-US" altLang="ja-JP" sz="1200" dirty="0">
                <a:solidFill>
                  <a:prstClr val="black"/>
                </a:solidFill>
                <a:latin typeface="游ゴシック" panose="020B0400000000000000" pitchFamily="34" charset="-128"/>
                <a:ea typeface="游ゴシック" panose="020B0400000000000000" pitchFamily="34" charset="-128"/>
              </a:rPr>
              <a:t>×8</a:t>
            </a:r>
            <a:r>
              <a:rPr lang="ja-JP" altLang="en-US" sz="1200" dirty="0">
                <a:solidFill>
                  <a:prstClr val="black"/>
                </a:solidFill>
                <a:latin typeface="游ゴシック" panose="020B0400000000000000" pitchFamily="34" charset="-128"/>
                <a:ea typeface="游ゴシック" panose="020B0400000000000000" pitchFamily="34" charset="-128"/>
              </a:rPr>
              <a:t>枠（新宿駅方面通路）</a:t>
            </a:r>
            <a:endParaRPr lang="en-US" altLang="ja-JP" sz="1200" dirty="0">
              <a:solidFill>
                <a:prstClr val="black"/>
              </a:solidFill>
              <a:latin typeface="游ゴシック" panose="020B0400000000000000" pitchFamily="34" charset="-128"/>
              <a:ea typeface="游ゴシック" panose="020B0400000000000000" pitchFamily="34" charset="-128"/>
            </a:endParaRPr>
          </a:p>
          <a:p>
            <a:pPr lvl="0">
              <a:defRPr/>
            </a:pPr>
            <a:r>
              <a:rPr lang="ja-JP" altLang="en-US" sz="1200" dirty="0">
                <a:solidFill>
                  <a:prstClr val="black"/>
                </a:solidFill>
                <a:latin typeface="游ゴシック" panose="020B0400000000000000" pitchFamily="34" charset="-128"/>
                <a:ea typeface="游ゴシック" panose="020B0400000000000000" pitchFamily="34" charset="-128"/>
              </a:rPr>
              <a:t>　■定価￥</a:t>
            </a:r>
            <a:r>
              <a:rPr lang="en-US" altLang="ja-JP" sz="1200" dirty="0">
                <a:solidFill>
                  <a:prstClr val="black"/>
                </a:solidFill>
                <a:latin typeface="游ゴシック" panose="020B0400000000000000" pitchFamily="34" charset="-128"/>
                <a:ea typeface="游ゴシック" panose="020B0400000000000000" pitchFamily="34" charset="-128"/>
              </a:rPr>
              <a:t>4,000,000</a:t>
            </a:r>
            <a:r>
              <a:rPr lang="ja-JP" altLang="en-US" sz="1200" dirty="0">
                <a:solidFill>
                  <a:prstClr val="black"/>
                </a:solidFill>
                <a:latin typeface="游ゴシック" panose="020B0400000000000000" pitchFamily="34" charset="-128"/>
                <a:ea typeface="游ゴシック" panose="020B0400000000000000" pitchFamily="34" charset="-128"/>
              </a:rPr>
              <a:t>のところ　</a:t>
            </a:r>
            <a:r>
              <a:rPr lang="ja-JP" altLang="en-US" sz="1000" dirty="0">
                <a:solidFill>
                  <a:prstClr val="black"/>
                </a:solidFill>
                <a:latin typeface="游ゴシック" panose="020B0400000000000000" pitchFamily="34" charset="-128"/>
                <a:ea typeface="游ゴシック" panose="020B0400000000000000" pitchFamily="34" charset="-128"/>
              </a:rPr>
              <a:t>　</a:t>
            </a:r>
            <a:endParaRPr lang="en-US" altLang="ja-JP" sz="1000" dirty="0">
              <a:solidFill>
                <a:prstClr val="black"/>
              </a:solidFill>
              <a:latin typeface="游ゴシック" panose="020B0400000000000000" pitchFamily="34" charset="-128"/>
              <a:ea typeface="游ゴシック" panose="020B0400000000000000" pitchFamily="34" charset="-128"/>
            </a:endParaRPr>
          </a:p>
          <a:p>
            <a:pPr lvl="0">
              <a:defRPr/>
            </a:pPr>
            <a:r>
              <a:rPr lang="ja-JP" altLang="en-US" sz="2000" b="1" u="sng" dirty="0">
                <a:solidFill>
                  <a:srgbClr val="0000FF"/>
                </a:solidFill>
                <a:latin typeface="游ゴシック" panose="020B0400000000000000" pitchFamily="34" charset="-128"/>
                <a:ea typeface="游ゴシック" panose="020B0400000000000000" pitchFamily="34" charset="-128"/>
              </a:rPr>
              <a:t>￥</a:t>
            </a:r>
            <a:r>
              <a:rPr lang="en-US" altLang="ja-JP" sz="2000" b="1" u="sng" dirty="0">
                <a:solidFill>
                  <a:srgbClr val="0000FF"/>
                </a:solidFill>
                <a:latin typeface="游ゴシック" panose="020B0400000000000000" pitchFamily="34" charset="-128"/>
                <a:ea typeface="游ゴシック" panose="020B0400000000000000" pitchFamily="34" charset="-128"/>
              </a:rPr>
              <a:t>2,400,000</a:t>
            </a:r>
            <a:r>
              <a:rPr lang="ja-JP" altLang="en-US" sz="2000" b="1" u="sng" dirty="0">
                <a:solidFill>
                  <a:srgbClr val="0000FF"/>
                </a:solidFill>
                <a:latin typeface="游ゴシック" panose="020B0400000000000000" pitchFamily="34" charset="-128"/>
                <a:ea typeface="游ゴシック" panose="020B0400000000000000" pitchFamily="34" charset="-128"/>
              </a:rPr>
              <a:t>＜</a:t>
            </a:r>
            <a:r>
              <a:rPr lang="en-US" altLang="ja-JP" sz="2000" b="1" u="sng" dirty="0">
                <a:solidFill>
                  <a:srgbClr val="0000FF"/>
                </a:solidFill>
                <a:latin typeface="游ゴシック" panose="020B0400000000000000" pitchFamily="34" charset="-128"/>
                <a:ea typeface="游ゴシック" panose="020B0400000000000000" pitchFamily="34" charset="-128"/>
              </a:rPr>
              <a:t>40</a:t>
            </a:r>
            <a:r>
              <a:rPr lang="ja-JP" altLang="en-US" sz="2000" b="1" u="sng" dirty="0">
                <a:solidFill>
                  <a:srgbClr val="0000FF"/>
                </a:solidFill>
                <a:latin typeface="游ゴシック" panose="020B0400000000000000" pitchFamily="34" charset="-128"/>
                <a:ea typeface="游ゴシック" panose="020B0400000000000000" pitchFamily="34" charset="-128"/>
              </a:rPr>
              <a:t>％ＯＦＦ＞</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lvl="0">
              <a:defRPr/>
            </a:pPr>
            <a:r>
              <a:rPr lang="ja-JP" altLang="en-US" sz="1200" dirty="0">
                <a:solidFill>
                  <a:prstClr val="black"/>
                </a:solidFill>
                <a:latin typeface="游ゴシック" panose="020B0400000000000000" pitchFamily="34" charset="-128"/>
                <a:ea typeface="游ゴシック" panose="020B0400000000000000" pitchFamily="34" charset="-128"/>
              </a:rPr>
              <a:t>・単駅ジャック六本木（西麻布方面改札）</a:t>
            </a:r>
            <a:endParaRPr lang="en-US" altLang="ja-JP" sz="1200" dirty="0">
              <a:solidFill>
                <a:prstClr val="black"/>
              </a:solidFill>
              <a:latin typeface="游ゴシック" panose="020B0400000000000000" pitchFamily="34" charset="-128"/>
              <a:ea typeface="游ゴシック" panose="020B0400000000000000"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■定価￥</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1,200,000</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のところ</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lvl="0">
              <a:defRPr/>
            </a:pPr>
            <a:r>
              <a:rPr lang="ja-JP" altLang="en-US" sz="2000" b="1" u="sng" dirty="0">
                <a:solidFill>
                  <a:srgbClr val="0000FF"/>
                </a:solidFill>
                <a:latin typeface="游ゴシック" panose="020B0400000000000000" pitchFamily="34" charset="-128"/>
                <a:ea typeface="游ゴシック" panose="020B0400000000000000" pitchFamily="34" charset="-128"/>
              </a:rPr>
              <a:t>￥</a:t>
            </a:r>
            <a:r>
              <a:rPr lang="en-US" altLang="ja-JP" sz="2000" b="1" u="sng" dirty="0">
                <a:solidFill>
                  <a:srgbClr val="0000FF"/>
                </a:solidFill>
                <a:latin typeface="游ゴシック" panose="020B0400000000000000" pitchFamily="34" charset="-128"/>
                <a:ea typeface="游ゴシック" panose="020B0400000000000000" pitchFamily="34" charset="-128"/>
              </a:rPr>
              <a:t>720,000</a:t>
            </a:r>
            <a:r>
              <a:rPr lang="ja-JP" altLang="en-US" sz="2000" b="1" u="sng" dirty="0">
                <a:solidFill>
                  <a:srgbClr val="0000FF"/>
                </a:solidFill>
                <a:latin typeface="游ゴシック" panose="020B0400000000000000" pitchFamily="34" charset="-128"/>
                <a:ea typeface="游ゴシック" panose="020B0400000000000000" pitchFamily="34" charset="-128"/>
              </a:rPr>
              <a:t>＜</a:t>
            </a:r>
            <a:r>
              <a:rPr lang="en-US" altLang="ja-JP" sz="2000" b="1" u="sng" dirty="0">
                <a:solidFill>
                  <a:srgbClr val="0000FF"/>
                </a:solidFill>
                <a:latin typeface="游ゴシック" panose="020B0400000000000000" pitchFamily="34" charset="-128"/>
                <a:ea typeface="游ゴシック" panose="020B0400000000000000" pitchFamily="34" charset="-128"/>
              </a:rPr>
              <a:t>40</a:t>
            </a:r>
            <a:r>
              <a:rPr lang="ja-JP" altLang="en-US" sz="2000" b="1" u="sng" dirty="0">
                <a:solidFill>
                  <a:srgbClr val="0000FF"/>
                </a:solidFill>
                <a:latin typeface="游ゴシック" panose="020B0400000000000000" pitchFamily="34" charset="-128"/>
                <a:ea typeface="游ゴシック" panose="020B0400000000000000" pitchFamily="34" charset="-128"/>
              </a:rPr>
              <a:t>％ＯＦＦ＞</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・単駅ジャック新宿（定期券売り場前）</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■定価￥</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2,000,000</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のところ　</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　</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sng" strike="noStrike" kern="1200" cap="none" spc="0" normalizeH="0" baseline="0" noProof="0" dirty="0">
                <a:ln>
                  <a:noFill/>
                </a:ln>
                <a:solidFill>
                  <a:srgbClr val="0000FF"/>
                </a:solidFill>
                <a:effectLst/>
                <a:uLnTx/>
                <a:uFillTx/>
                <a:latin typeface="游ゴシック" panose="020B0400000000000000" pitchFamily="34" charset="-128"/>
                <a:ea typeface="游ゴシック" panose="020B0400000000000000" pitchFamily="34" charset="-128"/>
                <a:cs typeface="+mn-cs"/>
              </a:rPr>
              <a:t>￥</a:t>
            </a:r>
            <a:r>
              <a:rPr lang="en-US" altLang="ja-JP" sz="2000" b="1" u="sng" dirty="0">
                <a:solidFill>
                  <a:srgbClr val="0000FF"/>
                </a:solidFill>
                <a:latin typeface="游ゴシック" panose="020B0400000000000000" pitchFamily="34" charset="-128"/>
                <a:ea typeface="游ゴシック" panose="020B0400000000000000" pitchFamily="34" charset="-128"/>
              </a:rPr>
              <a:t>1,200</a:t>
            </a:r>
            <a:r>
              <a:rPr kumimoji="0" lang="en-US" altLang="ja-JP" sz="2000" b="1" i="0" u="sng" strike="noStrike" kern="1200" cap="none" spc="0" normalizeH="0" baseline="0" noProof="0" dirty="0">
                <a:ln>
                  <a:noFill/>
                </a:ln>
                <a:solidFill>
                  <a:srgbClr val="0000FF"/>
                </a:solidFill>
                <a:effectLst/>
                <a:uLnTx/>
                <a:uFillTx/>
                <a:latin typeface="游ゴシック" panose="020B0400000000000000" pitchFamily="34" charset="-128"/>
                <a:ea typeface="游ゴシック" panose="020B0400000000000000" pitchFamily="34" charset="-128"/>
                <a:cs typeface="+mn-cs"/>
              </a:rPr>
              <a:t>,000</a:t>
            </a:r>
            <a:r>
              <a:rPr kumimoji="0" lang="ja-JP" altLang="en-US" sz="2000" b="1" i="0" u="sng" strike="noStrike" kern="1200" cap="none" spc="0" normalizeH="0" baseline="0" noProof="0" dirty="0">
                <a:ln>
                  <a:noFill/>
                </a:ln>
                <a:solidFill>
                  <a:srgbClr val="0000FF"/>
                </a:solidFill>
                <a:effectLst/>
                <a:uLnTx/>
                <a:uFillTx/>
                <a:latin typeface="游ゴシック" panose="020B0400000000000000" pitchFamily="34" charset="-128"/>
                <a:ea typeface="游ゴシック" panose="020B0400000000000000" pitchFamily="34" charset="-128"/>
                <a:cs typeface="+mn-cs"/>
              </a:rPr>
              <a:t>＜</a:t>
            </a:r>
            <a:r>
              <a:rPr lang="en-US" altLang="ja-JP" sz="2000" b="1" u="sng" dirty="0">
                <a:solidFill>
                  <a:srgbClr val="0000FF"/>
                </a:solidFill>
                <a:latin typeface="游ゴシック" panose="020B0400000000000000" pitchFamily="34" charset="-128"/>
                <a:ea typeface="游ゴシック" panose="020B0400000000000000" pitchFamily="34" charset="-128"/>
              </a:rPr>
              <a:t>40</a:t>
            </a:r>
            <a:r>
              <a:rPr kumimoji="0" lang="ja-JP" altLang="en-US" sz="2000" b="1" i="0" u="sng" strike="noStrike" kern="1200" cap="none" spc="0" normalizeH="0" baseline="0" noProof="0" dirty="0">
                <a:ln>
                  <a:noFill/>
                </a:ln>
                <a:solidFill>
                  <a:srgbClr val="0000FF"/>
                </a:solidFill>
                <a:effectLst/>
                <a:uLnTx/>
                <a:uFillTx/>
                <a:latin typeface="游ゴシック" panose="020B0400000000000000" pitchFamily="34" charset="-128"/>
                <a:ea typeface="游ゴシック" panose="020B0400000000000000" pitchFamily="34" charset="-128"/>
                <a:cs typeface="+mn-cs"/>
              </a:rPr>
              <a:t>％ＯＦＦ＞</a:t>
            </a:r>
            <a:endParaRPr kumimoji="0" lang="en-US" altLang="ja-JP" sz="2000" b="1" i="0" u="sng" strike="noStrike" kern="1200" cap="none" spc="0" normalizeH="0" baseline="0" noProof="0" dirty="0">
              <a:ln>
                <a:noFill/>
              </a:ln>
              <a:solidFill>
                <a:srgbClr val="0000FF"/>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1" i="0" u="sng" strike="noStrike" kern="1200" cap="none" spc="0" normalizeH="0" baseline="0" noProof="0" dirty="0">
              <a:ln>
                <a:noFill/>
              </a:ln>
              <a:solidFill>
                <a:srgbClr val="0000FF"/>
              </a:solidFill>
              <a:effectLst/>
              <a:uLnTx/>
              <a:uFillTx/>
              <a:latin typeface="游ゴシック" panose="020B0400000000000000" pitchFamily="34" charset="-128"/>
              <a:ea typeface="游ゴシック" panose="020B0400000000000000" pitchFamily="34" charset="-128"/>
              <a:cs typeface="+mn-cs"/>
            </a:endParaRPr>
          </a:p>
        </p:txBody>
      </p:sp>
      <p:grpSp>
        <p:nvGrpSpPr>
          <p:cNvPr id="20" name="グループ化 19">
            <a:extLst>
              <a:ext uri="{FF2B5EF4-FFF2-40B4-BE49-F238E27FC236}">
                <a16:creationId xmlns:a16="http://schemas.microsoft.com/office/drawing/2014/main" id="{268D3A40-C3A9-40D4-8A50-BD7221D2BCE3}"/>
              </a:ext>
            </a:extLst>
          </p:cNvPr>
          <p:cNvGrpSpPr/>
          <p:nvPr/>
        </p:nvGrpSpPr>
        <p:grpSpPr>
          <a:xfrm>
            <a:off x="311018" y="4250631"/>
            <a:ext cx="3757823" cy="1345870"/>
            <a:chOff x="209715" y="4464446"/>
            <a:chExt cx="3757823" cy="1345870"/>
          </a:xfrm>
        </p:grpSpPr>
        <p:sp>
          <p:nvSpPr>
            <p:cNvPr id="21" name="テキスト ボックス 20">
              <a:extLst>
                <a:ext uri="{FF2B5EF4-FFF2-40B4-BE49-F238E27FC236}">
                  <a16:creationId xmlns:a16="http://schemas.microsoft.com/office/drawing/2014/main" id="{34EFF0BB-5D6C-45BB-8CC5-79AB436B77BE}"/>
                </a:ext>
              </a:extLst>
            </p:cNvPr>
            <p:cNvSpPr txBox="1"/>
            <p:nvPr/>
          </p:nvSpPr>
          <p:spPr>
            <a:xfrm>
              <a:off x="209715" y="4464446"/>
              <a:ext cx="11550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cs typeface="+mn-cs"/>
                </a:rPr>
                <a:t>＜対象期間＞</a:t>
              </a:r>
            </a:p>
          </p:txBody>
        </p:sp>
        <p:sp>
          <p:nvSpPr>
            <p:cNvPr id="22" name="テキスト ボックス 21">
              <a:extLst>
                <a:ext uri="{FF2B5EF4-FFF2-40B4-BE49-F238E27FC236}">
                  <a16:creationId xmlns:a16="http://schemas.microsoft.com/office/drawing/2014/main" id="{E328C559-45BE-4BD9-B6B7-164525A2A4FF}"/>
                </a:ext>
              </a:extLst>
            </p:cNvPr>
            <p:cNvSpPr txBox="1"/>
            <p:nvPr/>
          </p:nvSpPr>
          <p:spPr>
            <a:xfrm>
              <a:off x="242696" y="4676717"/>
              <a:ext cx="185045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prstClr val="black"/>
                  </a:solidFill>
                  <a:latin typeface="+mn-ea"/>
                </a:rPr>
                <a:t>①</a:t>
              </a:r>
              <a:r>
                <a:rPr kumimoji="0" lang="en-US" altLang="ja-JP" sz="1000" b="0" i="0" u="none" strike="noStrike" kern="1200" cap="none" spc="0" normalizeH="0" baseline="0" noProof="0" dirty="0">
                  <a:ln>
                    <a:noFill/>
                  </a:ln>
                  <a:solidFill>
                    <a:prstClr val="black"/>
                  </a:solidFill>
                  <a:effectLst/>
                  <a:uLnTx/>
                  <a:uFillTx/>
                  <a:latin typeface="+mn-ea"/>
                  <a:cs typeface="+mn-cs"/>
                </a:rPr>
                <a:t>7</a:t>
              </a:r>
              <a:r>
                <a:rPr kumimoji="1" lang="en-US" altLang="ja-JP" sz="1000" b="0" i="0" u="none" strike="noStrike" kern="1200" cap="none" spc="0" normalizeH="0" baseline="0" noProof="0" dirty="0">
                  <a:ln>
                    <a:noFill/>
                  </a:ln>
                  <a:solidFill>
                    <a:prstClr val="black"/>
                  </a:solidFill>
                  <a:effectLst/>
                  <a:uLnTx/>
                  <a:uFillTx/>
                  <a:latin typeface="+mn-ea"/>
                  <a:cs typeface="+mn-cs"/>
                </a:rPr>
                <a:t>/13</a:t>
              </a:r>
              <a:r>
                <a:rPr kumimoji="1" lang="ja-JP" altLang="en-US" sz="1000" b="0" i="0" u="none" strike="noStrike" kern="1200" cap="none" spc="0" normalizeH="0" baseline="0" noProof="0" dirty="0">
                  <a:ln>
                    <a:noFill/>
                  </a:ln>
                  <a:solidFill>
                    <a:prstClr val="black"/>
                  </a:solidFill>
                  <a:effectLst/>
                  <a:uLnTx/>
                  <a:uFillTx/>
                  <a:latin typeface="+mn-ea"/>
                  <a:cs typeface="+mn-cs"/>
                </a:rPr>
                <a:t>（月）～ </a:t>
              </a:r>
              <a:r>
                <a:rPr kumimoji="0" lang="en-US" altLang="ja-JP" sz="1000" b="0" i="0" u="none" strike="noStrike" kern="1200" cap="none" spc="0" normalizeH="0" baseline="0" noProof="0" dirty="0">
                  <a:ln>
                    <a:noFill/>
                  </a:ln>
                  <a:solidFill>
                    <a:prstClr val="black"/>
                  </a:solidFill>
                  <a:effectLst/>
                  <a:uLnTx/>
                  <a:uFillTx/>
                  <a:latin typeface="+mn-ea"/>
                  <a:cs typeface="+mn-cs"/>
                </a:rPr>
                <a:t>7</a:t>
              </a:r>
              <a:r>
                <a:rPr kumimoji="1" lang="en-US" altLang="ja-JP" sz="1000" b="0" i="0" u="none" strike="noStrike" kern="1200" cap="none" spc="0" normalizeH="0" baseline="0" noProof="0" dirty="0">
                  <a:ln>
                    <a:noFill/>
                  </a:ln>
                  <a:solidFill>
                    <a:prstClr val="black"/>
                  </a:solidFill>
                  <a:effectLst/>
                  <a:uLnTx/>
                  <a:uFillTx/>
                  <a:latin typeface="+mn-ea"/>
                  <a:cs typeface="+mn-cs"/>
                </a:rPr>
                <a:t>/19</a:t>
              </a:r>
              <a:r>
                <a:rPr kumimoji="1" lang="ja-JP" altLang="en-US" sz="1000" b="0" i="0" u="none" strike="noStrike" kern="1200" cap="none" spc="0" normalizeH="0" baseline="0" noProof="0" dirty="0">
                  <a:ln>
                    <a:noFill/>
                  </a:ln>
                  <a:solidFill>
                    <a:prstClr val="black"/>
                  </a:solidFill>
                  <a:effectLst/>
                  <a:uLnTx/>
                  <a:uFillTx/>
                  <a:latin typeface="+mn-ea"/>
                  <a:cs typeface="+mn-cs"/>
                </a:rPr>
                <a:t>（日）</a:t>
              </a:r>
              <a:endParaRPr kumimoji="1" lang="en-US" altLang="ja-JP" sz="10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prstClr val="black"/>
                  </a:solidFill>
                  <a:latin typeface="+mn-ea"/>
                </a:rPr>
                <a:t>②</a:t>
              </a:r>
              <a:r>
                <a:rPr kumimoji="0" lang="en-US" altLang="ja-JP" sz="1000" b="0" i="0" u="none" strike="noStrike" kern="1200" cap="none" spc="0" normalizeH="0" baseline="0" noProof="0" dirty="0">
                  <a:ln>
                    <a:noFill/>
                  </a:ln>
                  <a:solidFill>
                    <a:prstClr val="black"/>
                  </a:solidFill>
                  <a:effectLst/>
                  <a:uLnTx/>
                  <a:uFillTx/>
                  <a:latin typeface="+mn-ea"/>
                  <a:cs typeface="+mn-cs"/>
                </a:rPr>
                <a:t>7</a:t>
              </a:r>
              <a:r>
                <a:rPr kumimoji="1" lang="en-US" altLang="ja-JP" sz="1000" b="0" i="0" u="none" strike="noStrike" kern="1200" cap="none" spc="0" normalizeH="0" baseline="0" noProof="0" dirty="0">
                  <a:ln>
                    <a:noFill/>
                  </a:ln>
                  <a:solidFill>
                    <a:prstClr val="black"/>
                  </a:solidFill>
                  <a:effectLst/>
                  <a:uLnTx/>
                  <a:uFillTx/>
                  <a:latin typeface="+mn-ea"/>
                  <a:cs typeface="+mn-cs"/>
                </a:rPr>
                <a:t>/20</a:t>
              </a:r>
              <a:r>
                <a:rPr kumimoji="1" lang="ja-JP" altLang="en-US" sz="1000" b="0" i="0" u="none" strike="noStrike" kern="1200" cap="none" spc="0" normalizeH="0" baseline="0" noProof="0" dirty="0">
                  <a:ln>
                    <a:noFill/>
                  </a:ln>
                  <a:solidFill>
                    <a:prstClr val="black"/>
                  </a:solidFill>
                  <a:effectLst/>
                  <a:uLnTx/>
                  <a:uFillTx/>
                  <a:latin typeface="+mn-ea"/>
                  <a:cs typeface="+mn-cs"/>
                </a:rPr>
                <a:t>（月）～ </a:t>
              </a:r>
              <a:r>
                <a:rPr kumimoji="0" lang="en-US" altLang="ja-JP" sz="1000" b="0" i="0" u="none" strike="noStrike" kern="1200" cap="none" spc="0" normalizeH="0" baseline="0" noProof="0" dirty="0">
                  <a:ln>
                    <a:noFill/>
                  </a:ln>
                  <a:solidFill>
                    <a:prstClr val="black"/>
                  </a:solidFill>
                  <a:effectLst/>
                  <a:uLnTx/>
                  <a:uFillTx/>
                  <a:latin typeface="+mn-ea"/>
                  <a:cs typeface="+mn-cs"/>
                </a:rPr>
                <a:t>7/26</a:t>
              </a:r>
              <a:r>
                <a:rPr kumimoji="1" lang="ja-JP" altLang="en-US" sz="1000" b="0" i="0" u="none" strike="noStrike" kern="1200" cap="none" spc="0" normalizeH="0" baseline="0" noProof="0" dirty="0">
                  <a:ln>
                    <a:noFill/>
                  </a:ln>
                  <a:solidFill>
                    <a:prstClr val="black"/>
                  </a:solidFill>
                  <a:effectLst/>
                  <a:uLnTx/>
                  <a:uFillTx/>
                  <a:latin typeface="+mn-ea"/>
                  <a:cs typeface="+mn-cs"/>
                </a:rPr>
                <a:t>（日）</a:t>
              </a:r>
              <a:endParaRPr kumimoji="1" lang="en-US" altLang="ja-JP" sz="10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prstClr val="black"/>
                  </a:solidFill>
                  <a:latin typeface="+mn-ea"/>
                </a:rPr>
                <a:t>③</a:t>
              </a:r>
              <a:r>
                <a:rPr kumimoji="0" lang="en-US" altLang="ja-JP" sz="1000" b="0" i="0" u="none" strike="noStrike" kern="1200" cap="none" spc="0" normalizeH="0" baseline="0" noProof="0" dirty="0">
                  <a:ln>
                    <a:noFill/>
                  </a:ln>
                  <a:solidFill>
                    <a:prstClr val="black"/>
                  </a:solidFill>
                  <a:effectLst/>
                  <a:uLnTx/>
                  <a:uFillTx/>
                  <a:latin typeface="+mn-ea"/>
                  <a:cs typeface="+mn-cs"/>
                </a:rPr>
                <a:t>7/27</a:t>
              </a:r>
              <a:r>
                <a:rPr kumimoji="1" lang="ja-JP" altLang="en-US" sz="1000" b="0" i="0" u="none" strike="noStrike" kern="1200" cap="none" spc="0" normalizeH="0" baseline="0" noProof="0" dirty="0">
                  <a:ln>
                    <a:noFill/>
                  </a:ln>
                  <a:solidFill>
                    <a:prstClr val="black"/>
                  </a:solidFill>
                  <a:effectLst/>
                  <a:uLnTx/>
                  <a:uFillTx/>
                  <a:latin typeface="+mn-ea"/>
                  <a:cs typeface="+mn-cs"/>
                </a:rPr>
                <a:t>（月）～ </a:t>
              </a:r>
              <a:r>
                <a:rPr kumimoji="1" lang="en-US" altLang="ja-JP" sz="1000" b="0" i="0" u="none" strike="noStrike" kern="1200" cap="none" spc="0" normalizeH="0" baseline="0" noProof="0" dirty="0">
                  <a:ln>
                    <a:noFill/>
                  </a:ln>
                  <a:solidFill>
                    <a:prstClr val="black"/>
                  </a:solidFill>
                  <a:effectLst/>
                  <a:uLnTx/>
                  <a:uFillTx/>
                  <a:latin typeface="+mn-ea"/>
                  <a:cs typeface="+mn-cs"/>
                </a:rPr>
                <a:t>8/2  </a:t>
              </a:r>
              <a:r>
                <a:rPr kumimoji="1" lang="ja-JP" altLang="en-US" sz="1000" b="0" i="0" u="none" strike="noStrike" kern="1200" cap="none" spc="0" normalizeH="0" baseline="0" noProof="0" dirty="0">
                  <a:ln>
                    <a:noFill/>
                  </a:ln>
                  <a:solidFill>
                    <a:prstClr val="black"/>
                  </a:solidFill>
                  <a:effectLst/>
                  <a:uLnTx/>
                  <a:uFillTx/>
                  <a:latin typeface="+mn-ea"/>
                  <a:cs typeface="+mn-cs"/>
                </a:rPr>
                <a:t>（日）</a:t>
              </a:r>
              <a:endParaRPr kumimoji="1" lang="en-US" altLang="ja-JP" sz="1000" b="0" i="0" u="none" strike="noStrike" kern="1200" cap="none" spc="0" normalizeH="0" baseline="0" noProof="0" dirty="0">
                <a:ln>
                  <a:noFill/>
                </a:ln>
                <a:solidFill>
                  <a:prstClr val="black"/>
                </a:solidFill>
                <a:effectLst/>
                <a:uLnTx/>
                <a:uFillTx/>
                <a:latin typeface="+mn-ea"/>
                <a:cs typeface="+mn-cs"/>
              </a:endParaRPr>
            </a:p>
            <a:p>
              <a:pPr defTabSz="914400">
                <a:defRPr/>
              </a:pPr>
              <a:r>
                <a:rPr kumimoji="1" lang="ja-JP" altLang="en-US" sz="1000" dirty="0">
                  <a:solidFill>
                    <a:prstClr val="black"/>
                  </a:solidFill>
                  <a:latin typeface="+mn-ea"/>
                </a:rPr>
                <a:t>④</a:t>
              </a:r>
              <a:r>
                <a:rPr lang="en-US" altLang="ja-JP" sz="1000" dirty="0">
                  <a:solidFill>
                    <a:prstClr val="black"/>
                  </a:solidFill>
                  <a:latin typeface="+mn-ea"/>
                </a:rPr>
                <a:t>8/3  </a:t>
              </a:r>
              <a:r>
                <a:rPr kumimoji="1" lang="ja-JP" altLang="en-US" sz="1000" dirty="0">
                  <a:solidFill>
                    <a:prstClr val="black"/>
                  </a:solidFill>
                  <a:latin typeface="+mn-ea"/>
                </a:rPr>
                <a:t>（月）～ </a:t>
              </a:r>
              <a:r>
                <a:rPr kumimoji="1" lang="en-US" altLang="ja-JP" sz="1000" dirty="0">
                  <a:solidFill>
                    <a:prstClr val="black"/>
                  </a:solidFill>
                  <a:latin typeface="+mn-ea"/>
                </a:rPr>
                <a:t>8/9  </a:t>
              </a:r>
              <a:r>
                <a:rPr kumimoji="1" lang="ja-JP" altLang="en-US" sz="1000" dirty="0">
                  <a:solidFill>
                    <a:prstClr val="black"/>
                  </a:solidFill>
                  <a:latin typeface="+mn-ea"/>
                </a:rPr>
                <a:t>（日）</a:t>
              </a:r>
              <a:endParaRPr kumimoji="1" lang="en-US" altLang="ja-JP" sz="1000" dirty="0">
                <a:solidFill>
                  <a:prstClr val="black"/>
                </a:solidFill>
                <a:latin typeface="+mn-ea"/>
              </a:endParaRPr>
            </a:p>
            <a:p>
              <a:pPr defTabSz="914400">
                <a:defRPr/>
              </a:pPr>
              <a:r>
                <a:rPr lang="ja-JP" altLang="en-US" sz="1000" dirty="0">
                  <a:solidFill>
                    <a:prstClr val="black"/>
                  </a:solidFill>
                  <a:latin typeface="+mn-ea"/>
                </a:rPr>
                <a:t>⑤</a:t>
              </a:r>
              <a:r>
                <a:rPr lang="en-US" altLang="ja-JP" sz="1000" dirty="0">
                  <a:solidFill>
                    <a:prstClr val="black"/>
                  </a:solidFill>
                  <a:latin typeface="+mn-ea"/>
                </a:rPr>
                <a:t>8/10</a:t>
              </a:r>
              <a:r>
                <a:rPr kumimoji="1" lang="ja-JP" altLang="en-US" sz="1000" dirty="0">
                  <a:solidFill>
                    <a:prstClr val="black"/>
                  </a:solidFill>
                  <a:latin typeface="+mn-ea"/>
                </a:rPr>
                <a:t>（月）～ </a:t>
              </a:r>
              <a:r>
                <a:rPr kumimoji="1" lang="en-US" altLang="ja-JP" sz="1000" dirty="0">
                  <a:solidFill>
                    <a:prstClr val="black"/>
                  </a:solidFill>
                  <a:latin typeface="+mn-ea"/>
                </a:rPr>
                <a:t>8/16 </a:t>
              </a:r>
              <a:r>
                <a:rPr kumimoji="1" lang="ja-JP" altLang="en-US" sz="1000" dirty="0">
                  <a:solidFill>
                    <a:prstClr val="black"/>
                  </a:solidFill>
                  <a:latin typeface="+mn-ea"/>
                </a:rPr>
                <a:t>（日）</a:t>
              </a:r>
              <a:endParaRPr kumimoji="1" lang="en-US" altLang="ja-JP" sz="1000" dirty="0">
                <a:solidFill>
                  <a:prstClr val="black"/>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n-ea"/>
                <a:cs typeface="+mn-cs"/>
              </a:endParaRPr>
            </a:p>
          </p:txBody>
        </p:sp>
        <p:sp>
          <p:nvSpPr>
            <p:cNvPr id="26" name="テキスト ボックス 25">
              <a:extLst>
                <a:ext uri="{FF2B5EF4-FFF2-40B4-BE49-F238E27FC236}">
                  <a16:creationId xmlns:a16="http://schemas.microsoft.com/office/drawing/2014/main" id="{00A34CFA-4057-4C84-8299-2E9BB6F16366}"/>
                </a:ext>
              </a:extLst>
            </p:cNvPr>
            <p:cNvSpPr txBox="1"/>
            <p:nvPr/>
          </p:nvSpPr>
          <p:spPr>
            <a:xfrm>
              <a:off x="2030324" y="4640765"/>
              <a:ext cx="193721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prstClr val="black"/>
                  </a:solidFill>
                  <a:latin typeface="+mn-ea"/>
                </a:rPr>
                <a:t>⑥</a:t>
              </a:r>
              <a:r>
                <a:rPr kumimoji="1" lang="en-US" altLang="ja-JP" sz="1000" b="0" i="0" u="none" strike="noStrike" kern="1200" cap="none" spc="0" normalizeH="0" baseline="0" noProof="0" dirty="0">
                  <a:ln>
                    <a:noFill/>
                  </a:ln>
                  <a:solidFill>
                    <a:prstClr val="black"/>
                  </a:solidFill>
                  <a:effectLst/>
                  <a:uLnTx/>
                  <a:uFillTx/>
                  <a:latin typeface="+mn-ea"/>
                  <a:cs typeface="+mn-cs"/>
                </a:rPr>
                <a:t>8/17</a:t>
              </a:r>
              <a:r>
                <a:rPr kumimoji="1" lang="ja-JP" altLang="en-US" sz="1000" b="0" i="0" u="none" strike="noStrike" kern="1200" cap="none" spc="0" normalizeH="0" baseline="0" noProof="0" dirty="0">
                  <a:ln>
                    <a:noFill/>
                  </a:ln>
                  <a:solidFill>
                    <a:prstClr val="black"/>
                  </a:solidFill>
                  <a:effectLst/>
                  <a:uLnTx/>
                  <a:uFillTx/>
                  <a:latin typeface="+mn-ea"/>
                  <a:cs typeface="+mn-cs"/>
                </a:rPr>
                <a:t>（月）～ </a:t>
              </a:r>
              <a:r>
                <a:rPr kumimoji="0" lang="en-US" altLang="ja-JP" sz="1000" b="0" i="0" u="none" strike="noStrike" kern="1200" cap="none" spc="0" normalizeH="0" baseline="0" noProof="0" dirty="0">
                  <a:ln>
                    <a:noFill/>
                  </a:ln>
                  <a:solidFill>
                    <a:prstClr val="black"/>
                  </a:solidFill>
                  <a:effectLst/>
                  <a:uLnTx/>
                  <a:uFillTx/>
                  <a:latin typeface="+mn-ea"/>
                  <a:cs typeface="+mn-cs"/>
                </a:rPr>
                <a:t>8/23  </a:t>
              </a:r>
              <a:r>
                <a:rPr kumimoji="1" lang="ja-JP" altLang="en-US" sz="1000" b="0" i="0" u="none" strike="noStrike" kern="1200" cap="none" spc="0" normalizeH="0" baseline="0" noProof="0" dirty="0">
                  <a:ln>
                    <a:noFill/>
                  </a:ln>
                  <a:solidFill>
                    <a:prstClr val="black"/>
                  </a:solidFill>
                  <a:effectLst/>
                  <a:uLnTx/>
                  <a:uFillTx/>
                  <a:latin typeface="+mn-ea"/>
                  <a:cs typeface="+mn-cs"/>
                </a:rPr>
                <a:t>（日）</a:t>
              </a:r>
              <a:endParaRPr kumimoji="1" lang="en-US" altLang="ja-JP" sz="10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prstClr val="black"/>
                  </a:solidFill>
                  <a:latin typeface="+mn-ea"/>
                </a:rPr>
                <a:t>⑦</a:t>
              </a:r>
              <a:r>
                <a:rPr kumimoji="1" lang="en-US" altLang="ja-JP" sz="1000" b="0" i="0" u="none" strike="noStrike" kern="1200" cap="none" spc="0" normalizeH="0" baseline="0" noProof="0" dirty="0">
                  <a:ln>
                    <a:noFill/>
                  </a:ln>
                  <a:solidFill>
                    <a:prstClr val="black"/>
                  </a:solidFill>
                  <a:effectLst/>
                  <a:uLnTx/>
                  <a:uFillTx/>
                  <a:latin typeface="+mn-ea"/>
                  <a:cs typeface="+mn-cs"/>
                </a:rPr>
                <a:t>8/24</a:t>
              </a:r>
              <a:r>
                <a:rPr kumimoji="1" lang="ja-JP" altLang="en-US" sz="1000" b="0" i="0" u="none" strike="noStrike" kern="1200" cap="none" spc="0" normalizeH="0" baseline="0" noProof="0" dirty="0">
                  <a:ln>
                    <a:noFill/>
                  </a:ln>
                  <a:solidFill>
                    <a:prstClr val="black"/>
                  </a:solidFill>
                  <a:effectLst/>
                  <a:uLnTx/>
                  <a:uFillTx/>
                  <a:latin typeface="+mn-ea"/>
                  <a:cs typeface="+mn-cs"/>
                </a:rPr>
                <a:t>（月）～ </a:t>
              </a:r>
              <a:r>
                <a:rPr kumimoji="0" lang="en-US" altLang="ja-JP" sz="1000" b="0" i="0" u="none" strike="noStrike" kern="1200" cap="none" spc="0" normalizeH="0" baseline="0" noProof="0" dirty="0">
                  <a:ln>
                    <a:noFill/>
                  </a:ln>
                  <a:solidFill>
                    <a:prstClr val="black"/>
                  </a:solidFill>
                  <a:effectLst/>
                  <a:uLnTx/>
                  <a:uFillTx/>
                  <a:latin typeface="+mn-ea"/>
                  <a:cs typeface="+mn-cs"/>
                </a:rPr>
                <a:t>8/30</a:t>
              </a:r>
              <a:r>
                <a:rPr kumimoji="1" lang="en-US" altLang="ja-JP" sz="1000" b="0" i="0" u="none" strike="noStrike" kern="1200" cap="none" spc="0" normalizeH="0" baseline="0" noProof="0" dirty="0">
                  <a:ln>
                    <a:noFill/>
                  </a:ln>
                  <a:solidFill>
                    <a:prstClr val="black"/>
                  </a:solidFill>
                  <a:effectLst/>
                  <a:uLnTx/>
                  <a:uFillTx/>
                  <a:latin typeface="+mn-ea"/>
                  <a:cs typeface="+mn-cs"/>
                </a:rPr>
                <a:t>  </a:t>
              </a:r>
              <a:r>
                <a:rPr kumimoji="1" lang="ja-JP" altLang="en-US" sz="1000" b="0" i="0" u="none" strike="noStrike" kern="1200" cap="none" spc="0" normalizeH="0" baseline="0" noProof="0" dirty="0">
                  <a:ln>
                    <a:noFill/>
                  </a:ln>
                  <a:solidFill>
                    <a:prstClr val="black"/>
                  </a:solidFill>
                  <a:effectLst/>
                  <a:uLnTx/>
                  <a:uFillTx/>
                  <a:latin typeface="+mn-ea"/>
                  <a:cs typeface="+mn-cs"/>
                </a:rPr>
                <a:t>（日）</a:t>
              </a:r>
              <a:endParaRPr kumimoji="1" lang="en-US" altLang="ja-JP" sz="10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cs typeface="+mn-cs"/>
                </a:rPr>
                <a:t>⑧</a:t>
              </a:r>
              <a:r>
                <a:rPr kumimoji="1" lang="en-US" altLang="ja-JP" sz="1000" b="0" i="0" u="none" strike="noStrike" kern="1200" cap="none" spc="0" normalizeH="0" baseline="0" noProof="0" dirty="0">
                  <a:ln>
                    <a:noFill/>
                  </a:ln>
                  <a:solidFill>
                    <a:prstClr val="black"/>
                  </a:solidFill>
                  <a:effectLst/>
                  <a:uLnTx/>
                  <a:uFillTx/>
                  <a:latin typeface="+mn-ea"/>
                  <a:cs typeface="+mn-cs"/>
                </a:rPr>
                <a:t>8/31</a:t>
              </a:r>
              <a:r>
                <a:rPr kumimoji="1" lang="ja-JP" altLang="en-US" sz="1000" b="0" i="0" u="none" strike="noStrike" kern="1200" cap="none" spc="0" normalizeH="0" baseline="0" noProof="0" dirty="0">
                  <a:ln>
                    <a:noFill/>
                  </a:ln>
                  <a:solidFill>
                    <a:prstClr val="black"/>
                  </a:solidFill>
                  <a:effectLst/>
                  <a:uLnTx/>
                  <a:uFillTx/>
                  <a:latin typeface="+mn-ea"/>
                  <a:cs typeface="+mn-cs"/>
                </a:rPr>
                <a:t>（月）～ </a:t>
              </a:r>
              <a:r>
                <a:rPr kumimoji="0" lang="en-US" altLang="ja-JP" sz="1000" b="0" i="0" u="none" strike="noStrike" kern="1200" cap="none" spc="0" normalizeH="0" baseline="0" noProof="0" dirty="0">
                  <a:ln>
                    <a:noFill/>
                  </a:ln>
                  <a:solidFill>
                    <a:prstClr val="black"/>
                  </a:solidFill>
                  <a:effectLst/>
                  <a:uLnTx/>
                  <a:uFillTx/>
                  <a:latin typeface="+mn-ea"/>
                  <a:cs typeface="+mn-cs"/>
                </a:rPr>
                <a:t>9/6  </a:t>
              </a:r>
              <a:r>
                <a:rPr kumimoji="1" lang="en-US" altLang="ja-JP" sz="1000" b="0" i="0" u="none" strike="noStrike" kern="1200" cap="none" spc="0" normalizeH="0" baseline="0" noProof="0" dirty="0">
                  <a:ln>
                    <a:noFill/>
                  </a:ln>
                  <a:solidFill>
                    <a:prstClr val="black"/>
                  </a:solidFill>
                  <a:effectLst/>
                  <a:uLnTx/>
                  <a:uFillTx/>
                  <a:latin typeface="+mn-ea"/>
                  <a:cs typeface="+mn-cs"/>
                </a:rPr>
                <a:t>  </a:t>
              </a:r>
              <a:r>
                <a:rPr kumimoji="1" lang="ja-JP" altLang="en-US" sz="1000" b="0" i="0" u="none" strike="noStrike" kern="1200" cap="none" spc="0" normalizeH="0" baseline="0" noProof="0" dirty="0">
                  <a:ln>
                    <a:noFill/>
                  </a:ln>
                  <a:solidFill>
                    <a:prstClr val="black"/>
                  </a:solidFill>
                  <a:effectLst/>
                  <a:uLnTx/>
                  <a:uFillTx/>
                  <a:latin typeface="+mn-ea"/>
                  <a:cs typeface="+mn-cs"/>
                </a:rPr>
                <a:t>（日）</a:t>
              </a:r>
              <a:endParaRPr kumimoji="1" lang="en-US" altLang="ja-JP" sz="1000" b="0" i="0" u="none" strike="noStrike" kern="1200" cap="none" spc="0" normalizeH="0" baseline="0" noProof="0" dirty="0">
                <a:ln>
                  <a:noFill/>
                </a:ln>
                <a:solidFill>
                  <a:prstClr val="black"/>
                </a:solidFill>
                <a:effectLst/>
                <a:uLnTx/>
                <a:uFillTx/>
                <a:latin typeface="+mn-ea"/>
                <a:cs typeface="+mn-cs"/>
              </a:endParaRPr>
            </a:p>
            <a:p>
              <a:pPr lvl="0" defTabSz="914400">
                <a:defRPr/>
              </a:pPr>
              <a:r>
                <a:rPr kumimoji="1" lang="ja-JP" altLang="en-US" sz="1000" dirty="0">
                  <a:solidFill>
                    <a:prstClr val="black"/>
                  </a:solidFill>
                  <a:latin typeface="+mn-ea"/>
                </a:rPr>
                <a:t>⑨</a:t>
              </a:r>
              <a:r>
                <a:rPr kumimoji="1" lang="en-US" altLang="ja-JP" sz="1000" dirty="0">
                  <a:solidFill>
                    <a:prstClr val="black"/>
                  </a:solidFill>
                  <a:latin typeface="+mn-ea"/>
                </a:rPr>
                <a:t>9/7</a:t>
              </a:r>
              <a:r>
                <a:rPr lang="en-US" altLang="ja-JP" sz="1000" dirty="0">
                  <a:solidFill>
                    <a:prstClr val="black"/>
                  </a:solidFill>
                  <a:latin typeface="+mn-ea"/>
                </a:rPr>
                <a:t> </a:t>
              </a:r>
              <a:r>
                <a:rPr kumimoji="1" lang="ja-JP" altLang="en-US" sz="1000" dirty="0">
                  <a:solidFill>
                    <a:prstClr val="black"/>
                  </a:solidFill>
                  <a:latin typeface="+mn-ea"/>
                </a:rPr>
                <a:t>（月）～ </a:t>
              </a:r>
              <a:r>
                <a:rPr lang="en-US" altLang="ja-JP" sz="1000" dirty="0">
                  <a:solidFill>
                    <a:prstClr val="black"/>
                  </a:solidFill>
                  <a:latin typeface="+mn-ea"/>
                </a:rPr>
                <a:t>9/13</a:t>
              </a:r>
              <a:r>
                <a:rPr kumimoji="1" lang="ja-JP" altLang="en-US" sz="1000" dirty="0">
                  <a:solidFill>
                    <a:prstClr val="black"/>
                  </a:solidFill>
                  <a:latin typeface="+mn-ea"/>
                </a:rPr>
                <a:t>（日）</a:t>
              </a:r>
              <a:endParaRPr kumimoji="1" lang="en-US" altLang="ja-JP" sz="1000" dirty="0">
                <a:solidFill>
                  <a:prstClr val="black"/>
                </a:solidFill>
                <a:latin typeface="+mn-ea"/>
              </a:endParaRPr>
            </a:p>
            <a:p>
              <a:pPr lvl="0" defTabSz="914400">
                <a:defRPr/>
              </a:pPr>
              <a:r>
                <a:rPr kumimoji="1" lang="ja-JP" altLang="en-US" sz="1000" dirty="0">
                  <a:solidFill>
                    <a:prstClr val="black"/>
                  </a:solidFill>
                  <a:latin typeface="+mn-ea"/>
                </a:rPr>
                <a:t>⑩</a:t>
              </a:r>
              <a:r>
                <a:rPr lang="en-US" altLang="ja-JP" sz="1000" dirty="0">
                  <a:solidFill>
                    <a:prstClr val="black"/>
                  </a:solidFill>
                  <a:latin typeface="+mn-ea"/>
                </a:rPr>
                <a:t>9/14</a:t>
              </a:r>
              <a:r>
                <a:rPr kumimoji="1" lang="ja-JP" altLang="en-US" sz="1000" dirty="0">
                  <a:solidFill>
                    <a:prstClr val="black"/>
                  </a:solidFill>
                  <a:latin typeface="+mn-ea"/>
                </a:rPr>
                <a:t>（月）～ </a:t>
              </a:r>
              <a:r>
                <a:rPr lang="en-US" altLang="ja-JP" sz="1000" dirty="0">
                  <a:solidFill>
                    <a:prstClr val="black"/>
                  </a:solidFill>
                  <a:latin typeface="+mn-ea"/>
                </a:rPr>
                <a:t>9/20</a:t>
              </a:r>
              <a:r>
                <a:rPr kumimoji="1" lang="ja-JP" altLang="en-US" sz="1000" dirty="0">
                  <a:solidFill>
                    <a:prstClr val="black"/>
                  </a:solidFill>
                  <a:latin typeface="+mn-ea"/>
                </a:rPr>
                <a:t>（日）</a:t>
              </a:r>
              <a:endParaRPr kumimoji="1" lang="en-US" altLang="ja-JP" sz="1000" dirty="0">
                <a:solidFill>
                  <a:prstClr val="black"/>
                </a:solidFill>
                <a:latin typeface="+mn-ea"/>
              </a:endParaRPr>
            </a:p>
            <a:p>
              <a:pPr lvl="0" defTabSz="914400">
                <a:defRPr/>
              </a:pPr>
              <a:r>
                <a:rPr kumimoji="1" lang="ja-JP" altLang="en-US" sz="1000" dirty="0">
                  <a:solidFill>
                    <a:prstClr val="black"/>
                  </a:solidFill>
                  <a:latin typeface="+mn-ea"/>
                </a:rPr>
                <a:t>⑪</a:t>
              </a:r>
              <a:r>
                <a:rPr lang="en-US" altLang="ja-JP" sz="1000" dirty="0">
                  <a:solidFill>
                    <a:prstClr val="black"/>
                  </a:solidFill>
                  <a:latin typeface="+mn-ea"/>
                </a:rPr>
                <a:t>9/21</a:t>
              </a:r>
              <a:r>
                <a:rPr kumimoji="1" lang="ja-JP" altLang="en-US" sz="1000" dirty="0">
                  <a:solidFill>
                    <a:prstClr val="black"/>
                  </a:solidFill>
                  <a:latin typeface="+mn-ea"/>
                </a:rPr>
                <a:t>（月）～ </a:t>
              </a:r>
              <a:r>
                <a:rPr lang="en-US" altLang="ja-JP" sz="1000" dirty="0">
                  <a:solidFill>
                    <a:prstClr val="black"/>
                  </a:solidFill>
                  <a:latin typeface="+mn-ea"/>
                </a:rPr>
                <a:t>9/27</a:t>
              </a:r>
              <a:r>
                <a:rPr kumimoji="1" lang="ja-JP" altLang="en-US" sz="1000" dirty="0">
                  <a:solidFill>
                    <a:prstClr val="black"/>
                  </a:solidFill>
                  <a:latin typeface="+mn-ea"/>
                </a:rPr>
                <a:t>（日）</a:t>
              </a:r>
              <a:endParaRPr kumimoji="1" lang="en-US" altLang="ja-JP" sz="1000" dirty="0">
                <a:solidFill>
                  <a:prstClr val="black"/>
                </a:solidFill>
                <a:latin typeface="+mn-ea"/>
              </a:endParaRPr>
            </a:p>
            <a:p>
              <a:pPr defTabSz="914400">
                <a:defRPr/>
              </a:pPr>
              <a:r>
                <a:rPr lang="ja-JP" altLang="en-US" sz="1000" dirty="0">
                  <a:solidFill>
                    <a:prstClr val="black"/>
                  </a:solidFill>
                  <a:latin typeface="+mn-ea"/>
                </a:rPr>
                <a:t>⑫</a:t>
              </a:r>
              <a:r>
                <a:rPr lang="en-US" altLang="ja-JP" sz="1000" dirty="0">
                  <a:solidFill>
                    <a:prstClr val="black"/>
                  </a:solidFill>
                  <a:latin typeface="+mn-ea"/>
                </a:rPr>
                <a:t>9/28</a:t>
              </a:r>
              <a:r>
                <a:rPr kumimoji="1" lang="ja-JP" altLang="en-US" sz="1000" dirty="0">
                  <a:solidFill>
                    <a:prstClr val="black"/>
                  </a:solidFill>
                  <a:latin typeface="+mn-ea"/>
                </a:rPr>
                <a:t>（月）～ </a:t>
              </a:r>
              <a:r>
                <a:rPr kumimoji="1" lang="en-US" altLang="ja-JP" sz="1000" dirty="0">
                  <a:solidFill>
                    <a:prstClr val="black"/>
                  </a:solidFill>
                  <a:latin typeface="+mn-ea"/>
                </a:rPr>
                <a:t>10/4  </a:t>
              </a:r>
              <a:r>
                <a:rPr kumimoji="1" lang="ja-JP" altLang="en-US" sz="1000" dirty="0">
                  <a:solidFill>
                    <a:prstClr val="black"/>
                  </a:solidFill>
                  <a:latin typeface="+mn-ea"/>
                </a:rPr>
                <a:t>（日）</a:t>
              </a:r>
              <a:endParaRPr kumimoji="1" lang="en-US" altLang="ja-JP" sz="1000" dirty="0">
                <a:solidFill>
                  <a:prstClr val="black"/>
                </a:solidFill>
                <a:latin typeface="+mn-ea"/>
              </a:endParaRPr>
            </a:p>
          </p:txBody>
        </p:sp>
      </p:grpSp>
    </p:spTree>
    <p:extLst>
      <p:ext uri="{BB962C8B-B14F-4D97-AF65-F5344CB8AC3E}">
        <p14:creationId xmlns:p14="http://schemas.microsoft.com/office/powerpoint/2010/main" val="3658663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EE8D0620-3379-445C-8B4F-2BA5C6EE2A9A}"/>
              </a:ext>
            </a:extLst>
          </p:cNvPr>
          <p:cNvSpPr/>
          <p:nvPr/>
        </p:nvSpPr>
        <p:spPr>
          <a:xfrm>
            <a:off x="311019" y="1266998"/>
            <a:ext cx="8577168" cy="276999"/>
          </a:xfrm>
          <a:prstGeom prst="rect">
            <a:avLst/>
          </a:prstGeom>
          <a:noFill/>
          <a:ln w="9525" cap="flat" cmpd="sng" algn="ctr">
            <a:solidFill>
              <a:sysClr val="windowText" lastClr="000000"/>
            </a:solidFill>
            <a:prstDash val="solid"/>
          </a:ln>
          <a:effectLst/>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利用者の同線に沿って連続的な訴求ができる</a:t>
            </a:r>
            <a:r>
              <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MCV</a:t>
            </a:r>
            <a:r>
              <a:rPr kumimoji="1" lang="ja-JP" altLang="en-US" sz="1200" kern="0" dirty="0">
                <a:solidFill>
                  <a:srgbClr val="000000"/>
                </a:solidFill>
                <a:latin typeface="游ゴシック" panose="020B0400000000000000" pitchFamily="34" charset="-128"/>
                <a:ea typeface="游ゴシック" panose="020B0400000000000000" pitchFamily="34" charset="-128"/>
              </a:rPr>
              <a:t>／</a:t>
            </a:r>
            <a:r>
              <a:rPr kumimoji="1" lang="en-US" altLang="ja-JP" sz="1200" kern="0" dirty="0">
                <a:solidFill>
                  <a:srgbClr val="000000"/>
                </a:solidFill>
                <a:latin typeface="游ゴシック" panose="020B0400000000000000" pitchFamily="34" charset="-128"/>
                <a:ea typeface="游ゴシック" panose="020B0400000000000000" pitchFamily="34" charset="-128"/>
              </a:rPr>
              <a:t>MSV</a:t>
            </a: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の</a:t>
            </a:r>
            <a:r>
              <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1</a:t>
            </a: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ヵ月販売枠を各駅お得な価格で設定しました。</a:t>
            </a:r>
          </a:p>
        </p:txBody>
      </p:sp>
      <p:sp>
        <p:nvSpPr>
          <p:cNvPr id="45" name="Rectangle 110">
            <a:extLst>
              <a:ext uri="{FF2B5EF4-FFF2-40B4-BE49-F238E27FC236}">
                <a16:creationId xmlns:a16="http://schemas.microsoft.com/office/drawing/2014/main" id="{56A2EDAB-75EF-4A2D-8D50-BDDAAEBC5156}"/>
              </a:ext>
            </a:extLst>
          </p:cNvPr>
          <p:cNvSpPr>
            <a:spLocks noChangeArrowheads="1"/>
          </p:cNvSpPr>
          <p:nvPr/>
        </p:nvSpPr>
        <p:spPr bwMode="auto">
          <a:xfrm>
            <a:off x="254417" y="895722"/>
            <a:ext cx="3888432" cy="370624"/>
          </a:xfrm>
          <a:prstGeom prst="rect">
            <a:avLst/>
          </a:prstGeom>
          <a:noFill/>
          <a:ln w="9525" cmpd="thinThick">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rgbClr val="ED7D31"/>
                </a:solidFill>
                <a:latin typeface="メイリオ" panose="020B0604030504040204" pitchFamily="50" charset="-128"/>
                <a:ea typeface="メイリオ" panose="020B0604030504040204" pitchFamily="50" charset="-128"/>
              </a:rPr>
              <a:t>駅ごとに訴求！</a:t>
            </a:r>
            <a:endParaRPr kumimoji="1" lang="ja-JP" altLang="en-US" sz="1600" b="1" i="0" u="none" strike="noStrike" kern="1200" cap="none" spc="0" normalizeH="0" baseline="0" noProof="0" dirty="0">
              <a:ln>
                <a:noFill/>
              </a:ln>
              <a:solidFill>
                <a:srgbClr val="ED7D31"/>
              </a:solidFill>
              <a:effectLst/>
              <a:uLnTx/>
              <a:uFillTx/>
              <a:latin typeface="メイリオ" panose="020B0604030504040204" pitchFamily="50" charset="-128"/>
              <a:ea typeface="メイリオ" panose="020B0604030504040204" pitchFamily="50" charset="-128"/>
              <a:cs typeface="+mn-cs"/>
            </a:endParaRPr>
          </a:p>
        </p:txBody>
      </p:sp>
      <p:sp>
        <p:nvSpPr>
          <p:cNvPr id="46" name="テキスト ボックス 45">
            <a:extLst>
              <a:ext uri="{FF2B5EF4-FFF2-40B4-BE49-F238E27FC236}">
                <a16:creationId xmlns:a16="http://schemas.microsoft.com/office/drawing/2014/main" id="{4B381813-5D1A-40F3-B8FB-E93935A4CA7C}"/>
              </a:ext>
            </a:extLst>
          </p:cNvPr>
          <p:cNvSpPr txBox="1"/>
          <p:nvPr/>
        </p:nvSpPr>
        <p:spPr>
          <a:xfrm>
            <a:off x="999179" y="227448"/>
            <a:ext cx="7889008" cy="369332"/>
          </a:xfrm>
          <a:prstGeom prst="rect">
            <a:avLst/>
          </a:prstGeom>
          <a:noFill/>
        </p:spPr>
        <p:txBody>
          <a:bodyPr wrap="square" rtlCol="0">
            <a:spAutoFit/>
          </a:bodyPr>
          <a:lstStyle/>
          <a:p>
            <a:pPr lvl="0">
              <a:defRPr/>
            </a:pPr>
            <a:r>
              <a:rPr kumimoji="1" lang="en-US" altLang="ja-JP" dirty="0">
                <a:solidFill>
                  <a:prstClr val="black"/>
                </a:solidFill>
                <a:latin typeface="メイリオ" panose="020B0604030504040204" pitchFamily="50" charset="-128"/>
                <a:ea typeface="メイリオ" panose="020B0604030504040204" pitchFamily="50" charset="-128"/>
              </a:rPr>
              <a:t>C</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.MCV</a:t>
            </a:r>
            <a:r>
              <a:rPr kumimoji="1" lang="ja-JP" altLang="en-US" dirty="0">
                <a:solidFill>
                  <a:prstClr val="black"/>
                </a:solidFill>
                <a:latin typeface="メイリオ" panose="020B0604030504040204" pitchFamily="50" charset="-128"/>
                <a:ea typeface="メイリオ" panose="020B0604030504040204" pitchFamily="50" charset="-128"/>
              </a:rPr>
              <a:t>単駅</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1month</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スポット／</a:t>
            </a:r>
            <a:r>
              <a:rPr kumimoji="1" lang="en-US" altLang="ja-JP" dirty="0">
                <a:solidFill>
                  <a:prstClr val="black"/>
                </a:solidFill>
                <a:latin typeface="メイリオ" panose="020B0604030504040204" pitchFamily="50" charset="-128"/>
                <a:ea typeface="メイリオ" panose="020B0604030504040204" pitchFamily="50" charset="-128"/>
              </a:rPr>
              <a:t>MSV</a:t>
            </a:r>
            <a:r>
              <a:rPr kumimoji="1" lang="ja-JP" altLang="en-US" dirty="0">
                <a:solidFill>
                  <a:prstClr val="black"/>
                </a:solidFill>
                <a:latin typeface="メイリオ" panose="020B0604030504040204" pitchFamily="50" charset="-128"/>
                <a:ea typeface="メイリオ" panose="020B0604030504040204" pitchFamily="50" charset="-128"/>
              </a:rPr>
              <a:t>単駅</a:t>
            </a:r>
            <a:r>
              <a:rPr kumimoji="1" lang="en-US" altLang="ja-JP" dirty="0">
                <a:solidFill>
                  <a:prstClr val="black"/>
                </a:solidFill>
                <a:latin typeface="メイリオ" panose="020B0604030504040204" pitchFamily="50" charset="-128"/>
                <a:ea typeface="メイリオ" panose="020B0604030504040204" pitchFamily="50" charset="-128"/>
              </a:rPr>
              <a:t>1month</a:t>
            </a:r>
            <a:r>
              <a:rPr kumimoji="1" lang="ja-JP" altLang="en-US" dirty="0">
                <a:solidFill>
                  <a:prstClr val="black"/>
                </a:solidFill>
                <a:latin typeface="メイリオ" panose="020B0604030504040204" pitchFamily="50" charset="-128"/>
                <a:ea typeface="メイリオ" panose="020B0604030504040204" pitchFamily="50" charset="-128"/>
              </a:rPr>
              <a:t>フルタイム</a:t>
            </a: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8" name="テキスト ボックス 47">
            <a:extLst>
              <a:ext uri="{FF2B5EF4-FFF2-40B4-BE49-F238E27FC236}">
                <a16:creationId xmlns:a16="http://schemas.microsoft.com/office/drawing/2014/main" id="{BEA2A229-76D6-4FC5-8F7E-764AEEEC0914}"/>
              </a:ext>
            </a:extLst>
          </p:cNvPr>
          <p:cNvSpPr txBox="1"/>
          <p:nvPr/>
        </p:nvSpPr>
        <p:spPr>
          <a:xfrm>
            <a:off x="4024683" y="1740114"/>
            <a:ext cx="2136625"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＜広告料金＞</a:t>
            </a:r>
          </a:p>
        </p:txBody>
      </p:sp>
      <p:sp>
        <p:nvSpPr>
          <p:cNvPr id="63" name="テキスト ボックス 62">
            <a:extLst>
              <a:ext uri="{FF2B5EF4-FFF2-40B4-BE49-F238E27FC236}">
                <a16:creationId xmlns:a16="http://schemas.microsoft.com/office/drawing/2014/main" id="{11117F09-3D42-4452-A7BA-474C50F1F834}"/>
              </a:ext>
            </a:extLst>
          </p:cNvPr>
          <p:cNvSpPr txBox="1"/>
          <p:nvPr/>
        </p:nvSpPr>
        <p:spPr>
          <a:xfrm>
            <a:off x="254417" y="1769962"/>
            <a:ext cx="1540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本文"/>
                <a:ea typeface="游ゴシック" panose="020B0400000000000000" pitchFamily="34" charset="-128"/>
                <a:cs typeface="+mn-cs"/>
              </a:rPr>
              <a:t>＜掲出イメージ＞</a:t>
            </a:r>
          </a:p>
        </p:txBody>
      </p:sp>
      <p:grpSp>
        <p:nvGrpSpPr>
          <p:cNvPr id="64" name="グループ化 63">
            <a:extLst>
              <a:ext uri="{FF2B5EF4-FFF2-40B4-BE49-F238E27FC236}">
                <a16:creationId xmlns:a16="http://schemas.microsoft.com/office/drawing/2014/main" id="{0443705B-20C0-4889-9BA0-F781E034B0AF}"/>
              </a:ext>
            </a:extLst>
          </p:cNvPr>
          <p:cNvGrpSpPr/>
          <p:nvPr/>
        </p:nvGrpSpPr>
        <p:grpSpPr>
          <a:xfrm>
            <a:off x="254417" y="5753394"/>
            <a:ext cx="8649320" cy="676499"/>
            <a:chOff x="412760" y="5668800"/>
            <a:chExt cx="4696448" cy="676499"/>
          </a:xfrm>
        </p:grpSpPr>
        <p:sp>
          <p:nvSpPr>
            <p:cNvPr id="70" name="テキスト ボックス 30">
              <a:extLst>
                <a:ext uri="{FF2B5EF4-FFF2-40B4-BE49-F238E27FC236}">
                  <a16:creationId xmlns:a16="http://schemas.microsoft.com/office/drawing/2014/main" id="{C09413E8-8146-4592-9859-B84E3FFD6608}"/>
                </a:ext>
              </a:extLst>
            </p:cNvPr>
            <p:cNvSpPr txBox="1">
              <a:spLocks noChangeArrowheads="1"/>
            </p:cNvSpPr>
            <p:nvPr/>
          </p:nvSpPr>
          <p:spPr bwMode="auto">
            <a:xfrm>
              <a:off x="484911" y="5837468"/>
              <a:ext cx="4624297" cy="507831"/>
            </a:xfrm>
            <a:prstGeom prst="rect">
              <a:avLst/>
            </a:prstGeom>
            <a:solidFill>
              <a:sysClr val="window" lastClr="FFFFFF">
                <a:lumMod val="95000"/>
              </a:sys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本文"/>
                  <a:ea typeface="游ゴシック" panose="020B0400000000000000" pitchFamily="34"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本文"/>
                  <a:ea typeface="游ゴシック" panose="020B0400000000000000" pitchFamily="34" charset="-128"/>
                  <a:cs typeface="+mn-cs"/>
                </a:rPr>
                <a:t>放納品期限を過ぎた場合、別途費用がかかります。予めご了承下さい。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本文"/>
                  <a:ea typeface="游ゴシック" panose="020B0400000000000000" pitchFamily="34"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本文"/>
                  <a:ea typeface="游ゴシック" panose="020B0400000000000000" pitchFamily="34" charset="-128"/>
                  <a:cs typeface="+mn-cs"/>
                </a:rPr>
                <a:t>ロール切替などで複数素材を使用される場合は、既定のオプション費用が発生致します。</a:t>
              </a:r>
              <a:endParaRPr kumimoji="1" lang="en-US" altLang="ja-JP" sz="900" b="0" i="0" u="none" strike="noStrike" kern="0" cap="none" spc="0" normalizeH="0" baseline="0" noProof="0" dirty="0">
                <a:ln>
                  <a:noFill/>
                </a:ln>
                <a:solidFill>
                  <a:prstClr val="black"/>
                </a:solidFill>
                <a:effectLst/>
                <a:uLnTx/>
                <a:uFillTx/>
                <a:latin typeface="游ゴシック 本文"/>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0" dirty="0">
                  <a:solidFill>
                    <a:prstClr val="black"/>
                  </a:solidFill>
                  <a:latin typeface="游ゴシック 本文"/>
                  <a:ea typeface="游ゴシック" panose="020B0400000000000000" pitchFamily="34" charset="-128"/>
                </a:rPr>
                <a:t>※ 1</a:t>
              </a:r>
              <a:r>
                <a:rPr kumimoji="1" lang="ja-JP" altLang="en-US" sz="900" kern="0" dirty="0">
                  <a:solidFill>
                    <a:prstClr val="black"/>
                  </a:solidFill>
                  <a:latin typeface="游ゴシック 本文"/>
                  <a:ea typeface="游ゴシック" panose="020B0400000000000000" pitchFamily="34" charset="-128"/>
                </a:rPr>
                <a:t>ヵ月の途中から放映も可能です。（別途ご相談下さい）</a:t>
              </a:r>
              <a:endParaRPr kumimoji="1" lang="en-US" altLang="ja-JP" sz="900" kern="0" dirty="0">
                <a:solidFill>
                  <a:prstClr val="black"/>
                </a:solidFill>
                <a:latin typeface="游ゴシック 本文"/>
                <a:ea typeface="游ゴシック" panose="020B0400000000000000" pitchFamily="34" charset="-128"/>
              </a:endParaRPr>
            </a:p>
          </p:txBody>
        </p:sp>
        <p:sp>
          <p:nvSpPr>
            <p:cNvPr id="71" name="テキスト ボックス 70">
              <a:extLst>
                <a:ext uri="{FF2B5EF4-FFF2-40B4-BE49-F238E27FC236}">
                  <a16:creationId xmlns:a16="http://schemas.microsoft.com/office/drawing/2014/main" id="{480932F8-D702-42EB-AB01-4C5E9A9DA6C4}"/>
                </a:ext>
              </a:extLst>
            </p:cNvPr>
            <p:cNvSpPr txBox="1"/>
            <p:nvPr/>
          </p:nvSpPr>
          <p:spPr>
            <a:xfrm>
              <a:off x="412760" y="5668800"/>
              <a:ext cx="10081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＜備考＞</a:t>
              </a:r>
            </a:p>
          </p:txBody>
        </p:sp>
      </p:grpSp>
      <p:sp>
        <p:nvSpPr>
          <p:cNvPr id="66" name="Rectangle 8">
            <a:extLst>
              <a:ext uri="{FF2B5EF4-FFF2-40B4-BE49-F238E27FC236}">
                <a16:creationId xmlns:a16="http://schemas.microsoft.com/office/drawing/2014/main" id="{8C0B0FC0-0182-4D58-A085-DC5929698586}"/>
              </a:ext>
            </a:extLst>
          </p:cNvPr>
          <p:cNvSpPr>
            <a:spLocks noChangeArrowheads="1"/>
          </p:cNvSpPr>
          <p:nvPr/>
        </p:nvSpPr>
        <p:spPr bwMode="auto">
          <a:xfrm>
            <a:off x="4202973" y="2044191"/>
            <a:ext cx="4567047" cy="951258"/>
          </a:xfrm>
          <a:prstGeom prst="rect">
            <a:avLst/>
          </a:prstGeom>
          <a:noFill/>
          <a:ln w="9525">
            <a:solidFill>
              <a:schemeClr val="tx1"/>
            </a:solidFill>
            <a:miter lim="800000"/>
            <a:headEnd/>
            <a:tailEnd/>
          </a:ln>
        </p:spPr>
        <p:txBody>
          <a:bodyPr wrap="none"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dirty="0">
                <a:solidFill>
                  <a:prstClr val="black"/>
                </a:solidFill>
                <a:latin typeface="游ゴシック" panose="020B0400000000000000" pitchFamily="34" charset="-128"/>
                <a:ea typeface="游ゴシック" panose="020B0400000000000000" pitchFamily="34" charset="-128"/>
              </a:rPr>
              <a:t>MCV</a:t>
            </a:r>
            <a:r>
              <a:rPr lang="ja-JP" altLang="en-US" sz="1200" dirty="0">
                <a:solidFill>
                  <a:prstClr val="black"/>
                </a:solidFill>
                <a:latin typeface="游ゴシック" panose="020B0400000000000000" pitchFamily="34" charset="-128"/>
                <a:ea typeface="游ゴシック" panose="020B0400000000000000" pitchFamily="34" charset="-128"/>
              </a:rPr>
              <a:t>単駅</a:t>
            </a:r>
            <a:r>
              <a:rPr lang="en-US" altLang="ja-JP" sz="1200" dirty="0">
                <a:solidFill>
                  <a:prstClr val="black"/>
                </a:solidFill>
                <a:latin typeface="游ゴシック" panose="020B0400000000000000" pitchFamily="34" charset="-128"/>
                <a:ea typeface="游ゴシック" panose="020B0400000000000000" pitchFamily="34" charset="-128"/>
              </a:rPr>
              <a:t>1month</a:t>
            </a:r>
            <a:r>
              <a:rPr lang="ja-JP" altLang="en-US" sz="1200" dirty="0">
                <a:solidFill>
                  <a:prstClr val="black"/>
                </a:solidFill>
                <a:latin typeface="游ゴシック" panose="020B0400000000000000" pitchFamily="34" charset="-128"/>
                <a:ea typeface="游ゴシック" panose="020B0400000000000000" pitchFamily="34" charset="-128"/>
              </a:rPr>
              <a:t>スポット</a:t>
            </a:r>
            <a:endParaRPr lang="en-US" altLang="ja-JP" sz="1200" dirty="0">
              <a:solidFill>
                <a:prstClr val="black"/>
              </a:solidFill>
              <a:latin typeface="游ゴシック" panose="020B0400000000000000" pitchFamily="34" charset="-128"/>
              <a:ea typeface="游ゴシック" panose="020B0400000000000000" pitchFamily="34" charset="-128"/>
            </a:endParaRPr>
          </a:p>
          <a:p>
            <a:pPr lvl="0">
              <a:defRPr/>
            </a:pPr>
            <a:r>
              <a:rPr lang="en-US" altLang="ja-JP" sz="1200" dirty="0">
                <a:solidFill>
                  <a:prstClr val="black"/>
                </a:solidFill>
                <a:latin typeface="游ゴシック" panose="020B0400000000000000" pitchFamily="34" charset="-128"/>
                <a:ea typeface="游ゴシック" panose="020B0400000000000000" pitchFamily="34" charset="-128"/>
              </a:rPr>
              <a:t>MSV</a:t>
            </a:r>
            <a:r>
              <a:rPr kumimoji="1" lang="ja-JP" altLang="en-US" sz="1200" dirty="0">
                <a:solidFill>
                  <a:prstClr val="black"/>
                </a:solidFill>
                <a:latin typeface="+mn-ea"/>
              </a:rPr>
              <a:t>単駅</a:t>
            </a:r>
            <a:r>
              <a:rPr kumimoji="1" lang="en-US" altLang="ja-JP" sz="1200" dirty="0">
                <a:solidFill>
                  <a:prstClr val="black"/>
                </a:solidFill>
                <a:latin typeface="+mn-ea"/>
              </a:rPr>
              <a:t>1month</a:t>
            </a:r>
            <a:r>
              <a:rPr kumimoji="1" lang="ja-JP" altLang="en-US" sz="1200" dirty="0">
                <a:solidFill>
                  <a:prstClr val="black"/>
                </a:solidFill>
                <a:latin typeface="+mn-ea"/>
              </a:rPr>
              <a:t>フルタイム</a:t>
            </a:r>
            <a:r>
              <a:rPr kumimoji="1" lang="ja-JP" altLang="en-US" sz="1200" dirty="0">
                <a:solidFill>
                  <a:prstClr val="black"/>
                </a:solidFill>
                <a:latin typeface="游ゴシック" panose="020B0400000000000000" pitchFamily="34" charset="-128"/>
                <a:ea typeface="游ゴシック" panose="020B0400000000000000" pitchFamily="34" charset="-128"/>
              </a:rPr>
              <a:t>いずれの商品も、</a:t>
            </a:r>
            <a:endParaRPr lang="en-US" altLang="ja-JP" sz="2000" b="1" u="sng" dirty="0">
              <a:solidFill>
                <a:srgbClr val="0000FF"/>
              </a:solidFill>
              <a:latin typeface="游ゴシック" panose="020B0400000000000000" pitchFamily="34" charset="-128"/>
              <a:ea typeface="游ゴシック" panose="020B0400000000000000"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u="sng" dirty="0">
                <a:solidFill>
                  <a:srgbClr val="0000FF"/>
                </a:solidFill>
                <a:latin typeface="游ゴシック" panose="020B0400000000000000" pitchFamily="34" charset="-128"/>
                <a:ea typeface="游ゴシック" panose="020B0400000000000000" pitchFamily="34" charset="-128"/>
              </a:rPr>
              <a:t>定価より</a:t>
            </a:r>
            <a:r>
              <a:rPr kumimoji="0" lang="ja-JP" altLang="en-US" sz="2000" b="1" i="0" u="sng" strike="noStrike" kern="1200" cap="none" spc="0" normalizeH="0" baseline="0" noProof="0" dirty="0">
                <a:ln>
                  <a:noFill/>
                </a:ln>
                <a:solidFill>
                  <a:srgbClr val="0000FF"/>
                </a:solidFill>
                <a:effectLst/>
                <a:uLnTx/>
                <a:uFillTx/>
                <a:latin typeface="游ゴシック" panose="020B0400000000000000" pitchFamily="34" charset="-128"/>
                <a:ea typeface="游ゴシック" panose="020B0400000000000000" pitchFamily="34" charset="-128"/>
                <a:cs typeface="+mn-cs"/>
              </a:rPr>
              <a:t>＜</a:t>
            </a:r>
            <a:r>
              <a:rPr kumimoji="0" lang="en-US" altLang="ja-JP" sz="2000" b="1" i="0" u="sng" strike="noStrike" kern="1200" cap="none" spc="0" normalizeH="0" baseline="0" noProof="0" dirty="0">
                <a:ln>
                  <a:noFill/>
                </a:ln>
                <a:solidFill>
                  <a:srgbClr val="0000FF"/>
                </a:solidFill>
                <a:effectLst/>
                <a:uLnTx/>
                <a:uFillTx/>
                <a:latin typeface="游ゴシック" panose="020B0400000000000000" pitchFamily="34" charset="-128"/>
                <a:ea typeface="游ゴシック" panose="020B0400000000000000" pitchFamily="34" charset="-128"/>
                <a:cs typeface="+mn-cs"/>
              </a:rPr>
              <a:t>5</a:t>
            </a:r>
            <a:r>
              <a:rPr lang="en-US" altLang="ja-JP" sz="2000" b="1" u="sng" dirty="0">
                <a:solidFill>
                  <a:srgbClr val="0000FF"/>
                </a:solidFill>
                <a:latin typeface="游ゴシック" panose="020B0400000000000000" pitchFamily="34" charset="-128"/>
                <a:ea typeface="游ゴシック" panose="020B0400000000000000" pitchFamily="34" charset="-128"/>
              </a:rPr>
              <a:t>0</a:t>
            </a:r>
            <a:r>
              <a:rPr kumimoji="0" lang="ja-JP" altLang="en-US" sz="2000" b="1" i="0" u="sng" strike="noStrike" kern="1200" cap="none" spc="0" normalizeH="0" baseline="0" noProof="0" dirty="0">
                <a:ln>
                  <a:noFill/>
                </a:ln>
                <a:solidFill>
                  <a:srgbClr val="0000FF"/>
                </a:solidFill>
                <a:effectLst/>
                <a:uLnTx/>
                <a:uFillTx/>
                <a:latin typeface="游ゴシック" panose="020B0400000000000000" pitchFamily="34" charset="-128"/>
                <a:ea typeface="游ゴシック" panose="020B0400000000000000" pitchFamily="34" charset="-128"/>
                <a:cs typeface="+mn-cs"/>
              </a:rPr>
              <a:t>％ＯＦＦ＞</a:t>
            </a:r>
            <a:endParaRPr kumimoji="0" lang="en-US" altLang="ja-JP" sz="2000" b="1" i="0" u="sng" strike="noStrike" kern="1200" cap="none" spc="0" normalizeH="0" baseline="0" noProof="0" dirty="0">
              <a:ln>
                <a:noFill/>
              </a:ln>
              <a:solidFill>
                <a:srgbClr val="0000FF"/>
              </a:solidFill>
              <a:effectLst/>
              <a:uLnTx/>
              <a:uFillTx/>
              <a:latin typeface="游ゴシック" panose="020B0400000000000000" pitchFamily="34" charset="-128"/>
              <a:ea typeface="游ゴシック" panose="020B0400000000000000" pitchFamily="34" charset="-128"/>
              <a:cs typeface="+mn-cs"/>
            </a:endParaRPr>
          </a:p>
          <a:p>
            <a:pPr>
              <a:defRPr/>
            </a:pPr>
            <a:r>
              <a:rPr lang="en-US" altLang="ja-JP" sz="1000" dirty="0">
                <a:solidFill>
                  <a:prstClr val="black"/>
                </a:solidFill>
                <a:latin typeface="游ゴシック" panose="020B0400000000000000" pitchFamily="34" charset="-128"/>
                <a:ea typeface="游ゴシック" panose="020B0400000000000000" pitchFamily="34" charset="-128"/>
              </a:rPr>
              <a:t>※2020</a:t>
            </a:r>
            <a:r>
              <a:rPr lang="ja-JP" altLang="en-US" sz="1000" dirty="0">
                <a:solidFill>
                  <a:prstClr val="black"/>
                </a:solidFill>
                <a:latin typeface="游ゴシック" panose="020B0400000000000000" pitchFamily="34" charset="-128"/>
                <a:ea typeface="游ゴシック" panose="020B0400000000000000" pitchFamily="34" charset="-128"/>
              </a:rPr>
              <a:t>年</a:t>
            </a:r>
            <a:r>
              <a:rPr lang="en-US" altLang="ja-JP" sz="1000" dirty="0">
                <a:solidFill>
                  <a:prstClr val="black"/>
                </a:solidFill>
                <a:latin typeface="游ゴシック" panose="020B0400000000000000" pitchFamily="34" charset="-128"/>
                <a:ea typeface="游ゴシック" panose="020B0400000000000000" pitchFamily="34" charset="-128"/>
              </a:rPr>
              <a:t>7</a:t>
            </a:r>
            <a:r>
              <a:rPr lang="ja-JP" altLang="en-US" sz="1000" dirty="0">
                <a:solidFill>
                  <a:prstClr val="black"/>
                </a:solidFill>
                <a:latin typeface="游ゴシック" panose="020B0400000000000000" pitchFamily="34" charset="-128"/>
                <a:ea typeface="游ゴシック" panose="020B0400000000000000" pitchFamily="34" charset="-128"/>
              </a:rPr>
              <a:t>月販売開始の北千住駅は除く</a:t>
            </a:r>
            <a:endParaRPr kumimoji="0" lang="ja-JP" altLang="en-US" b="1" i="0" u="sng" strike="noStrike" kern="1200" cap="none" spc="0" normalizeH="0" baseline="0" noProof="0" dirty="0">
              <a:ln>
                <a:noFill/>
              </a:ln>
              <a:solidFill>
                <a:srgbClr val="0000FF"/>
              </a:solidFill>
              <a:effectLst/>
              <a:uLnTx/>
              <a:uFillTx/>
              <a:latin typeface="游ゴシック" panose="020B0400000000000000" pitchFamily="34" charset="-128"/>
              <a:ea typeface="游ゴシック" panose="020B0400000000000000" pitchFamily="34" charset="-128"/>
              <a:cs typeface="+mn-cs"/>
            </a:endParaRPr>
          </a:p>
        </p:txBody>
      </p:sp>
      <p:grpSp>
        <p:nvGrpSpPr>
          <p:cNvPr id="8" name="グループ化 7">
            <a:extLst>
              <a:ext uri="{FF2B5EF4-FFF2-40B4-BE49-F238E27FC236}">
                <a16:creationId xmlns:a16="http://schemas.microsoft.com/office/drawing/2014/main" id="{F77C1850-B570-45B8-A26E-25941075A337}"/>
              </a:ext>
            </a:extLst>
          </p:cNvPr>
          <p:cNvGrpSpPr/>
          <p:nvPr/>
        </p:nvGrpSpPr>
        <p:grpSpPr>
          <a:xfrm>
            <a:off x="596824" y="4614418"/>
            <a:ext cx="3078881" cy="1212915"/>
            <a:chOff x="307135" y="4004806"/>
            <a:chExt cx="3078881" cy="1212915"/>
          </a:xfrm>
        </p:grpSpPr>
        <p:sp>
          <p:nvSpPr>
            <p:cNvPr id="21" name="テキスト ボックス 20">
              <a:extLst>
                <a:ext uri="{FF2B5EF4-FFF2-40B4-BE49-F238E27FC236}">
                  <a16:creationId xmlns:a16="http://schemas.microsoft.com/office/drawing/2014/main" id="{BEBCA245-504F-4675-945B-92BF90F1D600}"/>
                </a:ext>
              </a:extLst>
            </p:cNvPr>
            <p:cNvSpPr txBox="1"/>
            <p:nvPr/>
          </p:nvSpPr>
          <p:spPr>
            <a:xfrm>
              <a:off x="545995" y="4274641"/>
              <a:ext cx="241691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n-ea"/>
                  <a:cs typeface="+mn-cs"/>
                </a:rPr>
                <a:t>①</a:t>
              </a:r>
              <a:r>
                <a:rPr kumimoji="0" lang="en-US" altLang="ja-JP" sz="1400" b="0" i="0" u="none" strike="noStrike" kern="1200" cap="none" spc="0" normalizeH="0" baseline="0" noProof="0" dirty="0">
                  <a:ln>
                    <a:noFill/>
                  </a:ln>
                  <a:solidFill>
                    <a:prstClr val="black"/>
                  </a:solidFill>
                  <a:effectLst/>
                  <a:uLnTx/>
                  <a:uFillTx/>
                  <a:latin typeface="+mn-ea"/>
                  <a:cs typeface="+mn-cs"/>
                </a:rPr>
                <a:t>7/1</a:t>
              </a:r>
              <a:r>
                <a:rPr kumimoji="0" lang="ja-JP" altLang="en-US" sz="1400" b="0" i="0" u="none" strike="noStrike" kern="1200" cap="none" spc="0" normalizeH="0" baseline="0" noProof="0" dirty="0">
                  <a:ln>
                    <a:noFill/>
                  </a:ln>
                  <a:solidFill>
                    <a:prstClr val="black"/>
                  </a:solidFill>
                  <a:effectLst/>
                  <a:uLnTx/>
                  <a:uFillTx/>
                  <a:latin typeface="+mn-ea"/>
                  <a:cs typeface="+mn-cs"/>
                </a:rPr>
                <a:t>（水）</a:t>
              </a:r>
              <a:r>
                <a:rPr lang="ja-JP" altLang="en-US" sz="1400" dirty="0">
                  <a:solidFill>
                    <a:prstClr val="black"/>
                  </a:solidFill>
                  <a:latin typeface="+mn-ea"/>
                </a:rPr>
                <a:t>～</a:t>
              </a:r>
              <a:r>
                <a:rPr kumimoji="0" lang="en-US" altLang="ja-JP" sz="1400" b="0" i="0" u="none" strike="noStrike" kern="1200" cap="none" spc="0" normalizeH="0" baseline="0" noProof="0" dirty="0">
                  <a:ln>
                    <a:noFill/>
                  </a:ln>
                  <a:solidFill>
                    <a:prstClr val="black"/>
                  </a:solidFill>
                  <a:effectLst/>
                  <a:uLnTx/>
                  <a:uFillTx/>
                  <a:latin typeface="+mn-ea"/>
                  <a:cs typeface="+mn-cs"/>
                </a:rPr>
                <a:t>7/31</a:t>
              </a:r>
              <a:r>
                <a:rPr kumimoji="0" lang="ja-JP" altLang="en-US" sz="1400" b="0" i="0" u="none" strike="noStrike" kern="1200" cap="none" spc="0" normalizeH="0" baseline="0" noProof="0" dirty="0">
                  <a:ln>
                    <a:noFill/>
                  </a:ln>
                  <a:solidFill>
                    <a:prstClr val="black"/>
                  </a:solidFill>
                  <a:effectLst/>
                  <a:uLnTx/>
                  <a:uFillTx/>
                  <a:latin typeface="+mn-ea"/>
                  <a:cs typeface="+mn-cs"/>
                </a:rPr>
                <a:t>（金）</a:t>
              </a:r>
              <a:endParaRPr kumimoji="0" lang="en-US" altLang="ja-JP" sz="14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n-ea"/>
                </a:rPr>
                <a:t>②</a:t>
              </a:r>
              <a:r>
                <a:rPr kumimoji="1" lang="en-US" altLang="ja-JP" sz="1400" dirty="0">
                  <a:solidFill>
                    <a:prstClr val="black"/>
                  </a:solidFill>
                  <a:latin typeface="+mn-ea"/>
                </a:rPr>
                <a:t>8/1</a:t>
              </a:r>
              <a:r>
                <a:rPr kumimoji="1" lang="ja-JP" altLang="en-US" sz="1400" dirty="0">
                  <a:solidFill>
                    <a:prstClr val="black"/>
                  </a:solidFill>
                  <a:latin typeface="+mn-ea"/>
                </a:rPr>
                <a:t>（土）～</a:t>
              </a:r>
              <a:r>
                <a:rPr kumimoji="1" lang="en-US" altLang="ja-JP" sz="1400" dirty="0">
                  <a:solidFill>
                    <a:prstClr val="black"/>
                  </a:solidFill>
                  <a:latin typeface="+mn-ea"/>
                </a:rPr>
                <a:t>8/31</a:t>
              </a:r>
              <a:r>
                <a:rPr kumimoji="1" lang="ja-JP" altLang="en-US" sz="1400" dirty="0">
                  <a:solidFill>
                    <a:prstClr val="black"/>
                  </a:solidFill>
                  <a:latin typeface="+mn-ea"/>
                </a:rPr>
                <a:t>（月）</a:t>
              </a:r>
              <a:endParaRPr kumimoji="1" lang="en-US" altLang="ja-JP" sz="1400" dirty="0">
                <a:solidFill>
                  <a:prstClr val="black"/>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n-ea"/>
                </a:rPr>
                <a:t>③</a:t>
              </a:r>
              <a:r>
                <a:rPr kumimoji="1" lang="en-US" altLang="ja-JP" sz="1400" dirty="0">
                  <a:solidFill>
                    <a:prstClr val="black"/>
                  </a:solidFill>
                  <a:latin typeface="+mn-ea"/>
                </a:rPr>
                <a:t>9/1</a:t>
              </a:r>
              <a:r>
                <a:rPr kumimoji="1" lang="ja-JP" altLang="en-US" sz="1400" dirty="0">
                  <a:solidFill>
                    <a:prstClr val="black"/>
                  </a:solidFill>
                  <a:latin typeface="+mn-ea"/>
                </a:rPr>
                <a:t>（火）～</a:t>
              </a:r>
              <a:r>
                <a:rPr kumimoji="1" lang="en-US" altLang="ja-JP" sz="1400" dirty="0">
                  <a:solidFill>
                    <a:prstClr val="black"/>
                  </a:solidFill>
                  <a:latin typeface="+mn-ea"/>
                </a:rPr>
                <a:t>9/30</a:t>
              </a:r>
              <a:r>
                <a:rPr kumimoji="1" lang="ja-JP" altLang="en-US" sz="1400" dirty="0">
                  <a:solidFill>
                    <a:prstClr val="black"/>
                  </a:solidFill>
                  <a:latin typeface="+mn-ea"/>
                </a:rPr>
                <a:t>（水）</a:t>
              </a:r>
              <a:endParaRPr kumimoji="1" lang="en-US" altLang="ja-JP" sz="1400" dirty="0">
                <a:solidFill>
                  <a:prstClr val="black"/>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n-ea"/>
                <a:cs typeface="+mn-cs"/>
              </a:endParaRPr>
            </a:p>
          </p:txBody>
        </p:sp>
        <p:sp>
          <p:nvSpPr>
            <p:cNvPr id="22" name="テキスト ボックス 21">
              <a:extLst>
                <a:ext uri="{FF2B5EF4-FFF2-40B4-BE49-F238E27FC236}">
                  <a16:creationId xmlns:a16="http://schemas.microsoft.com/office/drawing/2014/main" id="{469FE992-5884-41C7-A1A1-B1139B220A18}"/>
                </a:ext>
              </a:extLst>
            </p:cNvPr>
            <p:cNvSpPr txBox="1"/>
            <p:nvPr/>
          </p:nvSpPr>
          <p:spPr>
            <a:xfrm>
              <a:off x="2198511" y="4971500"/>
              <a:ext cx="11875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prstClr val="black"/>
                  </a:solidFill>
                  <a:latin typeface="+mn-ea"/>
                </a:rPr>
                <a:t>※</a:t>
              </a:r>
              <a:r>
                <a:rPr kumimoji="1" lang="ja-JP" altLang="en-US" sz="1000" dirty="0">
                  <a:solidFill>
                    <a:prstClr val="black"/>
                  </a:solidFill>
                  <a:latin typeface="+mn-ea"/>
                </a:rPr>
                <a:t>各</a:t>
              </a:r>
              <a:r>
                <a:rPr kumimoji="1" lang="en-US" altLang="ja-JP" sz="1000" dirty="0">
                  <a:solidFill>
                    <a:prstClr val="black"/>
                  </a:solidFill>
                  <a:latin typeface="+mn-ea"/>
                </a:rPr>
                <a:t>1</a:t>
              </a:r>
              <a:r>
                <a:rPr kumimoji="1" lang="ja-JP" altLang="en-US" sz="1000" dirty="0">
                  <a:solidFill>
                    <a:prstClr val="black"/>
                  </a:solidFill>
                  <a:latin typeface="+mn-ea"/>
                </a:rPr>
                <a:t>枠</a:t>
              </a:r>
              <a:r>
                <a:rPr kumimoji="1" lang="en-US" altLang="ja-JP" sz="1000" dirty="0">
                  <a:solidFill>
                    <a:prstClr val="black"/>
                  </a:solidFill>
                  <a:latin typeface="+mn-ea"/>
                </a:rPr>
                <a:t>15</a:t>
              </a:r>
              <a:r>
                <a:rPr kumimoji="1" lang="ja-JP" altLang="en-US" sz="1000" dirty="0">
                  <a:solidFill>
                    <a:prstClr val="black"/>
                  </a:solidFill>
                  <a:latin typeface="+mn-ea"/>
                </a:rPr>
                <a:t>秒放映</a:t>
              </a:r>
              <a:endParaRPr kumimoji="1" lang="en-US" altLang="ja-JP" sz="1100" dirty="0">
                <a:solidFill>
                  <a:prstClr val="black"/>
                </a:solidFill>
                <a:latin typeface="+mn-ea"/>
              </a:endParaRPr>
            </a:p>
          </p:txBody>
        </p:sp>
        <p:sp>
          <p:nvSpPr>
            <p:cNvPr id="23" name="テキスト ボックス 22">
              <a:extLst>
                <a:ext uri="{FF2B5EF4-FFF2-40B4-BE49-F238E27FC236}">
                  <a16:creationId xmlns:a16="http://schemas.microsoft.com/office/drawing/2014/main" id="{41CCB9C4-45C1-4EED-89C3-CB4B8222C129}"/>
                </a:ext>
              </a:extLst>
            </p:cNvPr>
            <p:cNvSpPr txBox="1"/>
            <p:nvPr/>
          </p:nvSpPr>
          <p:spPr>
            <a:xfrm>
              <a:off x="307135" y="4004806"/>
              <a:ext cx="11778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cs typeface="+mn-cs"/>
                </a:rPr>
                <a:t>＜対象期間＞</a:t>
              </a:r>
            </a:p>
          </p:txBody>
        </p:sp>
      </p:grpSp>
      <p:grpSp>
        <p:nvGrpSpPr>
          <p:cNvPr id="7" name="グループ化 6">
            <a:extLst>
              <a:ext uri="{FF2B5EF4-FFF2-40B4-BE49-F238E27FC236}">
                <a16:creationId xmlns:a16="http://schemas.microsoft.com/office/drawing/2014/main" id="{F5590272-4A91-480F-98D3-A65DD9036EB1}"/>
              </a:ext>
            </a:extLst>
          </p:cNvPr>
          <p:cNvGrpSpPr/>
          <p:nvPr/>
        </p:nvGrpSpPr>
        <p:grpSpPr>
          <a:xfrm>
            <a:off x="371746" y="2014743"/>
            <a:ext cx="1858671" cy="1354878"/>
            <a:chOff x="537688" y="2051953"/>
            <a:chExt cx="2537679" cy="1902326"/>
          </a:xfrm>
        </p:grpSpPr>
        <p:pic>
          <p:nvPicPr>
            <p:cNvPr id="4" name="図 3">
              <a:extLst>
                <a:ext uri="{FF2B5EF4-FFF2-40B4-BE49-F238E27FC236}">
                  <a16:creationId xmlns:a16="http://schemas.microsoft.com/office/drawing/2014/main" id="{57D3D692-8E54-44B7-B4CF-31A048A61B87}"/>
                </a:ext>
              </a:extLst>
            </p:cNvPr>
            <p:cNvPicPr>
              <a:picLocks noChangeAspect="1"/>
            </p:cNvPicPr>
            <p:nvPr/>
          </p:nvPicPr>
          <p:blipFill rotWithShape="1">
            <a:blip r:embed="rId3"/>
            <a:srcRect b="6105"/>
            <a:stretch/>
          </p:blipFill>
          <p:spPr>
            <a:xfrm>
              <a:off x="538033" y="2051953"/>
              <a:ext cx="2537334" cy="1902326"/>
            </a:xfrm>
            <a:prstGeom prst="rect">
              <a:avLst/>
            </a:prstGeom>
          </p:spPr>
        </p:pic>
        <p:sp>
          <p:nvSpPr>
            <p:cNvPr id="24" name="Rectangle 19">
              <a:extLst>
                <a:ext uri="{FF2B5EF4-FFF2-40B4-BE49-F238E27FC236}">
                  <a16:creationId xmlns:a16="http://schemas.microsoft.com/office/drawing/2014/main" id="{2965033A-F2A9-4597-BD36-EF201AE82ACC}"/>
                </a:ext>
              </a:extLst>
            </p:cNvPr>
            <p:cNvSpPr>
              <a:spLocks noChangeArrowheads="1"/>
            </p:cNvSpPr>
            <p:nvPr/>
          </p:nvSpPr>
          <p:spPr bwMode="auto">
            <a:xfrm>
              <a:off x="537688" y="3683144"/>
              <a:ext cx="519729" cy="231630"/>
            </a:xfrm>
            <a:prstGeom prst="rect">
              <a:avLst/>
            </a:prstGeom>
            <a:noFill/>
            <a:ln w="9525">
              <a:noFill/>
              <a:miter lim="800000"/>
              <a:headEnd/>
              <a:tailEnd/>
            </a:ln>
          </p:spPr>
          <p:txBody>
            <a:bodyPr wrap="none"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schemeClr val="bg1"/>
                  </a:solidFill>
                  <a:effectLst/>
                  <a:uLnTx/>
                  <a:uFillTx/>
                  <a:latin typeface="游ゴシック" panose="020B0400000000000000" pitchFamily="34" charset="-128"/>
                  <a:ea typeface="游ゴシック" panose="020B0400000000000000" pitchFamily="34" charset="-128"/>
                  <a:cs typeface="+mn-cs"/>
                </a:rPr>
                <a:t>※</a:t>
              </a:r>
              <a:r>
                <a:rPr kumimoji="1" lang="ja-JP" altLang="en-US" sz="700" b="1" dirty="0">
                  <a:solidFill>
                    <a:schemeClr val="bg1"/>
                  </a:solidFill>
                  <a:latin typeface="游ゴシック" panose="020B0400000000000000" pitchFamily="34" charset="-128"/>
                  <a:ea typeface="游ゴシック" panose="020B0400000000000000" pitchFamily="34" charset="-128"/>
                </a:rPr>
                <a:t>池袋</a:t>
              </a:r>
              <a:r>
                <a:rPr kumimoji="1" lang="ja-JP" altLang="en-US" sz="700" b="1" i="0" u="none" strike="noStrike" kern="1200" cap="none" spc="0" normalizeH="0" baseline="0" noProof="0" dirty="0">
                  <a:ln>
                    <a:noFill/>
                  </a:ln>
                  <a:solidFill>
                    <a:schemeClr val="bg1"/>
                  </a:solidFill>
                  <a:effectLst/>
                  <a:uLnTx/>
                  <a:uFillTx/>
                  <a:latin typeface="游ゴシック" panose="020B0400000000000000" pitchFamily="34" charset="-128"/>
                  <a:ea typeface="游ゴシック" panose="020B0400000000000000" pitchFamily="34" charset="-128"/>
                  <a:cs typeface="+mn-cs"/>
                </a:rPr>
                <a:t>駅（丸ノ内線東口改札）</a:t>
              </a:r>
            </a:p>
          </p:txBody>
        </p:sp>
      </p:grpSp>
      <p:pic>
        <p:nvPicPr>
          <p:cNvPr id="9" name="図 8">
            <a:extLst>
              <a:ext uri="{FF2B5EF4-FFF2-40B4-BE49-F238E27FC236}">
                <a16:creationId xmlns:a16="http://schemas.microsoft.com/office/drawing/2014/main" id="{BFED45BB-1F68-461D-A4A6-5A7EDEEE39B9}"/>
              </a:ext>
            </a:extLst>
          </p:cNvPr>
          <p:cNvPicPr>
            <a:picLocks noChangeAspect="1"/>
          </p:cNvPicPr>
          <p:nvPr/>
        </p:nvPicPr>
        <p:blipFill rotWithShape="1">
          <a:blip r:embed="rId4"/>
          <a:srcRect t="1" r="2223" b="1699"/>
          <a:stretch/>
        </p:blipFill>
        <p:spPr>
          <a:xfrm>
            <a:off x="4202974" y="3431726"/>
            <a:ext cx="1798433" cy="2275391"/>
          </a:xfrm>
          <a:prstGeom prst="rect">
            <a:avLst/>
          </a:prstGeom>
          <a:ln>
            <a:solidFill>
              <a:schemeClr val="bg1">
                <a:lumMod val="50000"/>
              </a:schemeClr>
            </a:solidFill>
          </a:ln>
        </p:spPr>
      </p:pic>
      <p:sp>
        <p:nvSpPr>
          <p:cNvPr id="28" name="テキスト ボックス 27">
            <a:extLst>
              <a:ext uri="{FF2B5EF4-FFF2-40B4-BE49-F238E27FC236}">
                <a16:creationId xmlns:a16="http://schemas.microsoft.com/office/drawing/2014/main" id="{0264593D-FB2F-4BBF-A0CB-C608B8030B58}"/>
              </a:ext>
            </a:extLst>
          </p:cNvPr>
          <p:cNvSpPr txBox="1"/>
          <p:nvPr/>
        </p:nvSpPr>
        <p:spPr>
          <a:xfrm>
            <a:off x="4024682" y="3172549"/>
            <a:ext cx="2136625"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MCV</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対象商品＞</a:t>
            </a:r>
          </a:p>
        </p:txBody>
      </p:sp>
      <p:pic>
        <p:nvPicPr>
          <p:cNvPr id="3" name="図 2">
            <a:extLst>
              <a:ext uri="{FF2B5EF4-FFF2-40B4-BE49-F238E27FC236}">
                <a16:creationId xmlns:a16="http://schemas.microsoft.com/office/drawing/2014/main" id="{FB0FE5C2-E5CA-4F76-A17E-25A99E8DF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9383" y="3431726"/>
            <a:ext cx="2150359" cy="1753370"/>
          </a:xfrm>
          <a:prstGeom prst="rect">
            <a:avLst/>
          </a:prstGeom>
        </p:spPr>
      </p:pic>
      <p:sp>
        <p:nvSpPr>
          <p:cNvPr id="25" name="テキスト ボックス 24">
            <a:extLst>
              <a:ext uri="{FF2B5EF4-FFF2-40B4-BE49-F238E27FC236}">
                <a16:creationId xmlns:a16="http://schemas.microsoft.com/office/drawing/2014/main" id="{D582153E-6805-4418-9E63-B3F0E0388DC2}"/>
              </a:ext>
            </a:extLst>
          </p:cNvPr>
          <p:cNvSpPr txBox="1"/>
          <p:nvPr/>
        </p:nvSpPr>
        <p:spPr>
          <a:xfrm>
            <a:off x="6066379" y="3172549"/>
            <a:ext cx="31552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cs typeface="+mn-cs"/>
              </a:rPr>
              <a:t>＜</a:t>
            </a:r>
            <a:r>
              <a:rPr kumimoji="1" lang="en-US" altLang="ja-JP" sz="1200" b="0" i="0" u="none" strike="noStrike" kern="1200" cap="none" spc="0" normalizeH="0" baseline="0" noProof="0" dirty="0">
                <a:ln>
                  <a:noFill/>
                </a:ln>
                <a:solidFill>
                  <a:prstClr val="black"/>
                </a:solidFill>
                <a:effectLst/>
                <a:uLnTx/>
                <a:uFillTx/>
                <a:latin typeface="+mn-ea"/>
                <a:cs typeface="+mn-cs"/>
              </a:rPr>
              <a:t>MSV</a:t>
            </a:r>
            <a:r>
              <a:rPr kumimoji="1" lang="ja-JP" altLang="en-US" sz="1200" b="0" i="0" u="none" strike="noStrike" kern="1200" cap="none" spc="0" normalizeH="0" baseline="0" noProof="0" dirty="0">
                <a:ln>
                  <a:noFill/>
                </a:ln>
                <a:solidFill>
                  <a:prstClr val="black"/>
                </a:solidFill>
                <a:effectLst/>
                <a:uLnTx/>
                <a:uFillTx/>
                <a:latin typeface="+mn-ea"/>
                <a:cs typeface="+mn-cs"/>
              </a:rPr>
              <a:t>単駅</a:t>
            </a:r>
            <a:r>
              <a:rPr kumimoji="1" lang="en-US" altLang="ja-JP" sz="1200" b="0" i="0" u="none" strike="noStrike" kern="1200" cap="none" spc="0" normalizeH="0" baseline="0" noProof="0" dirty="0">
                <a:ln>
                  <a:noFill/>
                </a:ln>
                <a:solidFill>
                  <a:prstClr val="black"/>
                </a:solidFill>
                <a:effectLst/>
                <a:uLnTx/>
                <a:uFillTx/>
                <a:latin typeface="+mn-ea"/>
                <a:cs typeface="+mn-cs"/>
              </a:rPr>
              <a:t>1month</a:t>
            </a:r>
            <a:r>
              <a:rPr kumimoji="1" lang="ja-JP" altLang="en-US" sz="1200" b="0" i="0" u="none" strike="noStrike" kern="1200" cap="none" spc="0" normalizeH="0" baseline="0" noProof="0" dirty="0">
                <a:ln>
                  <a:noFill/>
                </a:ln>
                <a:solidFill>
                  <a:prstClr val="black"/>
                </a:solidFill>
                <a:effectLst/>
                <a:uLnTx/>
                <a:uFillTx/>
                <a:latin typeface="+mn-ea"/>
                <a:cs typeface="+mn-cs"/>
              </a:rPr>
              <a:t>フルタイム対象商品＞</a:t>
            </a:r>
          </a:p>
        </p:txBody>
      </p:sp>
      <p:grpSp>
        <p:nvGrpSpPr>
          <p:cNvPr id="10" name="グループ化 9">
            <a:extLst>
              <a:ext uri="{FF2B5EF4-FFF2-40B4-BE49-F238E27FC236}">
                <a16:creationId xmlns:a16="http://schemas.microsoft.com/office/drawing/2014/main" id="{7914A3A0-88B5-40BC-B024-93259DBD4060}"/>
              </a:ext>
            </a:extLst>
          </p:cNvPr>
          <p:cNvGrpSpPr/>
          <p:nvPr/>
        </p:nvGrpSpPr>
        <p:grpSpPr>
          <a:xfrm>
            <a:off x="1844583" y="3116388"/>
            <a:ext cx="1826205" cy="1228448"/>
            <a:chOff x="2277588" y="2240040"/>
            <a:chExt cx="1700785" cy="1114818"/>
          </a:xfrm>
        </p:grpSpPr>
        <p:pic>
          <p:nvPicPr>
            <p:cNvPr id="26" name="図 25">
              <a:extLst>
                <a:ext uri="{FF2B5EF4-FFF2-40B4-BE49-F238E27FC236}">
                  <a16:creationId xmlns:a16="http://schemas.microsoft.com/office/drawing/2014/main" id="{A2F816C4-49C9-47E2-9CE2-28A328B3A9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2646" y="2240040"/>
              <a:ext cx="1675727" cy="1114818"/>
            </a:xfrm>
            <a:prstGeom prst="rect">
              <a:avLst/>
            </a:prstGeom>
          </p:spPr>
        </p:pic>
        <p:sp>
          <p:nvSpPr>
            <p:cNvPr id="27" name="テキスト ボックス 26">
              <a:extLst>
                <a:ext uri="{FF2B5EF4-FFF2-40B4-BE49-F238E27FC236}">
                  <a16:creationId xmlns:a16="http://schemas.microsoft.com/office/drawing/2014/main" id="{D2D29BB4-91DC-4A25-8183-DBC7FF53DE95}"/>
                </a:ext>
              </a:extLst>
            </p:cNvPr>
            <p:cNvSpPr txBox="1"/>
            <p:nvPr/>
          </p:nvSpPr>
          <p:spPr>
            <a:xfrm>
              <a:off x="2277588" y="3129703"/>
              <a:ext cx="556674" cy="214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Meiryo UI"/>
                  <a:ea typeface="Meiryo UI"/>
                  <a:cs typeface="+mn-cs"/>
                </a:rPr>
                <a:t>MSV</a:t>
              </a:r>
              <a:endParaRPr kumimoji="1" lang="ja-JP" altLang="en-US" sz="1050" b="0" i="0" u="none" strike="noStrike" kern="1200" cap="none" spc="0" normalizeH="0" baseline="0" noProof="0" dirty="0">
                <a:ln>
                  <a:noFill/>
                </a:ln>
                <a:solidFill>
                  <a:prstClr val="white"/>
                </a:solidFill>
                <a:effectLst/>
                <a:uLnTx/>
                <a:uFillTx/>
                <a:latin typeface="Meiryo UI"/>
                <a:ea typeface="Meiryo UI"/>
                <a:cs typeface="+mn-cs"/>
              </a:endParaRPr>
            </a:p>
          </p:txBody>
        </p:sp>
      </p:grpSp>
    </p:spTree>
    <p:extLst>
      <p:ext uri="{BB962C8B-B14F-4D97-AF65-F5344CB8AC3E}">
        <p14:creationId xmlns:p14="http://schemas.microsoft.com/office/powerpoint/2010/main" val="1469703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132FB90-71B6-4264-968B-54056A425C62}"/>
              </a:ext>
            </a:extLst>
          </p:cNvPr>
          <p:cNvSpPr txBox="1"/>
          <p:nvPr/>
        </p:nvSpPr>
        <p:spPr>
          <a:xfrm>
            <a:off x="339477" y="2132416"/>
            <a:ext cx="1585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＜掲出イメージ＞</a:t>
            </a:r>
          </a:p>
        </p:txBody>
      </p:sp>
      <p:sp>
        <p:nvSpPr>
          <p:cNvPr id="15" name="Rectangle 110">
            <a:extLst>
              <a:ext uri="{FF2B5EF4-FFF2-40B4-BE49-F238E27FC236}">
                <a16:creationId xmlns:a16="http://schemas.microsoft.com/office/drawing/2014/main" id="{4C5543B2-272A-4499-A84D-3DA09E693621}"/>
              </a:ext>
            </a:extLst>
          </p:cNvPr>
          <p:cNvSpPr>
            <a:spLocks noChangeArrowheads="1"/>
          </p:cNvSpPr>
          <p:nvPr/>
        </p:nvSpPr>
        <p:spPr bwMode="auto">
          <a:xfrm>
            <a:off x="254417" y="870328"/>
            <a:ext cx="3888432" cy="370624"/>
          </a:xfrm>
          <a:prstGeom prst="rect">
            <a:avLst/>
          </a:prstGeom>
          <a:noFill/>
          <a:ln w="9525" cmpd="thinThick">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D7D31"/>
                </a:solidFill>
                <a:effectLst/>
                <a:uLnTx/>
                <a:uFillTx/>
                <a:latin typeface="メイリオ" pitchFamily="50" charset="-128"/>
                <a:ea typeface="メイリオ" pitchFamily="50" charset="-128"/>
                <a:cs typeface="メイリオ" pitchFamily="50" charset="-128"/>
              </a:rPr>
              <a:t>利用者が多く人気の高い駅でまとめて訴求可能！</a:t>
            </a:r>
          </a:p>
        </p:txBody>
      </p:sp>
      <p:sp>
        <p:nvSpPr>
          <p:cNvPr id="16" name="テキスト ボックス 30">
            <a:extLst>
              <a:ext uri="{FF2B5EF4-FFF2-40B4-BE49-F238E27FC236}">
                <a16:creationId xmlns:a16="http://schemas.microsoft.com/office/drawing/2014/main" id="{2F46DF2C-C45F-4BC3-8D70-EECB4D48C590}"/>
              </a:ext>
            </a:extLst>
          </p:cNvPr>
          <p:cNvSpPr txBox="1">
            <a:spLocks noChangeArrowheads="1"/>
          </p:cNvSpPr>
          <p:nvPr/>
        </p:nvSpPr>
        <p:spPr bwMode="auto">
          <a:xfrm>
            <a:off x="190623" y="5964316"/>
            <a:ext cx="8633770" cy="507831"/>
          </a:xfrm>
          <a:prstGeom prst="rect">
            <a:avLst/>
          </a:prstGeom>
          <a:solidFill>
            <a:sysClr val="window" lastClr="FFFFFF">
              <a:lumMod val="95000"/>
            </a:sys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通常販売と並行して販売致します。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その他の割引制度との併用は不可とさせて頂きます。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掲出駅の明細に関しましては工事の状況により変更となる場合もございますので予めご了承下さい。</a:t>
            </a:r>
            <a:endPar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8DA4298A-C66C-4BF8-B652-33544CC31C52}"/>
              </a:ext>
            </a:extLst>
          </p:cNvPr>
          <p:cNvSpPr txBox="1"/>
          <p:nvPr/>
        </p:nvSpPr>
        <p:spPr>
          <a:xfrm>
            <a:off x="123873" y="5687317"/>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＜備考＞</a:t>
            </a:r>
          </a:p>
        </p:txBody>
      </p:sp>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500"/>
            <a:ext cx="66892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D.</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駅ばりポスター　ワイドセットＢ</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_</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水　夏期特価販売</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2" name="正方形/長方形 21">
            <a:extLst>
              <a:ext uri="{FF2B5EF4-FFF2-40B4-BE49-F238E27FC236}">
                <a16:creationId xmlns:a16="http://schemas.microsoft.com/office/drawing/2014/main" id="{442FB750-BDDB-4AE3-80EE-852697FB5199}"/>
              </a:ext>
            </a:extLst>
          </p:cNvPr>
          <p:cNvSpPr/>
          <p:nvPr/>
        </p:nvSpPr>
        <p:spPr>
          <a:xfrm>
            <a:off x="4497216" y="2189364"/>
            <a:ext cx="1935482" cy="276999"/>
          </a:xfrm>
          <a:prstGeom prst="rect">
            <a:avLst/>
          </a:prstGeom>
          <a:noFill/>
          <a:ln w="9525" cap="flat" cmpd="sng" algn="ctr">
            <a:no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＜広告料金（税別）＞</a:t>
            </a:r>
          </a:p>
        </p:txBody>
      </p:sp>
      <p:sp>
        <p:nvSpPr>
          <p:cNvPr id="23" name="テキスト ボックス 22">
            <a:extLst>
              <a:ext uri="{FF2B5EF4-FFF2-40B4-BE49-F238E27FC236}">
                <a16:creationId xmlns:a16="http://schemas.microsoft.com/office/drawing/2014/main" id="{6A14776C-4AEA-4809-91AE-BD70D55F4664}"/>
              </a:ext>
            </a:extLst>
          </p:cNvPr>
          <p:cNvSpPr txBox="1"/>
          <p:nvPr/>
        </p:nvSpPr>
        <p:spPr>
          <a:xfrm>
            <a:off x="4581934" y="2652186"/>
            <a:ext cx="4401039"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・ワイドセット（Ｂ</a:t>
            </a:r>
            <a:r>
              <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_</a:t>
            </a: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水）</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■定価￥</a:t>
            </a:r>
            <a:r>
              <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2,050,000</a:t>
            </a: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のところ</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1" lang="en-US" altLang="ja-JP"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1,020,000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0" lang="en-US" altLang="ja-JP"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％ＯＦＦ＞</a:t>
            </a:r>
            <a:endParaRPr kumimoji="0"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4" name="グループ化 23">
            <a:extLst>
              <a:ext uri="{FF2B5EF4-FFF2-40B4-BE49-F238E27FC236}">
                <a16:creationId xmlns:a16="http://schemas.microsoft.com/office/drawing/2014/main" id="{27FADA42-937D-486B-9683-FB1E80ACD868}"/>
              </a:ext>
            </a:extLst>
          </p:cNvPr>
          <p:cNvGrpSpPr/>
          <p:nvPr/>
        </p:nvGrpSpPr>
        <p:grpSpPr>
          <a:xfrm>
            <a:off x="4581935" y="3819497"/>
            <a:ext cx="4985805" cy="1811860"/>
            <a:chOff x="149244" y="4822049"/>
            <a:chExt cx="4157473" cy="1708780"/>
          </a:xfrm>
        </p:grpSpPr>
        <p:sp>
          <p:nvSpPr>
            <p:cNvPr id="25" name="Rectangle 19">
              <a:extLst>
                <a:ext uri="{FF2B5EF4-FFF2-40B4-BE49-F238E27FC236}">
                  <a16:creationId xmlns:a16="http://schemas.microsoft.com/office/drawing/2014/main" id="{369FA56A-A0B4-458C-9E7E-AE9002AF1525}"/>
                </a:ext>
              </a:extLst>
            </p:cNvPr>
            <p:cNvSpPr>
              <a:spLocks noChangeArrowheads="1"/>
            </p:cNvSpPr>
            <p:nvPr/>
          </p:nvSpPr>
          <p:spPr bwMode="auto">
            <a:xfrm>
              <a:off x="149244" y="4822049"/>
              <a:ext cx="1115616" cy="288032"/>
            </a:xfrm>
            <a:prstGeom prst="rect">
              <a:avLst/>
            </a:prstGeom>
            <a:noFill/>
            <a:ln w="9525">
              <a:no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＜対象期間＞</a:t>
              </a:r>
            </a:p>
          </p:txBody>
        </p:sp>
        <p:sp>
          <p:nvSpPr>
            <p:cNvPr id="26" name="正方形/長方形 37">
              <a:extLst>
                <a:ext uri="{FF2B5EF4-FFF2-40B4-BE49-F238E27FC236}">
                  <a16:creationId xmlns:a16="http://schemas.microsoft.com/office/drawing/2014/main" id="{DB9033D3-E4A0-4897-9D87-4DDDF26932B0}"/>
                </a:ext>
              </a:extLst>
            </p:cNvPr>
            <p:cNvSpPr>
              <a:spLocks noChangeArrowheads="1"/>
            </p:cNvSpPr>
            <p:nvPr/>
          </p:nvSpPr>
          <p:spPr bwMode="auto">
            <a:xfrm>
              <a:off x="149244" y="5050470"/>
              <a:ext cx="2058669" cy="1480359"/>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7/8</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7/14</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7/15</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7/21</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7/22</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7/28</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7/29</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8/4  </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8/5  </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8/11 </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⑥</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8/12</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8/18</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⑦</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8/19</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8/25</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52C4BAFA-AD70-4336-9EF5-5FA630CA82CD}"/>
                </a:ext>
              </a:extLst>
            </p:cNvPr>
            <p:cNvSpPr/>
            <p:nvPr/>
          </p:nvSpPr>
          <p:spPr>
            <a:xfrm>
              <a:off x="1984172" y="5050470"/>
              <a:ext cx="2322545" cy="130620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⑦</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8/19</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8/25</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⑧</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8/26</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  </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⑨</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9/8</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⑩</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9/9</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9/15</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⑪</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9/16</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9/22</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⑫</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9/23</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9/29</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 </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⑬</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9/30</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10/6</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（火）</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3" name="正方形/長方形 2">
            <a:extLst>
              <a:ext uri="{FF2B5EF4-FFF2-40B4-BE49-F238E27FC236}">
                <a16:creationId xmlns:a16="http://schemas.microsoft.com/office/drawing/2014/main" id="{03AF8A36-9AEE-4C01-9562-C073F2F02679}"/>
              </a:ext>
            </a:extLst>
          </p:cNvPr>
          <p:cNvSpPr/>
          <p:nvPr/>
        </p:nvSpPr>
        <p:spPr>
          <a:xfrm>
            <a:off x="254417" y="1258270"/>
            <a:ext cx="83845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表参道や日本橋、六本木など利用者の多い駅にまとめて掲出が可能！</a:t>
            </a:r>
            <a:endPar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B1</a:t>
            </a: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ポスター</a:t>
            </a:r>
            <a:r>
              <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a:t>
            </a: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枚分のダイナミックな展開ができ、通行する人の印象に残るような展開が今なら特価で実施できます。</a:t>
            </a:r>
            <a:endParaRPr kumimoji="1" lang="en-US" altLang="ja-JP"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6" name="図 5">
            <a:extLst>
              <a:ext uri="{FF2B5EF4-FFF2-40B4-BE49-F238E27FC236}">
                <a16:creationId xmlns:a16="http://schemas.microsoft.com/office/drawing/2014/main" id="{C1F5315A-B1B0-4040-B56D-F4C72EFC88EC}"/>
              </a:ext>
            </a:extLst>
          </p:cNvPr>
          <p:cNvPicPr>
            <a:picLocks noChangeAspect="1"/>
          </p:cNvPicPr>
          <p:nvPr/>
        </p:nvPicPr>
        <p:blipFill>
          <a:blip r:embed="rId3"/>
          <a:stretch>
            <a:fillRect/>
          </a:stretch>
        </p:blipFill>
        <p:spPr>
          <a:xfrm>
            <a:off x="232833" y="2489857"/>
            <a:ext cx="4239359" cy="2395065"/>
          </a:xfrm>
          <a:prstGeom prst="rect">
            <a:avLst/>
          </a:prstGeom>
        </p:spPr>
      </p:pic>
      <p:sp>
        <p:nvSpPr>
          <p:cNvPr id="4" name="正方形/長方形 3">
            <a:extLst>
              <a:ext uri="{FF2B5EF4-FFF2-40B4-BE49-F238E27FC236}">
                <a16:creationId xmlns:a16="http://schemas.microsoft.com/office/drawing/2014/main" id="{773E2E53-355E-4564-8F5C-CBAB37DDA456}"/>
              </a:ext>
            </a:extLst>
          </p:cNvPr>
          <p:cNvSpPr/>
          <p:nvPr/>
        </p:nvSpPr>
        <p:spPr>
          <a:xfrm>
            <a:off x="190623" y="1204409"/>
            <a:ext cx="8633770" cy="58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149638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132FB90-71B6-4264-968B-54056A425C62}"/>
              </a:ext>
            </a:extLst>
          </p:cNvPr>
          <p:cNvSpPr txBox="1"/>
          <p:nvPr/>
        </p:nvSpPr>
        <p:spPr>
          <a:xfrm>
            <a:off x="339477" y="2132416"/>
            <a:ext cx="1585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＜掲出イメージ＞</a:t>
            </a:r>
          </a:p>
        </p:txBody>
      </p:sp>
      <p:sp>
        <p:nvSpPr>
          <p:cNvPr id="14" name="正方形/長方形 13">
            <a:extLst>
              <a:ext uri="{FF2B5EF4-FFF2-40B4-BE49-F238E27FC236}">
                <a16:creationId xmlns:a16="http://schemas.microsoft.com/office/drawing/2014/main" id="{AD506DBF-2720-4D53-9DE5-8739B4F959EB}"/>
              </a:ext>
            </a:extLst>
          </p:cNvPr>
          <p:cNvSpPr/>
          <p:nvPr/>
        </p:nvSpPr>
        <p:spPr>
          <a:xfrm>
            <a:off x="190623" y="1208381"/>
            <a:ext cx="8633770" cy="591950"/>
          </a:xfrm>
          <a:prstGeom prst="rect">
            <a:avLst/>
          </a:prstGeom>
          <a:noFill/>
          <a:ln w="9525" cap="flat" cmpd="sng" algn="ctr">
            <a:solidFill>
              <a:sysClr val="windowText" lastClr="000000"/>
            </a:solid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endParaRPr>
          </a:p>
        </p:txBody>
      </p:sp>
      <p:sp>
        <p:nvSpPr>
          <p:cNvPr id="15" name="Rectangle 110">
            <a:extLst>
              <a:ext uri="{FF2B5EF4-FFF2-40B4-BE49-F238E27FC236}">
                <a16:creationId xmlns:a16="http://schemas.microsoft.com/office/drawing/2014/main" id="{4C5543B2-272A-4499-A84D-3DA09E693621}"/>
              </a:ext>
            </a:extLst>
          </p:cNvPr>
          <p:cNvSpPr>
            <a:spLocks noChangeArrowheads="1"/>
          </p:cNvSpPr>
          <p:nvPr/>
        </p:nvSpPr>
        <p:spPr bwMode="auto">
          <a:xfrm>
            <a:off x="254417" y="870328"/>
            <a:ext cx="3888432" cy="370624"/>
          </a:xfrm>
          <a:prstGeom prst="rect">
            <a:avLst/>
          </a:prstGeom>
          <a:noFill/>
          <a:ln w="9525" cmpd="thinThick">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D7D31"/>
                </a:solidFill>
                <a:effectLst/>
                <a:uLnTx/>
                <a:uFillTx/>
                <a:latin typeface="メイリオ" pitchFamily="50" charset="-128"/>
                <a:ea typeface="メイリオ" pitchFamily="50" charset="-128"/>
                <a:cs typeface="メイリオ" pitchFamily="50" charset="-128"/>
              </a:rPr>
              <a:t>メトロの注目度の高い主要な駅でのアプローチが可能！</a:t>
            </a:r>
          </a:p>
        </p:txBody>
      </p:sp>
      <p:sp>
        <p:nvSpPr>
          <p:cNvPr id="16" name="テキスト ボックス 30">
            <a:extLst>
              <a:ext uri="{FF2B5EF4-FFF2-40B4-BE49-F238E27FC236}">
                <a16:creationId xmlns:a16="http://schemas.microsoft.com/office/drawing/2014/main" id="{2F46DF2C-C45F-4BC3-8D70-EECB4D48C590}"/>
              </a:ext>
            </a:extLst>
          </p:cNvPr>
          <p:cNvSpPr txBox="1">
            <a:spLocks noChangeArrowheads="1"/>
          </p:cNvSpPr>
          <p:nvPr/>
        </p:nvSpPr>
        <p:spPr bwMode="auto">
          <a:xfrm>
            <a:off x="190623" y="5964316"/>
            <a:ext cx="8633770" cy="507831"/>
          </a:xfrm>
          <a:prstGeom prst="rect">
            <a:avLst/>
          </a:prstGeom>
          <a:solidFill>
            <a:sysClr val="window" lastClr="FFFFFF">
              <a:lumMod val="95000"/>
            </a:sys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通常販売と並行して販売致します。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その他の割引制度との併用は不可とさせて頂きます。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掲出駅の明細に関しましては工事の状況により変更となる場合もございますので予めご了承下さい。</a:t>
            </a:r>
            <a:endPar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8DA4298A-C66C-4BF8-B652-33544CC31C52}"/>
              </a:ext>
            </a:extLst>
          </p:cNvPr>
          <p:cNvSpPr txBox="1"/>
          <p:nvPr/>
        </p:nvSpPr>
        <p:spPr>
          <a:xfrm>
            <a:off x="107503" y="5756631"/>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＜備考＞</a:t>
            </a:r>
          </a:p>
        </p:txBody>
      </p:sp>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500"/>
            <a:ext cx="66892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solidFill>
                <a:latin typeface="メイリオ" panose="020B0604030504040204" pitchFamily="50" charset="-128"/>
                <a:ea typeface="メイリオ" panose="020B0604030504040204" pitchFamily="50" charset="-128"/>
              </a:rPr>
              <a:t>E</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駅ばりポスター　メトロエリアセット　夏期特価販売</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2" name="正方形/長方形 21">
            <a:extLst>
              <a:ext uri="{FF2B5EF4-FFF2-40B4-BE49-F238E27FC236}">
                <a16:creationId xmlns:a16="http://schemas.microsoft.com/office/drawing/2014/main" id="{442FB750-BDDB-4AE3-80EE-852697FB5199}"/>
              </a:ext>
            </a:extLst>
          </p:cNvPr>
          <p:cNvSpPr/>
          <p:nvPr/>
        </p:nvSpPr>
        <p:spPr>
          <a:xfrm>
            <a:off x="4497216" y="2189364"/>
            <a:ext cx="1935482" cy="276999"/>
          </a:xfrm>
          <a:prstGeom prst="rect">
            <a:avLst/>
          </a:prstGeom>
          <a:noFill/>
          <a:ln w="9525" cap="flat" cmpd="sng" algn="ctr">
            <a:no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＜広告料金（税別）＞</a:t>
            </a:r>
          </a:p>
        </p:txBody>
      </p:sp>
      <p:sp>
        <p:nvSpPr>
          <p:cNvPr id="23" name="テキスト ボックス 22">
            <a:extLst>
              <a:ext uri="{FF2B5EF4-FFF2-40B4-BE49-F238E27FC236}">
                <a16:creationId xmlns:a16="http://schemas.microsoft.com/office/drawing/2014/main" id="{6A14776C-4AEA-4809-91AE-BD70D55F4664}"/>
              </a:ext>
            </a:extLst>
          </p:cNvPr>
          <p:cNvSpPr txBox="1"/>
          <p:nvPr/>
        </p:nvSpPr>
        <p:spPr>
          <a:xfrm>
            <a:off x="4584000" y="2455488"/>
            <a:ext cx="4194884" cy="76944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・ターミナルセット（Ａ・Ｂ）</a:t>
            </a:r>
            <a:endPar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■定価￥</a:t>
            </a:r>
            <a:r>
              <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1,130,000</a:t>
            </a: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のところ</a:t>
            </a:r>
            <a:endPar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1" lang="en-US" altLang="ja-JP" sz="15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560,000</a:t>
            </a:r>
            <a:r>
              <a:rPr kumimoji="0" lang="ja-JP" altLang="en-US"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0" lang="en-US" altLang="ja-JP"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a:t>
            </a:r>
            <a:r>
              <a:rPr kumimoji="0" lang="ja-JP" altLang="en-US"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％ＯＦＦ＞</a:t>
            </a:r>
            <a:endParaRPr kumimoji="0" lang="en-US" altLang="ja-JP" sz="15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03AF8A36-9AEE-4C01-9562-C073F2F02679}"/>
              </a:ext>
            </a:extLst>
          </p:cNvPr>
          <p:cNvSpPr/>
          <p:nvPr/>
        </p:nvSpPr>
        <p:spPr>
          <a:xfrm>
            <a:off x="254417" y="1284850"/>
            <a:ext cx="856997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池袋や新宿などのターミナル駅や六本木や表参道など注目度の高い駅に集中して展開可能なセット。</a:t>
            </a:r>
            <a:endParaRPr kumimoji="1" lang="en-US" altLang="ja-JP"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今回期間限定で特価販売を行います。この機会にぜひご検討ください！</a:t>
            </a:r>
          </a:p>
        </p:txBody>
      </p:sp>
      <p:pic>
        <p:nvPicPr>
          <p:cNvPr id="2" name="図 1">
            <a:extLst>
              <a:ext uri="{FF2B5EF4-FFF2-40B4-BE49-F238E27FC236}">
                <a16:creationId xmlns:a16="http://schemas.microsoft.com/office/drawing/2014/main" id="{092DDE4D-57F3-497C-B099-A69B192069DE}"/>
              </a:ext>
            </a:extLst>
          </p:cNvPr>
          <p:cNvPicPr>
            <a:picLocks noChangeAspect="1"/>
          </p:cNvPicPr>
          <p:nvPr/>
        </p:nvPicPr>
        <p:blipFill>
          <a:blip r:embed="rId3"/>
          <a:stretch>
            <a:fillRect/>
          </a:stretch>
        </p:blipFill>
        <p:spPr>
          <a:xfrm>
            <a:off x="308372" y="2384223"/>
            <a:ext cx="4044966" cy="2036455"/>
          </a:xfrm>
          <a:prstGeom prst="rect">
            <a:avLst/>
          </a:prstGeom>
        </p:spPr>
      </p:pic>
      <p:sp>
        <p:nvSpPr>
          <p:cNvPr id="21" name="テキスト ボックス 20">
            <a:extLst>
              <a:ext uri="{FF2B5EF4-FFF2-40B4-BE49-F238E27FC236}">
                <a16:creationId xmlns:a16="http://schemas.microsoft.com/office/drawing/2014/main" id="{677EB857-0217-4370-8FDB-DF206921F9C6}"/>
              </a:ext>
            </a:extLst>
          </p:cNvPr>
          <p:cNvSpPr txBox="1"/>
          <p:nvPr/>
        </p:nvSpPr>
        <p:spPr>
          <a:xfrm>
            <a:off x="4584000" y="3248251"/>
            <a:ext cx="4194884" cy="75405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・コンパクト８セット</a:t>
            </a:r>
            <a:endPar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■定価￥</a:t>
            </a:r>
            <a:r>
              <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870,000</a:t>
            </a: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のところ</a:t>
            </a:r>
            <a:endPar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1" lang="en-US" altLang="ja-JP" sz="15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430,000</a:t>
            </a:r>
            <a:r>
              <a:rPr kumimoji="0" lang="ja-JP" altLang="en-US"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0" lang="en-US" altLang="ja-JP"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a:t>
            </a:r>
            <a:r>
              <a:rPr kumimoji="0" lang="ja-JP" altLang="en-US"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％ＯＦＦ＞</a:t>
            </a:r>
            <a:endParaRPr kumimoji="0" lang="en-US" altLang="ja-JP" sz="15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B6888C72-714F-4B8C-9301-614F75A42044}"/>
              </a:ext>
            </a:extLst>
          </p:cNvPr>
          <p:cNvSpPr txBox="1"/>
          <p:nvPr/>
        </p:nvSpPr>
        <p:spPr>
          <a:xfrm>
            <a:off x="4584000" y="4040536"/>
            <a:ext cx="4194884" cy="75405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・六本木エリアセット</a:t>
            </a:r>
            <a:endPar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■定価￥</a:t>
            </a:r>
            <a:r>
              <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1,000,000</a:t>
            </a: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のところ</a:t>
            </a:r>
            <a:endPar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1" lang="en-US" altLang="ja-JP" sz="15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500,000</a:t>
            </a:r>
            <a:r>
              <a:rPr kumimoji="0" lang="ja-JP" altLang="en-US"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0" lang="en-US" altLang="ja-JP"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a:t>
            </a:r>
            <a:r>
              <a:rPr kumimoji="0" lang="ja-JP" altLang="en-US"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％ＯＦＦ＞</a:t>
            </a:r>
            <a:endParaRPr kumimoji="0" lang="en-US" altLang="ja-JP" sz="15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353B868D-C05F-4536-9BEC-219F00A9C0D3}"/>
              </a:ext>
            </a:extLst>
          </p:cNvPr>
          <p:cNvSpPr txBox="1"/>
          <p:nvPr/>
        </p:nvSpPr>
        <p:spPr>
          <a:xfrm>
            <a:off x="4584000" y="4845865"/>
            <a:ext cx="4194884" cy="75405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・表参道駅セット</a:t>
            </a:r>
            <a:endPar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■定価￥</a:t>
            </a:r>
            <a:r>
              <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1,500,000</a:t>
            </a:r>
            <a:r>
              <a:rPr kumimoji="1" lang="ja-JP" altLang="en-US"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のところ</a:t>
            </a:r>
            <a:endParaRPr kumimoji="1" lang="en-US" altLang="ja-JP" sz="1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1" lang="en-US" altLang="ja-JP" sz="15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750,000</a:t>
            </a:r>
            <a:r>
              <a:rPr kumimoji="0" lang="ja-JP" altLang="en-US"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0" lang="en-US" altLang="ja-JP"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a:t>
            </a:r>
            <a:r>
              <a:rPr kumimoji="0" lang="ja-JP" altLang="en-US" sz="15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％ＯＦＦ＞</a:t>
            </a:r>
            <a:endParaRPr kumimoji="0" lang="en-US" altLang="ja-JP" sz="15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0" name="グループ化 19">
            <a:extLst>
              <a:ext uri="{FF2B5EF4-FFF2-40B4-BE49-F238E27FC236}">
                <a16:creationId xmlns:a16="http://schemas.microsoft.com/office/drawing/2014/main" id="{59E80E44-93D0-44B1-B144-9E117425074E}"/>
              </a:ext>
            </a:extLst>
          </p:cNvPr>
          <p:cNvGrpSpPr/>
          <p:nvPr/>
        </p:nvGrpSpPr>
        <p:grpSpPr>
          <a:xfrm>
            <a:off x="339477" y="4474154"/>
            <a:ext cx="4444065" cy="1463191"/>
            <a:chOff x="149244" y="4822049"/>
            <a:chExt cx="4053661" cy="2033872"/>
          </a:xfrm>
        </p:grpSpPr>
        <p:sp>
          <p:nvSpPr>
            <p:cNvPr id="30" name="Rectangle 19">
              <a:extLst>
                <a:ext uri="{FF2B5EF4-FFF2-40B4-BE49-F238E27FC236}">
                  <a16:creationId xmlns:a16="http://schemas.microsoft.com/office/drawing/2014/main" id="{DD4CC253-A32C-43F6-9234-CF514C52C29B}"/>
                </a:ext>
              </a:extLst>
            </p:cNvPr>
            <p:cNvSpPr>
              <a:spLocks noChangeArrowheads="1"/>
            </p:cNvSpPr>
            <p:nvPr/>
          </p:nvSpPr>
          <p:spPr bwMode="auto">
            <a:xfrm>
              <a:off x="149244" y="4822049"/>
              <a:ext cx="1115616" cy="288032"/>
            </a:xfrm>
            <a:prstGeom prst="rect">
              <a:avLst/>
            </a:prstGeom>
            <a:noFill/>
            <a:ln w="9525">
              <a:no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＜対象期間＞</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1" name="正方形/長方形 37">
              <a:extLst>
                <a:ext uri="{FF2B5EF4-FFF2-40B4-BE49-F238E27FC236}">
                  <a16:creationId xmlns:a16="http://schemas.microsoft.com/office/drawing/2014/main" id="{E4A8EDFD-E704-4812-88C0-820E244C766F}"/>
                </a:ext>
              </a:extLst>
            </p:cNvPr>
            <p:cNvSpPr>
              <a:spLocks noChangeArrowheads="1"/>
            </p:cNvSpPr>
            <p:nvPr/>
          </p:nvSpPr>
          <p:spPr bwMode="auto">
            <a:xfrm>
              <a:off x="238769" y="5016308"/>
              <a:ext cx="2058669" cy="1839613"/>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7/13</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7/19</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②</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7/26</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③</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8/9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8/16</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a:defRPr/>
              </a:pPr>
              <a:r>
                <a:rPr lang="ja-JP" altLang="en-US" sz="1000" dirty="0">
                  <a:solidFill>
                    <a:prstClr val="black"/>
                  </a:solidFill>
                  <a:latin typeface="游ゴシック" panose="020B0400000000000000" pitchFamily="50" charset="-128"/>
                </a:rPr>
                <a:t>⑥</a:t>
              </a:r>
              <a:r>
                <a:rPr lang="en-US" altLang="ja-JP" sz="1000" dirty="0">
                  <a:solidFill>
                    <a:prstClr val="black"/>
                  </a:solidFill>
                  <a:latin typeface="游ゴシック" panose="020B0400000000000000" pitchFamily="50" charset="-128"/>
                </a:rPr>
                <a:t>8/17</a:t>
              </a:r>
              <a:r>
                <a:rPr lang="ja-JP" altLang="en-US" sz="1000" dirty="0">
                  <a:solidFill>
                    <a:prstClr val="black"/>
                  </a:solidFill>
                  <a:latin typeface="游ゴシック" panose="020B0400000000000000" pitchFamily="50" charset="-128"/>
                </a:rPr>
                <a:t>（月）～　</a:t>
              </a:r>
              <a:r>
                <a:rPr lang="en-US" altLang="ja-JP" sz="1000" dirty="0">
                  <a:solidFill>
                    <a:prstClr val="black"/>
                  </a:solidFill>
                  <a:latin typeface="游ゴシック" panose="020B0400000000000000" pitchFamily="50" charset="-128"/>
                </a:rPr>
                <a:t>8/23</a:t>
              </a:r>
              <a:r>
                <a:rPr lang="ja-JP" altLang="en-US" sz="1000" dirty="0">
                  <a:solidFill>
                    <a:prstClr val="black"/>
                  </a:solidFill>
                  <a:latin typeface="游ゴシック" panose="020B0400000000000000" pitchFamily="50" charset="-128"/>
                </a:rPr>
                <a:t>（日）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2429DFB9-6B57-4B6F-A4B0-572E6A54A922}"/>
                </a:ext>
              </a:extLst>
            </p:cNvPr>
            <p:cNvSpPr/>
            <p:nvPr/>
          </p:nvSpPr>
          <p:spPr>
            <a:xfrm>
              <a:off x="2031498" y="5016308"/>
              <a:ext cx="2171407" cy="183961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⑦</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8/24</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⑧</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8/31</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9/6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⑨</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9/13</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⑩</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9/14</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⑪</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9/21</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⑫</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9/28</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10/4</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Tree>
    <p:extLst>
      <p:ext uri="{BB962C8B-B14F-4D97-AF65-F5344CB8AC3E}">
        <p14:creationId xmlns:p14="http://schemas.microsoft.com/office/powerpoint/2010/main" val="498760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132FB90-71B6-4264-968B-54056A425C62}"/>
              </a:ext>
            </a:extLst>
          </p:cNvPr>
          <p:cNvSpPr txBox="1"/>
          <p:nvPr/>
        </p:nvSpPr>
        <p:spPr>
          <a:xfrm>
            <a:off x="123873" y="2483713"/>
            <a:ext cx="1585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＜掲出イメージ＞</a:t>
            </a:r>
          </a:p>
        </p:txBody>
      </p:sp>
      <p:sp>
        <p:nvSpPr>
          <p:cNvPr id="14" name="正方形/長方形 13">
            <a:extLst>
              <a:ext uri="{FF2B5EF4-FFF2-40B4-BE49-F238E27FC236}">
                <a16:creationId xmlns:a16="http://schemas.microsoft.com/office/drawing/2014/main" id="{AD506DBF-2720-4D53-9DE5-8739B4F959EB}"/>
              </a:ext>
            </a:extLst>
          </p:cNvPr>
          <p:cNvSpPr/>
          <p:nvPr/>
        </p:nvSpPr>
        <p:spPr>
          <a:xfrm>
            <a:off x="190623" y="1208381"/>
            <a:ext cx="8633770" cy="591950"/>
          </a:xfrm>
          <a:prstGeom prst="rect">
            <a:avLst/>
          </a:prstGeom>
          <a:noFill/>
          <a:ln w="9525" cap="flat" cmpd="sng" algn="ctr">
            <a:solidFill>
              <a:sysClr val="windowText" lastClr="000000"/>
            </a:solid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endParaRPr>
          </a:p>
        </p:txBody>
      </p:sp>
      <p:sp>
        <p:nvSpPr>
          <p:cNvPr id="15" name="Rectangle 110">
            <a:extLst>
              <a:ext uri="{FF2B5EF4-FFF2-40B4-BE49-F238E27FC236}">
                <a16:creationId xmlns:a16="http://schemas.microsoft.com/office/drawing/2014/main" id="{4C5543B2-272A-4499-A84D-3DA09E693621}"/>
              </a:ext>
            </a:extLst>
          </p:cNvPr>
          <p:cNvSpPr>
            <a:spLocks noChangeArrowheads="1"/>
          </p:cNvSpPr>
          <p:nvPr/>
        </p:nvSpPr>
        <p:spPr bwMode="auto">
          <a:xfrm>
            <a:off x="254417" y="870328"/>
            <a:ext cx="3888432" cy="370624"/>
          </a:xfrm>
          <a:prstGeom prst="rect">
            <a:avLst/>
          </a:prstGeom>
          <a:noFill/>
          <a:ln w="9525" cmpd="thinThick">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D7D31"/>
                </a:solidFill>
                <a:effectLst/>
                <a:uLnTx/>
                <a:uFillTx/>
                <a:latin typeface="メイリオ" pitchFamily="50" charset="-128"/>
                <a:ea typeface="メイリオ" pitchFamily="50" charset="-128"/>
                <a:cs typeface="メイリオ" pitchFamily="50" charset="-128"/>
              </a:rPr>
              <a:t>六本木駅でのインパクト大の展開を特別価格で！</a:t>
            </a:r>
          </a:p>
        </p:txBody>
      </p:sp>
      <p:sp>
        <p:nvSpPr>
          <p:cNvPr id="16" name="テキスト ボックス 30">
            <a:extLst>
              <a:ext uri="{FF2B5EF4-FFF2-40B4-BE49-F238E27FC236}">
                <a16:creationId xmlns:a16="http://schemas.microsoft.com/office/drawing/2014/main" id="{2F46DF2C-C45F-4BC3-8D70-EECB4D48C590}"/>
              </a:ext>
            </a:extLst>
          </p:cNvPr>
          <p:cNvSpPr txBox="1">
            <a:spLocks noChangeArrowheads="1"/>
          </p:cNvSpPr>
          <p:nvPr/>
        </p:nvSpPr>
        <p:spPr bwMode="auto">
          <a:xfrm>
            <a:off x="190623" y="6099433"/>
            <a:ext cx="8633770" cy="369332"/>
          </a:xfrm>
          <a:prstGeom prst="rect">
            <a:avLst/>
          </a:prstGeom>
          <a:solidFill>
            <a:sysClr val="window" lastClr="FFFFFF">
              <a:lumMod val="95000"/>
            </a:sys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通常販売と並行して販売致します。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その他の割引制度との併用は不可とさせて頂きます。</a:t>
            </a:r>
          </a:p>
        </p:txBody>
      </p:sp>
      <p:sp>
        <p:nvSpPr>
          <p:cNvPr id="17" name="テキスト ボックス 16">
            <a:extLst>
              <a:ext uri="{FF2B5EF4-FFF2-40B4-BE49-F238E27FC236}">
                <a16:creationId xmlns:a16="http://schemas.microsoft.com/office/drawing/2014/main" id="{8DA4298A-C66C-4BF8-B652-33544CC31C52}"/>
              </a:ext>
            </a:extLst>
          </p:cNvPr>
          <p:cNvSpPr txBox="1"/>
          <p:nvPr/>
        </p:nvSpPr>
        <p:spPr>
          <a:xfrm>
            <a:off x="123873" y="5822434"/>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＜備考＞</a:t>
            </a:r>
          </a:p>
        </p:txBody>
      </p:sp>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500"/>
            <a:ext cx="66892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F.</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駅ばりポスター　六本木プレミアムセット　夏期特価販売</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2" name="正方形/長方形 21">
            <a:extLst>
              <a:ext uri="{FF2B5EF4-FFF2-40B4-BE49-F238E27FC236}">
                <a16:creationId xmlns:a16="http://schemas.microsoft.com/office/drawing/2014/main" id="{442FB750-BDDB-4AE3-80EE-852697FB5199}"/>
              </a:ext>
            </a:extLst>
          </p:cNvPr>
          <p:cNvSpPr/>
          <p:nvPr/>
        </p:nvSpPr>
        <p:spPr>
          <a:xfrm>
            <a:off x="4555840" y="2378434"/>
            <a:ext cx="1935482" cy="276999"/>
          </a:xfrm>
          <a:prstGeom prst="rect">
            <a:avLst/>
          </a:prstGeom>
          <a:noFill/>
          <a:ln w="9525" cap="flat" cmpd="sng" algn="ctr">
            <a:no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＜広告料金（税別）＞</a:t>
            </a:r>
          </a:p>
        </p:txBody>
      </p:sp>
      <p:sp>
        <p:nvSpPr>
          <p:cNvPr id="23" name="テキスト ボックス 22">
            <a:extLst>
              <a:ext uri="{FF2B5EF4-FFF2-40B4-BE49-F238E27FC236}">
                <a16:creationId xmlns:a16="http://schemas.microsoft.com/office/drawing/2014/main" id="{6A14776C-4AEA-4809-91AE-BD70D55F4664}"/>
              </a:ext>
            </a:extLst>
          </p:cNvPr>
          <p:cNvSpPr txBox="1"/>
          <p:nvPr/>
        </p:nvSpPr>
        <p:spPr>
          <a:xfrm>
            <a:off x="4774194" y="2672340"/>
            <a:ext cx="3886816"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・六本木プレミアムセット</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■定価￥</a:t>
            </a:r>
            <a:r>
              <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700,000</a:t>
            </a: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のところ</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1" lang="en-US" altLang="ja-JP"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350,000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0" lang="en-US" altLang="ja-JP"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％ＯＦＦ＞</a:t>
            </a:r>
            <a:endParaRPr kumimoji="0"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03AF8A36-9AEE-4C01-9562-C073F2F02679}"/>
              </a:ext>
            </a:extLst>
          </p:cNvPr>
          <p:cNvSpPr/>
          <p:nvPr/>
        </p:nvSpPr>
        <p:spPr>
          <a:xfrm>
            <a:off x="254417" y="1284850"/>
            <a:ext cx="852240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ハイクラスな人が集う六本木駅。近くには六本木ヒルズもあるため、常に多くの人が行きかい、</a:t>
            </a:r>
            <a:endParaRPr kumimoji="1" lang="en-US" altLang="ja-JP"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プレミアムセットであれば大きな展開が可能なため広告の視認性も高い媒体となります。</a:t>
            </a:r>
            <a:endParaRPr kumimoji="1" lang="en-US" altLang="ja-JP"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FC7045C9-8CFA-4FB0-B591-41AD1D077E5B}"/>
              </a:ext>
            </a:extLst>
          </p:cNvPr>
          <p:cNvPicPr>
            <a:picLocks noChangeAspect="1"/>
          </p:cNvPicPr>
          <p:nvPr/>
        </p:nvPicPr>
        <p:blipFill>
          <a:blip r:embed="rId3"/>
          <a:stretch>
            <a:fillRect/>
          </a:stretch>
        </p:blipFill>
        <p:spPr>
          <a:xfrm>
            <a:off x="190623" y="2741500"/>
            <a:ext cx="4346776" cy="2293210"/>
          </a:xfrm>
          <a:prstGeom prst="rect">
            <a:avLst/>
          </a:prstGeom>
        </p:spPr>
      </p:pic>
      <p:grpSp>
        <p:nvGrpSpPr>
          <p:cNvPr id="19" name="グループ化 18">
            <a:extLst>
              <a:ext uri="{FF2B5EF4-FFF2-40B4-BE49-F238E27FC236}">
                <a16:creationId xmlns:a16="http://schemas.microsoft.com/office/drawing/2014/main" id="{DC87BC3E-48D1-42B5-9277-172CBE0721BA}"/>
              </a:ext>
            </a:extLst>
          </p:cNvPr>
          <p:cNvGrpSpPr/>
          <p:nvPr/>
        </p:nvGrpSpPr>
        <p:grpSpPr>
          <a:xfrm>
            <a:off x="4699935" y="3888105"/>
            <a:ext cx="4444065" cy="1586302"/>
            <a:chOff x="149244" y="4822049"/>
            <a:chExt cx="4053661" cy="2205000"/>
          </a:xfrm>
        </p:grpSpPr>
        <p:sp>
          <p:nvSpPr>
            <p:cNvPr id="24" name="Rectangle 19">
              <a:extLst>
                <a:ext uri="{FF2B5EF4-FFF2-40B4-BE49-F238E27FC236}">
                  <a16:creationId xmlns:a16="http://schemas.microsoft.com/office/drawing/2014/main" id="{E97B6AB3-6BD7-4784-9EF8-109CB2D4D116}"/>
                </a:ext>
              </a:extLst>
            </p:cNvPr>
            <p:cNvSpPr>
              <a:spLocks noChangeArrowheads="1"/>
            </p:cNvSpPr>
            <p:nvPr/>
          </p:nvSpPr>
          <p:spPr bwMode="auto">
            <a:xfrm>
              <a:off x="149244" y="4822049"/>
              <a:ext cx="1115616" cy="288032"/>
            </a:xfrm>
            <a:prstGeom prst="rect">
              <a:avLst/>
            </a:prstGeom>
            <a:noFill/>
            <a:ln w="9525">
              <a:no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n-ea"/>
                  <a:cs typeface="+mn-cs"/>
                </a:rPr>
                <a:t>＜対象期間＞</a:t>
              </a:r>
              <a:endParaRPr kumimoji="0" lang="en-US" altLang="ja-JP" sz="1100" b="0" i="0" u="none" strike="noStrike" kern="1200" cap="none" spc="0" normalizeH="0" baseline="0" noProof="0" dirty="0">
                <a:ln>
                  <a:noFill/>
                </a:ln>
                <a:solidFill>
                  <a:prstClr val="black"/>
                </a:solidFill>
                <a:effectLst/>
                <a:uLnTx/>
                <a:uFillTx/>
                <a:latin typeface="+mn-ea"/>
                <a:cs typeface="+mn-cs"/>
              </a:endParaRPr>
            </a:p>
          </p:txBody>
        </p:sp>
        <p:sp>
          <p:nvSpPr>
            <p:cNvPr id="25" name="正方形/長方形 37">
              <a:extLst>
                <a:ext uri="{FF2B5EF4-FFF2-40B4-BE49-F238E27FC236}">
                  <a16:creationId xmlns:a16="http://schemas.microsoft.com/office/drawing/2014/main" id="{818CCD9F-61FF-4517-B521-F48105807C91}"/>
                </a:ext>
              </a:extLst>
            </p:cNvPr>
            <p:cNvSpPr>
              <a:spLocks noChangeArrowheads="1"/>
            </p:cNvSpPr>
            <p:nvPr/>
          </p:nvSpPr>
          <p:spPr bwMode="auto">
            <a:xfrm>
              <a:off x="238769" y="5016308"/>
              <a:ext cx="2058669" cy="2010741"/>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n-ea"/>
                  <a:cs typeface="+mn-cs"/>
                </a:rPr>
                <a:t>①</a:t>
              </a:r>
              <a:r>
                <a:rPr kumimoji="0" lang="en-US" altLang="ja-JP" sz="1100" b="0" i="0" u="none" strike="noStrike" kern="1200" cap="none" spc="0" normalizeH="0" baseline="0" noProof="0" dirty="0">
                  <a:ln>
                    <a:noFill/>
                  </a:ln>
                  <a:solidFill>
                    <a:prstClr val="black"/>
                  </a:solidFill>
                  <a:effectLst/>
                  <a:uLnTx/>
                  <a:uFillTx/>
                  <a:latin typeface="+mn-ea"/>
                  <a:cs typeface="+mn-cs"/>
                </a:rPr>
                <a:t>7/13</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7/19</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②</a:t>
              </a:r>
              <a:r>
                <a:rPr kumimoji="0" lang="en-US" altLang="ja-JP" sz="1100" b="0" i="0" u="none" strike="noStrike" kern="1200" cap="none" spc="0" normalizeH="0" baseline="0" noProof="0" dirty="0">
                  <a:ln>
                    <a:noFill/>
                  </a:ln>
                  <a:solidFill>
                    <a:prstClr val="black"/>
                  </a:solidFill>
                  <a:effectLst/>
                  <a:uLnTx/>
                  <a:uFillTx/>
                  <a:latin typeface="+mn-ea"/>
                  <a:cs typeface="+mn-cs"/>
                </a:rPr>
                <a:t>7/20</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7/26</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③</a:t>
              </a:r>
              <a:r>
                <a:rPr kumimoji="0" lang="en-US" altLang="ja-JP" sz="1100" b="0" i="0" u="none" strike="noStrike" kern="1200" cap="none" spc="0" normalizeH="0" baseline="0" noProof="0" dirty="0">
                  <a:ln>
                    <a:noFill/>
                  </a:ln>
                  <a:solidFill>
                    <a:prstClr val="black"/>
                  </a:solidFill>
                  <a:effectLst/>
                  <a:uLnTx/>
                  <a:uFillTx/>
                  <a:latin typeface="+mn-ea"/>
                  <a:cs typeface="+mn-cs"/>
                </a:rPr>
                <a:t>7/27</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8/2  </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n-ea"/>
                  <a:cs typeface="+mn-cs"/>
                </a:rPr>
                <a:t>④</a:t>
              </a:r>
              <a:r>
                <a:rPr kumimoji="0" lang="en-US" altLang="ja-JP" sz="1100" b="0" i="0" u="none" strike="noStrike" kern="1200" cap="none" spc="0" normalizeH="0" baseline="0" noProof="0" dirty="0">
                  <a:ln>
                    <a:noFill/>
                  </a:ln>
                  <a:solidFill>
                    <a:prstClr val="black"/>
                  </a:solidFill>
                  <a:effectLst/>
                  <a:uLnTx/>
                  <a:uFillTx/>
                  <a:latin typeface="+mn-ea"/>
                  <a:cs typeface="+mn-cs"/>
                </a:rPr>
                <a:t>8/3  </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8/9 </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n-ea"/>
                  <a:cs typeface="+mn-cs"/>
                </a:rPr>
                <a:t>⑤</a:t>
              </a:r>
              <a:r>
                <a:rPr kumimoji="0" lang="en-US" altLang="ja-JP" sz="1100" b="0" i="0" u="none" strike="noStrike" kern="1200" cap="none" spc="0" normalizeH="0" baseline="0" noProof="0" dirty="0">
                  <a:ln>
                    <a:noFill/>
                  </a:ln>
                  <a:solidFill>
                    <a:prstClr val="black"/>
                  </a:solidFill>
                  <a:effectLst/>
                  <a:uLnTx/>
                  <a:uFillTx/>
                  <a:latin typeface="+mn-ea"/>
                  <a:cs typeface="+mn-cs"/>
                </a:rPr>
                <a:t>8/10</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8/16</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lvl="0">
                <a:defRPr/>
              </a:pPr>
              <a:r>
                <a:rPr lang="ja-JP" altLang="en-US" sz="1100" dirty="0">
                  <a:solidFill>
                    <a:prstClr val="black"/>
                  </a:solidFill>
                  <a:latin typeface="+mn-ea"/>
                </a:rPr>
                <a:t>⑥</a:t>
              </a:r>
              <a:r>
                <a:rPr lang="en-US" altLang="ja-JP" sz="1100" dirty="0">
                  <a:solidFill>
                    <a:prstClr val="black"/>
                  </a:solidFill>
                  <a:latin typeface="+mn-ea"/>
                </a:rPr>
                <a:t>8/17</a:t>
              </a:r>
              <a:r>
                <a:rPr lang="ja-JP" altLang="en-US" sz="1100" dirty="0">
                  <a:solidFill>
                    <a:prstClr val="black"/>
                  </a:solidFill>
                  <a:latin typeface="+mn-ea"/>
                </a:rPr>
                <a:t>（月）～　</a:t>
              </a:r>
              <a:r>
                <a:rPr lang="en-US" altLang="ja-JP" sz="1100" dirty="0">
                  <a:solidFill>
                    <a:prstClr val="black"/>
                  </a:solidFill>
                  <a:latin typeface="+mn-ea"/>
                </a:rPr>
                <a:t>8/23</a:t>
              </a:r>
              <a:r>
                <a:rPr lang="ja-JP" altLang="en-US" sz="1100" dirty="0">
                  <a:solidFill>
                    <a:prstClr val="black"/>
                  </a:solidFill>
                  <a:latin typeface="+mn-ea"/>
                </a:rPr>
                <a:t>（日）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n-ea"/>
                <a:cs typeface="+mn-cs"/>
              </a:endParaRPr>
            </a:p>
          </p:txBody>
        </p:sp>
        <p:sp>
          <p:nvSpPr>
            <p:cNvPr id="26" name="正方形/長方形 25">
              <a:extLst>
                <a:ext uri="{FF2B5EF4-FFF2-40B4-BE49-F238E27FC236}">
                  <a16:creationId xmlns:a16="http://schemas.microsoft.com/office/drawing/2014/main" id="{75C36B6C-1631-463D-9431-92DEF88A9CBF}"/>
                </a:ext>
              </a:extLst>
            </p:cNvPr>
            <p:cNvSpPr/>
            <p:nvPr/>
          </p:nvSpPr>
          <p:spPr>
            <a:xfrm>
              <a:off x="2031498" y="5016308"/>
              <a:ext cx="2171407" cy="20107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⑦</a:t>
              </a:r>
              <a:r>
                <a:rPr kumimoji="0" lang="en-US" altLang="ja-JP" sz="1100" b="0" i="0" u="none" strike="noStrike" kern="1200" cap="none" spc="0" normalizeH="0" baseline="0" noProof="0" dirty="0">
                  <a:ln>
                    <a:noFill/>
                  </a:ln>
                  <a:solidFill>
                    <a:prstClr val="black"/>
                  </a:solidFill>
                  <a:effectLst/>
                  <a:uLnTx/>
                  <a:uFillTx/>
                  <a:latin typeface="+mn-ea"/>
                  <a:cs typeface="+mn-cs"/>
                </a:rPr>
                <a:t>8/24</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8/30</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n-ea"/>
                  <a:cs typeface="+mn-cs"/>
                </a:rPr>
                <a:t>⑧</a:t>
              </a:r>
              <a:r>
                <a:rPr kumimoji="0" lang="en-US" altLang="ja-JP" sz="1100" b="0" i="0" u="none" strike="noStrike" kern="1200" cap="none" spc="0" normalizeH="0" baseline="0" noProof="0" dirty="0">
                  <a:ln>
                    <a:noFill/>
                  </a:ln>
                  <a:solidFill>
                    <a:prstClr val="black"/>
                  </a:solidFill>
                  <a:effectLst/>
                  <a:uLnTx/>
                  <a:uFillTx/>
                  <a:latin typeface="+mn-ea"/>
                  <a:cs typeface="+mn-cs"/>
                </a:rPr>
                <a:t>8/31</a:t>
              </a:r>
              <a:r>
                <a:rPr kumimoji="0" lang="ja-JP" altLang="en-US" sz="1100" b="0" i="0" u="none" strike="noStrike" kern="1200" cap="none" spc="0" normalizeH="0" baseline="0" noProof="0" dirty="0">
                  <a:ln>
                    <a:noFill/>
                  </a:ln>
                  <a:solidFill>
                    <a:prstClr val="black"/>
                  </a:solidFill>
                  <a:effectLst/>
                  <a:uLnTx/>
                  <a:uFillTx/>
                  <a:latin typeface="+mn-ea"/>
                  <a:cs typeface="+mn-cs"/>
                </a:rPr>
                <a:t>（月）</a:t>
              </a:r>
              <a:r>
                <a:rPr kumimoji="0" lang="en-US" altLang="ja-JP" sz="1100" b="0" i="0" u="none" strike="noStrike" kern="1200" cap="none" spc="0" normalizeH="0" baseline="0" noProof="0" dirty="0">
                  <a:ln>
                    <a:noFill/>
                  </a:ln>
                  <a:solidFill>
                    <a:prstClr val="black"/>
                  </a:solidFill>
                  <a:effectLst/>
                  <a:uLnTx/>
                  <a:uFillTx/>
                  <a:latin typeface="+mn-ea"/>
                  <a:cs typeface="+mn-cs"/>
                </a:rPr>
                <a:t>〜</a:t>
              </a:r>
              <a:r>
                <a:rPr kumimoji="0" lang="ja-JP" altLang="en-US" sz="1100" b="0" i="0" u="none" strike="noStrike" kern="1200" cap="none" spc="0" normalizeH="0" baseline="0" noProof="0" dirty="0">
                  <a:ln>
                    <a:noFill/>
                  </a:ln>
                  <a:solidFill>
                    <a:prstClr val="black"/>
                  </a:solidFill>
                  <a:effectLst/>
                  <a:uLnTx/>
                  <a:uFillTx/>
                  <a:latin typeface="+mn-ea"/>
                  <a:cs typeface="+mn-cs"/>
                </a:rPr>
                <a:t>　</a:t>
              </a:r>
              <a:r>
                <a:rPr kumimoji="0" lang="en-US" altLang="ja-JP" sz="1100" b="0" i="0" u="none" strike="noStrike" kern="1200" cap="none" spc="0" normalizeH="0" baseline="0" noProof="0" dirty="0">
                  <a:ln>
                    <a:noFill/>
                  </a:ln>
                  <a:solidFill>
                    <a:prstClr val="black"/>
                  </a:solidFill>
                  <a:effectLst/>
                  <a:uLnTx/>
                  <a:uFillTx/>
                  <a:latin typeface="+mn-ea"/>
                  <a:cs typeface="+mn-cs"/>
                </a:rPr>
                <a:t>9/6 </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⑨</a:t>
              </a:r>
              <a:r>
                <a:rPr kumimoji="0" lang="en-US" altLang="ja-JP" sz="1100" b="0" i="0" u="none" strike="noStrike" kern="1200" cap="none" spc="0" normalizeH="0" baseline="0" noProof="0" dirty="0">
                  <a:ln>
                    <a:noFill/>
                  </a:ln>
                  <a:solidFill>
                    <a:prstClr val="black"/>
                  </a:solidFill>
                  <a:effectLst/>
                  <a:uLnTx/>
                  <a:uFillTx/>
                  <a:latin typeface="+mn-ea"/>
                  <a:cs typeface="+mn-cs"/>
                </a:rPr>
                <a:t>9/7</a:t>
              </a:r>
              <a:r>
                <a:rPr kumimoji="0" lang="ja-JP" altLang="en-US" sz="1100" b="0" i="0" u="none" strike="noStrike" kern="1200" cap="none" spc="0" normalizeH="0" baseline="0" noProof="0" dirty="0">
                  <a:ln>
                    <a:noFill/>
                  </a:ln>
                  <a:solidFill>
                    <a:prstClr val="black"/>
                  </a:solidFill>
                  <a:effectLst/>
                  <a:uLnTx/>
                  <a:uFillTx/>
                  <a:latin typeface="+mn-ea"/>
                  <a:cs typeface="+mn-cs"/>
                </a:rPr>
                <a:t>（月）  ～   </a:t>
              </a:r>
              <a:r>
                <a:rPr kumimoji="0" lang="en-US" altLang="ja-JP" sz="1100" b="0" i="0" u="none" strike="noStrike" kern="1200" cap="none" spc="0" normalizeH="0" baseline="0" noProof="0" dirty="0">
                  <a:ln>
                    <a:noFill/>
                  </a:ln>
                  <a:solidFill>
                    <a:prstClr val="black"/>
                  </a:solidFill>
                  <a:effectLst/>
                  <a:uLnTx/>
                  <a:uFillTx/>
                  <a:latin typeface="+mn-ea"/>
                  <a:cs typeface="+mn-cs"/>
                </a:rPr>
                <a:t>9/13</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⑩</a:t>
              </a:r>
              <a:r>
                <a:rPr kumimoji="0" lang="en-US" altLang="ja-JP" sz="1100" b="0" i="0" u="none" strike="noStrike" kern="1200" cap="none" spc="0" normalizeH="0" baseline="0" noProof="0" dirty="0">
                  <a:ln>
                    <a:noFill/>
                  </a:ln>
                  <a:solidFill>
                    <a:prstClr val="black"/>
                  </a:solidFill>
                  <a:effectLst/>
                  <a:uLnTx/>
                  <a:uFillTx/>
                  <a:latin typeface="+mn-ea"/>
                  <a:cs typeface="+mn-cs"/>
                </a:rPr>
                <a:t>9/14</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9/20</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⑪</a:t>
              </a:r>
              <a:r>
                <a:rPr kumimoji="0" lang="en-US" altLang="ja-JP" sz="1100" b="0" i="0" u="none" strike="noStrike" kern="1200" cap="none" spc="0" normalizeH="0" baseline="0" noProof="0" dirty="0">
                  <a:ln>
                    <a:noFill/>
                  </a:ln>
                  <a:solidFill>
                    <a:prstClr val="black"/>
                  </a:solidFill>
                  <a:effectLst/>
                  <a:uLnTx/>
                  <a:uFillTx/>
                  <a:latin typeface="+mn-ea"/>
                  <a:cs typeface="+mn-cs"/>
                </a:rPr>
                <a:t>9/21</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9/27</a:t>
              </a:r>
              <a:r>
                <a:rPr kumimoji="0" lang="ja-JP" altLang="en-US" sz="1100" b="0" i="0" u="none" strike="noStrike" kern="1200" cap="none" spc="0" normalizeH="0" baseline="0" noProof="0" dirty="0">
                  <a:ln>
                    <a:noFill/>
                  </a:ln>
                  <a:solidFill>
                    <a:prstClr val="black"/>
                  </a:solidFill>
                  <a:effectLst/>
                  <a:uLnTx/>
                  <a:uFillTx/>
                  <a:latin typeface="+mn-ea"/>
                  <a:cs typeface="+mn-cs"/>
                </a:rPr>
                <a:t>（日）</a:t>
              </a: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n-ea"/>
                </a:rPr>
                <a:t>⑫</a:t>
              </a:r>
              <a:r>
                <a:rPr kumimoji="0" lang="en-US" altLang="ja-JP" sz="1100" b="0" i="0" u="none" strike="noStrike" kern="1200" cap="none" spc="0" normalizeH="0" baseline="0" noProof="0" dirty="0">
                  <a:ln>
                    <a:noFill/>
                  </a:ln>
                  <a:solidFill>
                    <a:prstClr val="black"/>
                  </a:solidFill>
                  <a:effectLst/>
                  <a:uLnTx/>
                  <a:uFillTx/>
                  <a:latin typeface="+mn-ea"/>
                  <a:cs typeface="+mn-cs"/>
                </a:rPr>
                <a:t>9/28</a:t>
              </a:r>
              <a:r>
                <a:rPr kumimoji="0" lang="ja-JP" altLang="en-US" sz="1100" b="0" i="0" u="none" strike="noStrike" kern="1200" cap="none" spc="0" normalizeH="0" baseline="0" noProof="0" dirty="0">
                  <a:ln>
                    <a:noFill/>
                  </a:ln>
                  <a:solidFill>
                    <a:prstClr val="black"/>
                  </a:solidFill>
                  <a:effectLst/>
                  <a:uLnTx/>
                  <a:uFillTx/>
                  <a:latin typeface="+mn-ea"/>
                  <a:cs typeface="+mn-cs"/>
                </a:rPr>
                <a:t>（月）～   </a:t>
              </a:r>
              <a:r>
                <a:rPr kumimoji="0" lang="en-US" altLang="ja-JP" sz="1100" b="0" i="0" u="none" strike="noStrike" kern="1200" cap="none" spc="0" normalizeH="0" baseline="0" noProof="0" dirty="0">
                  <a:ln>
                    <a:noFill/>
                  </a:ln>
                  <a:solidFill>
                    <a:prstClr val="black"/>
                  </a:solidFill>
                  <a:effectLst/>
                  <a:uLnTx/>
                  <a:uFillTx/>
                  <a:latin typeface="+mn-ea"/>
                  <a:cs typeface="+mn-cs"/>
                </a:rPr>
                <a:t>10/4</a:t>
              </a:r>
              <a:r>
                <a:rPr kumimoji="0" lang="ja-JP" altLang="en-US" sz="1100" b="0" i="0" u="none" strike="noStrike" kern="1200" cap="none" spc="0" normalizeH="0" baseline="0" noProof="0" dirty="0">
                  <a:ln>
                    <a:noFill/>
                  </a:ln>
                  <a:solidFill>
                    <a:prstClr val="black"/>
                  </a:solidFill>
                  <a:effectLst/>
                  <a:uLnTx/>
                  <a:uFillTx/>
                  <a:latin typeface="+mn-ea"/>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n-ea"/>
                <a:cs typeface="+mn-cs"/>
              </a:endParaRPr>
            </a:p>
          </p:txBody>
        </p:sp>
      </p:grpSp>
    </p:spTree>
    <p:extLst>
      <p:ext uri="{BB962C8B-B14F-4D97-AF65-F5344CB8AC3E}">
        <p14:creationId xmlns:p14="http://schemas.microsoft.com/office/powerpoint/2010/main" val="4249744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132FB90-71B6-4264-968B-54056A425C62}"/>
              </a:ext>
            </a:extLst>
          </p:cNvPr>
          <p:cNvSpPr txBox="1"/>
          <p:nvPr/>
        </p:nvSpPr>
        <p:spPr>
          <a:xfrm>
            <a:off x="254417" y="1999884"/>
            <a:ext cx="1585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＜掲出イメージ＞</a:t>
            </a:r>
          </a:p>
        </p:txBody>
      </p:sp>
      <p:sp>
        <p:nvSpPr>
          <p:cNvPr id="14" name="正方形/長方形 13">
            <a:extLst>
              <a:ext uri="{FF2B5EF4-FFF2-40B4-BE49-F238E27FC236}">
                <a16:creationId xmlns:a16="http://schemas.microsoft.com/office/drawing/2014/main" id="{AD506DBF-2720-4D53-9DE5-8739B4F959EB}"/>
              </a:ext>
            </a:extLst>
          </p:cNvPr>
          <p:cNvSpPr/>
          <p:nvPr/>
        </p:nvSpPr>
        <p:spPr>
          <a:xfrm>
            <a:off x="190623" y="1208381"/>
            <a:ext cx="8633770" cy="591950"/>
          </a:xfrm>
          <a:prstGeom prst="rect">
            <a:avLst/>
          </a:prstGeom>
          <a:noFill/>
          <a:ln w="9525" cap="flat" cmpd="sng" algn="ctr">
            <a:solidFill>
              <a:sysClr val="windowText" lastClr="000000"/>
            </a:solid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endParaRPr>
          </a:p>
        </p:txBody>
      </p:sp>
      <p:sp>
        <p:nvSpPr>
          <p:cNvPr id="15" name="Rectangle 110">
            <a:extLst>
              <a:ext uri="{FF2B5EF4-FFF2-40B4-BE49-F238E27FC236}">
                <a16:creationId xmlns:a16="http://schemas.microsoft.com/office/drawing/2014/main" id="{4C5543B2-272A-4499-A84D-3DA09E693621}"/>
              </a:ext>
            </a:extLst>
          </p:cNvPr>
          <p:cNvSpPr>
            <a:spLocks noChangeArrowheads="1"/>
          </p:cNvSpPr>
          <p:nvPr/>
        </p:nvSpPr>
        <p:spPr bwMode="auto">
          <a:xfrm>
            <a:off x="254417" y="870328"/>
            <a:ext cx="3888432" cy="370624"/>
          </a:xfrm>
          <a:prstGeom prst="rect">
            <a:avLst/>
          </a:prstGeom>
          <a:noFill/>
          <a:ln w="9525" cmpd="thinThick">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D7D31"/>
                </a:solidFill>
                <a:effectLst/>
                <a:uLnTx/>
                <a:uFillTx/>
                <a:latin typeface="メイリオ" pitchFamily="50" charset="-128"/>
                <a:ea typeface="メイリオ" pitchFamily="50" charset="-128"/>
                <a:cs typeface="メイリオ" pitchFamily="50" charset="-128"/>
              </a:rPr>
              <a:t>池袋駅でインパクト大の展開を特別価格で！</a:t>
            </a:r>
          </a:p>
        </p:txBody>
      </p:sp>
      <p:sp>
        <p:nvSpPr>
          <p:cNvPr id="16" name="テキスト ボックス 30">
            <a:extLst>
              <a:ext uri="{FF2B5EF4-FFF2-40B4-BE49-F238E27FC236}">
                <a16:creationId xmlns:a16="http://schemas.microsoft.com/office/drawing/2014/main" id="{2F46DF2C-C45F-4BC3-8D70-EECB4D48C590}"/>
              </a:ext>
            </a:extLst>
          </p:cNvPr>
          <p:cNvSpPr txBox="1">
            <a:spLocks noChangeArrowheads="1"/>
          </p:cNvSpPr>
          <p:nvPr/>
        </p:nvSpPr>
        <p:spPr bwMode="auto">
          <a:xfrm>
            <a:off x="190623" y="6110901"/>
            <a:ext cx="8633770" cy="369332"/>
          </a:xfrm>
          <a:prstGeom prst="rect">
            <a:avLst/>
          </a:prstGeom>
          <a:solidFill>
            <a:sysClr val="window" lastClr="FFFFFF">
              <a:lumMod val="95000"/>
            </a:sys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通常販売と並行して販売致します。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その他の割引制度との併用は不可とさせて頂きます。</a:t>
            </a:r>
          </a:p>
        </p:txBody>
      </p:sp>
      <p:sp>
        <p:nvSpPr>
          <p:cNvPr id="17" name="テキスト ボックス 16">
            <a:extLst>
              <a:ext uri="{FF2B5EF4-FFF2-40B4-BE49-F238E27FC236}">
                <a16:creationId xmlns:a16="http://schemas.microsoft.com/office/drawing/2014/main" id="{8DA4298A-C66C-4BF8-B652-33544CC31C52}"/>
              </a:ext>
            </a:extLst>
          </p:cNvPr>
          <p:cNvSpPr txBox="1"/>
          <p:nvPr/>
        </p:nvSpPr>
        <p:spPr>
          <a:xfrm>
            <a:off x="107503" y="5844812"/>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＜備考＞</a:t>
            </a:r>
          </a:p>
        </p:txBody>
      </p:sp>
      <p:sp>
        <p:nvSpPr>
          <p:cNvPr id="9" name="テキスト ボックス 8">
            <a:extLst>
              <a:ext uri="{FF2B5EF4-FFF2-40B4-BE49-F238E27FC236}">
                <a16:creationId xmlns:a16="http://schemas.microsoft.com/office/drawing/2014/main" id="{DA8EA117-3DBA-434B-9E0F-0B8A08261EF2}"/>
              </a:ext>
            </a:extLst>
          </p:cNvPr>
          <p:cNvSpPr txBox="1"/>
          <p:nvPr/>
        </p:nvSpPr>
        <p:spPr>
          <a:xfrm>
            <a:off x="1008704" y="246500"/>
            <a:ext cx="66892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solidFill>
                <a:latin typeface="メイリオ" panose="020B0604030504040204" pitchFamily="50" charset="-128"/>
                <a:ea typeface="メイリオ" panose="020B0604030504040204" pitchFamily="50" charset="-128"/>
              </a:rPr>
              <a:t>G</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駅ばりポスター　池袋プレミアムセット２　夏期特価販売</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2" name="正方形/長方形 21">
            <a:extLst>
              <a:ext uri="{FF2B5EF4-FFF2-40B4-BE49-F238E27FC236}">
                <a16:creationId xmlns:a16="http://schemas.microsoft.com/office/drawing/2014/main" id="{442FB750-BDDB-4AE3-80EE-852697FB5199}"/>
              </a:ext>
            </a:extLst>
          </p:cNvPr>
          <p:cNvSpPr/>
          <p:nvPr/>
        </p:nvSpPr>
        <p:spPr>
          <a:xfrm>
            <a:off x="4353338" y="2544899"/>
            <a:ext cx="1935482" cy="276999"/>
          </a:xfrm>
          <a:prstGeom prst="rect">
            <a:avLst/>
          </a:prstGeom>
          <a:noFill/>
          <a:ln w="9525" cap="flat" cmpd="sng" algn="ctr">
            <a:no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＜広告料金（税別）＞</a:t>
            </a:r>
          </a:p>
        </p:txBody>
      </p:sp>
      <p:sp>
        <p:nvSpPr>
          <p:cNvPr id="23" name="テキスト ボックス 22">
            <a:extLst>
              <a:ext uri="{FF2B5EF4-FFF2-40B4-BE49-F238E27FC236}">
                <a16:creationId xmlns:a16="http://schemas.microsoft.com/office/drawing/2014/main" id="{6A14776C-4AEA-4809-91AE-BD70D55F4664}"/>
              </a:ext>
            </a:extLst>
          </p:cNvPr>
          <p:cNvSpPr txBox="1"/>
          <p:nvPr/>
        </p:nvSpPr>
        <p:spPr>
          <a:xfrm>
            <a:off x="4568900" y="2917558"/>
            <a:ext cx="4194884"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・池袋プレミアム２（Ａ・Ｂ）</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■定価￥</a:t>
            </a:r>
            <a:r>
              <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600,000</a:t>
            </a: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のところ</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1" lang="en-US" altLang="ja-JP"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300,000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0" lang="en-US" altLang="ja-JP"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％ＯＦＦ＞</a:t>
            </a:r>
            <a:endParaRPr kumimoji="0" lang="en-US" altLang="ja-JP"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03AF8A36-9AEE-4C01-9562-C073F2F02679}"/>
              </a:ext>
            </a:extLst>
          </p:cNvPr>
          <p:cNvSpPr/>
          <p:nvPr/>
        </p:nvSpPr>
        <p:spPr>
          <a:xfrm>
            <a:off x="254417" y="1284850"/>
            <a:ext cx="65557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幅広い年代層の人が多目的に集まる街池袋にて、インパクトのある展開が可能となります。</a:t>
            </a:r>
            <a:endParaRPr kumimoji="1" lang="en-US" altLang="ja-JP"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通路を行きかう人にインパクトのある広告展開ができ、注目度も高い媒体です。</a:t>
            </a:r>
          </a:p>
        </p:txBody>
      </p:sp>
      <p:sp>
        <p:nvSpPr>
          <p:cNvPr id="20" name="テキスト ボックス 19">
            <a:extLst>
              <a:ext uri="{FF2B5EF4-FFF2-40B4-BE49-F238E27FC236}">
                <a16:creationId xmlns:a16="http://schemas.microsoft.com/office/drawing/2014/main" id="{E48B668A-971C-4BE7-B74A-4379A82509E9}"/>
              </a:ext>
            </a:extLst>
          </p:cNvPr>
          <p:cNvSpPr txBox="1"/>
          <p:nvPr/>
        </p:nvSpPr>
        <p:spPr>
          <a:xfrm>
            <a:off x="4568900" y="4177197"/>
            <a:ext cx="4194884"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・池袋プレミアム２（フル）</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■定価￥</a:t>
            </a:r>
            <a:r>
              <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1,000,000</a:t>
            </a:r>
            <a:r>
              <a:rPr kumimoji="1" lang="ja-JP" altLang="en-US"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のところ</a:t>
            </a:r>
            <a:endParaRPr kumimoji="1" lang="en-US" altLang="ja-JP" sz="16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1" lang="en-US" altLang="ja-JP" sz="2400" b="1" i="0" u="sng" strike="noStrike" kern="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500,000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a:t>
            </a:r>
            <a:r>
              <a:rPr kumimoji="0" lang="en-US" altLang="ja-JP"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50</a:t>
            </a:r>
            <a:r>
              <a:rPr kumimoji="0" lang="ja-JP" altLang="en-US"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％ＯＦＦ＞</a:t>
            </a:r>
            <a:endParaRPr kumimoji="0" lang="en-US" altLang="ja-JP" sz="2400" b="1" i="0" u="sng"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endParaRPr>
          </a:p>
        </p:txBody>
      </p:sp>
      <p:pic>
        <p:nvPicPr>
          <p:cNvPr id="2" name="図 1">
            <a:extLst>
              <a:ext uri="{FF2B5EF4-FFF2-40B4-BE49-F238E27FC236}">
                <a16:creationId xmlns:a16="http://schemas.microsoft.com/office/drawing/2014/main" id="{9CAE5F77-DE78-4010-8094-291E0A52404A}"/>
              </a:ext>
            </a:extLst>
          </p:cNvPr>
          <p:cNvPicPr>
            <a:picLocks noChangeAspect="1"/>
          </p:cNvPicPr>
          <p:nvPr/>
        </p:nvPicPr>
        <p:blipFill>
          <a:blip r:embed="rId3"/>
          <a:stretch>
            <a:fillRect/>
          </a:stretch>
        </p:blipFill>
        <p:spPr>
          <a:xfrm>
            <a:off x="190623" y="2276883"/>
            <a:ext cx="4254277" cy="2060114"/>
          </a:xfrm>
          <a:prstGeom prst="rect">
            <a:avLst/>
          </a:prstGeom>
        </p:spPr>
      </p:pic>
      <p:grpSp>
        <p:nvGrpSpPr>
          <p:cNvPr id="35" name="グループ化 34">
            <a:extLst>
              <a:ext uri="{FF2B5EF4-FFF2-40B4-BE49-F238E27FC236}">
                <a16:creationId xmlns:a16="http://schemas.microsoft.com/office/drawing/2014/main" id="{18BFD8F6-3BED-4BBE-A322-60EE11900376}"/>
              </a:ext>
            </a:extLst>
          </p:cNvPr>
          <p:cNvGrpSpPr/>
          <p:nvPr/>
        </p:nvGrpSpPr>
        <p:grpSpPr>
          <a:xfrm>
            <a:off x="316046" y="4287568"/>
            <a:ext cx="4444065" cy="1463191"/>
            <a:chOff x="149244" y="4822049"/>
            <a:chExt cx="4053661" cy="2033872"/>
          </a:xfrm>
        </p:grpSpPr>
        <p:sp>
          <p:nvSpPr>
            <p:cNvPr id="36" name="Rectangle 19">
              <a:extLst>
                <a:ext uri="{FF2B5EF4-FFF2-40B4-BE49-F238E27FC236}">
                  <a16:creationId xmlns:a16="http://schemas.microsoft.com/office/drawing/2014/main" id="{221815C0-1DB4-4761-AE91-0D27B209A97C}"/>
                </a:ext>
              </a:extLst>
            </p:cNvPr>
            <p:cNvSpPr>
              <a:spLocks noChangeArrowheads="1"/>
            </p:cNvSpPr>
            <p:nvPr/>
          </p:nvSpPr>
          <p:spPr bwMode="auto">
            <a:xfrm>
              <a:off x="149244" y="4822049"/>
              <a:ext cx="1115616" cy="288032"/>
            </a:xfrm>
            <a:prstGeom prst="rect">
              <a:avLst/>
            </a:prstGeom>
            <a:noFill/>
            <a:ln w="9525">
              <a:no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＜対象期間＞</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7" name="正方形/長方形 37">
              <a:extLst>
                <a:ext uri="{FF2B5EF4-FFF2-40B4-BE49-F238E27FC236}">
                  <a16:creationId xmlns:a16="http://schemas.microsoft.com/office/drawing/2014/main" id="{59D3C33F-5895-4B26-B03E-D200FFE7779E}"/>
                </a:ext>
              </a:extLst>
            </p:cNvPr>
            <p:cNvSpPr>
              <a:spLocks noChangeArrowheads="1"/>
            </p:cNvSpPr>
            <p:nvPr/>
          </p:nvSpPr>
          <p:spPr bwMode="auto">
            <a:xfrm>
              <a:off x="238769" y="5016308"/>
              <a:ext cx="2058669" cy="1839613"/>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7/13</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7/19</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②</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7/26</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③</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8/9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8/16</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a:defRPr/>
              </a:pPr>
              <a:r>
                <a:rPr lang="ja-JP" altLang="en-US" sz="1000" dirty="0">
                  <a:solidFill>
                    <a:prstClr val="black"/>
                  </a:solidFill>
                  <a:latin typeface="游ゴシック" panose="020B0400000000000000" pitchFamily="50" charset="-128"/>
                </a:rPr>
                <a:t>⑥</a:t>
              </a:r>
              <a:r>
                <a:rPr lang="en-US" altLang="ja-JP" sz="1000" dirty="0">
                  <a:solidFill>
                    <a:prstClr val="black"/>
                  </a:solidFill>
                  <a:latin typeface="游ゴシック" panose="020B0400000000000000" pitchFamily="50" charset="-128"/>
                </a:rPr>
                <a:t>8/17</a:t>
              </a:r>
              <a:r>
                <a:rPr lang="ja-JP" altLang="en-US" sz="1000" dirty="0">
                  <a:solidFill>
                    <a:prstClr val="black"/>
                  </a:solidFill>
                  <a:latin typeface="游ゴシック" panose="020B0400000000000000" pitchFamily="50" charset="-128"/>
                </a:rPr>
                <a:t>（月）～　</a:t>
              </a:r>
              <a:r>
                <a:rPr lang="en-US" altLang="ja-JP" sz="1000" dirty="0">
                  <a:solidFill>
                    <a:prstClr val="black"/>
                  </a:solidFill>
                  <a:latin typeface="游ゴシック" panose="020B0400000000000000" pitchFamily="50" charset="-128"/>
                </a:rPr>
                <a:t>8/23</a:t>
              </a:r>
              <a:r>
                <a:rPr lang="ja-JP" altLang="en-US" sz="1000" dirty="0">
                  <a:solidFill>
                    <a:prstClr val="black"/>
                  </a:solidFill>
                  <a:latin typeface="游ゴシック" panose="020B0400000000000000" pitchFamily="50" charset="-128"/>
                </a:rPr>
                <a:t>（日）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DBF0D0A8-72B2-4F32-B6F6-11A05C52528A}"/>
                </a:ext>
              </a:extLst>
            </p:cNvPr>
            <p:cNvSpPr/>
            <p:nvPr/>
          </p:nvSpPr>
          <p:spPr>
            <a:xfrm>
              <a:off x="2031498" y="5016308"/>
              <a:ext cx="2171407" cy="183961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⑦</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8/24</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⑧</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8/31</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9/6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⑨</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9/13</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⑩</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9/14</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9/20</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⑪</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9/21</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9/27</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游ゴシック" panose="020B0400000000000000" pitchFamily="50" charset="-128"/>
                  <a:ea typeface="游ゴシック" panose="020B0400000000000000" pitchFamily="50" charset="-128"/>
                </a:rPr>
                <a:t>⑫</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9/28</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10/4</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Tree>
    <p:extLst>
      <p:ext uri="{BB962C8B-B14F-4D97-AF65-F5344CB8AC3E}">
        <p14:creationId xmlns:p14="http://schemas.microsoft.com/office/powerpoint/2010/main" val="3348587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3F6C9CD7-B7F4-4B61-9798-DB94E0E30962}"/>
              </a:ext>
            </a:extLst>
          </p:cNvPr>
          <p:cNvSpPr/>
          <p:nvPr/>
        </p:nvSpPr>
        <p:spPr>
          <a:xfrm>
            <a:off x="458302" y="1017777"/>
            <a:ext cx="6751427" cy="276999"/>
          </a:xfrm>
          <a:prstGeom prst="rect">
            <a:avLst/>
          </a:prstGeom>
          <a:noFill/>
          <a:ln w="9525" cap="flat" cmpd="sng" algn="ctr">
            <a:solidFill>
              <a:sysClr val="windowText" lastClr="000000"/>
            </a:solidFill>
            <a:prstDash val="solid"/>
          </a:ln>
          <a:effectLst/>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主要駅に設置された大型ボード各種を特価でご案内致します。この機会に是非ご利用下さい！</a:t>
            </a:r>
            <a:endParaRPr kumimoji="1" lang="ja-JP" altLang="en-US" sz="12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C6568C87-53EE-48CA-939D-F5F759291153}"/>
              </a:ext>
            </a:extLst>
          </p:cNvPr>
          <p:cNvSpPr txBox="1"/>
          <p:nvPr/>
        </p:nvSpPr>
        <p:spPr>
          <a:xfrm>
            <a:off x="979641" y="231792"/>
            <a:ext cx="78890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solidFill>
                <a:latin typeface="游ゴシック Medium" panose="020B0500000000000000" pitchFamily="50" charset="-128"/>
                <a:ea typeface="游ゴシック Medium" panose="020B0500000000000000" pitchFamily="50" charset="-128"/>
              </a:rPr>
              <a:t>H</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大型ボード　特別販売</a:t>
            </a:r>
          </a:p>
        </p:txBody>
      </p:sp>
      <p:sp>
        <p:nvSpPr>
          <p:cNvPr id="22" name="テキスト ボックス 35">
            <a:extLst>
              <a:ext uri="{FF2B5EF4-FFF2-40B4-BE49-F238E27FC236}">
                <a16:creationId xmlns:a16="http://schemas.microsoft.com/office/drawing/2014/main" id="{41083A05-D47B-420F-A344-009A7D52D19F}"/>
              </a:ext>
            </a:extLst>
          </p:cNvPr>
          <p:cNvSpPr txBox="1"/>
          <p:nvPr/>
        </p:nvSpPr>
        <p:spPr>
          <a:xfrm>
            <a:off x="458303" y="6139722"/>
            <a:ext cx="8165976" cy="507831"/>
          </a:xfrm>
          <a:prstGeom prst="rect">
            <a:avLst/>
          </a:prstGeom>
          <a:noFill/>
          <a:ln>
            <a:solidFill>
              <a:schemeClr val="tx1"/>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加工料・作業費を含みます。（製作費は別途）</a:t>
            </a:r>
            <a:endParaRPr kumimoji="1" lang="en-US" altLang="ja-JP"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 駅改良工事等により掲出駅が変更になる場合があります。</a:t>
            </a:r>
            <a:r>
              <a:rPr kumimoji="1" lang="en-US" altLang="ja-JP"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	※ </a:t>
            </a:r>
            <a:r>
              <a:rPr kumimoji="1" lang="ja-JP" altLang="en-US"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掲出される駅は、メディアガイドでご確認ください。</a:t>
            </a:r>
            <a:endParaRPr kumimoji="1" lang="en-US" altLang="ja-JP"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 作業日は、掲出月および運行業務の都合により変更となる場合があります。</a:t>
            </a:r>
            <a:endParaRPr kumimoji="1" lang="en-US" altLang="ja-JP" sz="9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3DDFFF7B-FEAC-48A7-82C8-94C8D33E8700}"/>
              </a:ext>
            </a:extLst>
          </p:cNvPr>
          <p:cNvPicPr>
            <a:picLocks noChangeAspect="1"/>
          </p:cNvPicPr>
          <p:nvPr/>
        </p:nvPicPr>
        <p:blipFill rotWithShape="1">
          <a:blip r:embed="rId3"/>
          <a:srcRect l="29213" t="42913" r="30793" b="14563"/>
          <a:stretch/>
        </p:blipFill>
        <p:spPr>
          <a:xfrm>
            <a:off x="2643827" y="1525502"/>
            <a:ext cx="1788888" cy="1268035"/>
          </a:xfrm>
          <a:prstGeom prst="rect">
            <a:avLst/>
          </a:prstGeom>
        </p:spPr>
      </p:pic>
      <p:sp>
        <p:nvSpPr>
          <p:cNvPr id="27" name="コンテンツ プレースホルダ 2">
            <a:extLst>
              <a:ext uri="{FF2B5EF4-FFF2-40B4-BE49-F238E27FC236}">
                <a16:creationId xmlns:a16="http://schemas.microsoft.com/office/drawing/2014/main" id="{2286B451-D63C-44C7-93B4-5E48116999D7}"/>
              </a:ext>
            </a:extLst>
          </p:cNvPr>
          <p:cNvSpPr txBox="1">
            <a:spLocks/>
          </p:cNvSpPr>
          <p:nvPr/>
        </p:nvSpPr>
        <p:spPr>
          <a:xfrm>
            <a:off x="2649937" y="1537867"/>
            <a:ext cx="1440160" cy="19403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プラチナボード</a:t>
            </a:r>
          </a:p>
        </p:txBody>
      </p:sp>
      <p:pic>
        <p:nvPicPr>
          <p:cNvPr id="30" name="図 29">
            <a:extLst>
              <a:ext uri="{FF2B5EF4-FFF2-40B4-BE49-F238E27FC236}">
                <a16:creationId xmlns:a16="http://schemas.microsoft.com/office/drawing/2014/main" id="{F9D1EFDB-FAFF-4F97-BD0C-30E5398883A7}"/>
              </a:ext>
            </a:extLst>
          </p:cNvPr>
          <p:cNvPicPr>
            <a:picLocks noChangeAspect="1"/>
          </p:cNvPicPr>
          <p:nvPr/>
        </p:nvPicPr>
        <p:blipFill rotWithShape="1">
          <a:blip r:embed="rId4"/>
          <a:srcRect l="15105" t="1" r="20331" b="1852"/>
          <a:stretch/>
        </p:blipFill>
        <p:spPr>
          <a:xfrm>
            <a:off x="6633328" y="1531582"/>
            <a:ext cx="1770895" cy="1263022"/>
          </a:xfrm>
          <a:prstGeom prst="rect">
            <a:avLst/>
          </a:prstGeom>
        </p:spPr>
      </p:pic>
      <p:sp>
        <p:nvSpPr>
          <p:cNvPr id="33" name="コンテンツ プレースホルダ 2">
            <a:extLst>
              <a:ext uri="{FF2B5EF4-FFF2-40B4-BE49-F238E27FC236}">
                <a16:creationId xmlns:a16="http://schemas.microsoft.com/office/drawing/2014/main" id="{10B603D2-CC2B-4D9E-A059-69E86D6405D6}"/>
              </a:ext>
            </a:extLst>
          </p:cNvPr>
          <p:cNvSpPr txBox="1">
            <a:spLocks/>
          </p:cNvSpPr>
          <p:nvPr/>
        </p:nvSpPr>
        <p:spPr>
          <a:xfrm>
            <a:off x="6638090" y="1537866"/>
            <a:ext cx="1440160" cy="19403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恵比寿ボード</a:t>
            </a:r>
          </a:p>
        </p:txBody>
      </p:sp>
      <p:sp>
        <p:nvSpPr>
          <p:cNvPr id="35" name="コンテンツ プレースホルダ 2">
            <a:extLst>
              <a:ext uri="{FF2B5EF4-FFF2-40B4-BE49-F238E27FC236}">
                <a16:creationId xmlns:a16="http://schemas.microsoft.com/office/drawing/2014/main" id="{FE4EF0E2-4896-4962-9965-08F82A9D3DB4}"/>
              </a:ext>
            </a:extLst>
          </p:cNvPr>
          <p:cNvSpPr txBox="1">
            <a:spLocks/>
          </p:cNvSpPr>
          <p:nvPr/>
        </p:nvSpPr>
        <p:spPr>
          <a:xfrm>
            <a:off x="624246" y="1299539"/>
            <a:ext cx="1444520" cy="2764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＜掲出イメージ＞</a:t>
            </a:r>
            <a:endParaRPr kumimoji="1"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0" name="図 9">
            <a:extLst>
              <a:ext uri="{FF2B5EF4-FFF2-40B4-BE49-F238E27FC236}">
                <a16:creationId xmlns:a16="http://schemas.microsoft.com/office/drawing/2014/main" id="{B36A78DA-2795-4D32-AEC9-963AD57C2797}"/>
              </a:ext>
            </a:extLst>
          </p:cNvPr>
          <p:cNvPicPr>
            <a:picLocks noChangeAspect="1"/>
          </p:cNvPicPr>
          <p:nvPr/>
        </p:nvPicPr>
        <p:blipFill rotWithShape="1">
          <a:blip r:embed="rId5"/>
          <a:srcRect l="27232" t="25564" r="25205" b="23036"/>
          <a:stretch/>
        </p:blipFill>
        <p:spPr>
          <a:xfrm>
            <a:off x="4712027" y="1525502"/>
            <a:ext cx="1759086" cy="1267346"/>
          </a:xfrm>
          <a:prstGeom prst="rect">
            <a:avLst/>
          </a:prstGeom>
        </p:spPr>
      </p:pic>
      <p:sp>
        <p:nvSpPr>
          <p:cNvPr id="36" name="コンテンツ プレースホルダ 2">
            <a:extLst>
              <a:ext uri="{FF2B5EF4-FFF2-40B4-BE49-F238E27FC236}">
                <a16:creationId xmlns:a16="http://schemas.microsoft.com/office/drawing/2014/main" id="{449BDBEC-F527-4024-88F8-1712AFA89989}"/>
              </a:ext>
            </a:extLst>
          </p:cNvPr>
          <p:cNvSpPr txBox="1">
            <a:spLocks/>
          </p:cNvSpPr>
          <p:nvPr/>
        </p:nvSpPr>
        <p:spPr>
          <a:xfrm>
            <a:off x="4712026" y="1537866"/>
            <a:ext cx="1440160" cy="19403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六本木ボード</a:t>
            </a:r>
          </a:p>
        </p:txBody>
      </p:sp>
      <p:graphicFrame>
        <p:nvGraphicFramePr>
          <p:cNvPr id="15" name="表 14">
            <a:extLst>
              <a:ext uri="{FF2B5EF4-FFF2-40B4-BE49-F238E27FC236}">
                <a16:creationId xmlns:a16="http://schemas.microsoft.com/office/drawing/2014/main" id="{AEFB91BF-D2AA-49E6-A029-6F911D6E4CFD}"/>
              </a:ext>
            </a:extLst>
          </p:cNvPr>
          <p:cNvGraphicFramePr>
            <a:graphicFrameLocks noGrp="1"/>
          </p:cNvGraphicFramePr>
          <p:nvPr/>
        </p:nvGraphicFramePr>
        <p:xfrm>
          <a:off x="671522" y="2853111"/>
          <a:ext cx="7800955" cy="2653884"/>
        </p:xfrm>
        <a:graphic>
          <a:graphicData uri="http://schemas.openxmlformats.org/drawingml/2006/table">
            <a:tbl>
              <a:tblPr/>
              <a:tblGrid>
                <a:gridCol w="2070017">
                  <a:extLst>
                    <a:ext uri="{9D8B030D-6E8A-4147-A177-3AD203B41FA5}">
                      <a16:colId xmlns:a16="http://schemas.microsoft.com/office/drawing/2014/main" val="20000"/>
                    </a:ext>
                  </a:extLst>
                </a:gridCol>
                <a:gridCol w="546186">
                  <a:extLst>
                    <a:ext uri="{9D8B030D-6E8A-4147-A177-3AD203B41FA5}">
                      <a16:colId xmlns:a16="http://schemas.microsoft.com/office/drawing/2014/main" val="20002"/>
                    </a:ext>
                  </a:extLst>
                </a:gridCol>
                <a:gridCol w="576869">
                  <a:extLst>
                    <a:ext uri="{9D8B030D-6E8A-4147-A177-3AD203B41FA5}">
                      <a16:colId xmlns:a16="http://schemas.microsoft.com/office/drawing/2014/main" val="1933452590"/>
                    </a:ext>
                  </a:extLst>
                </a:gridCol>
                <a:gridCol w="828484">
                  <a:extLst>
                    <a:ext uri="{9D8B030D-6E8A-4147-A177-3AD203B41FA5}">
                      <a16:colId xmlns:a16="http://schemas.microsoft.com/office/drawing/2014/main" val="4006195120"/>
                    </a:ext>
                  </a:extLst>
                </a:gridCol>
                <a:gridCol w="1528091">
                  <a:extLst>
                    <a:ext uri="{9D8B030D-6E8A-4147-A177-3AD203B41FA5}">
                      <a16:colId xmlns:a16="http://schemas.microsoft.com/office/drawing/2014/main" val="20003"/>
                    </a:ext>
                  </a:extLst>
                </a:gridCol>
                <a:gridCol w="1490563">
                  <a:extLst>
                    <a:ext uri="{9D8B030D-6E8A-4147-A177-3AD203B41FA5}">
                      <a16:colId xmlns:a16="http://schemas.microsoft.com/office/drawing/2014/main" val="20004"/>
                    </a:ext>
                  </a:extLst>
                </a:gridCol>
                <a:gridCol w="760745">
                  <a:extLst>
                    <a:ext uri="{9D8B030D-6E8A-4147-A177-3AD203B41FA5}">
                      <a16:colId xmlns:a16="http://schemas.microsoft.com/office/drawing/2014/main" val="20005"/>
                    </a:ext>
                  </a:extLst>
                </a:gridCol>
              </a:tblGrid>
              <a:tr h="233264">
                <a:tc>
                  <a:txBody>
                    <a:bodyPr/>
                    <a:lstStyle/>
                    <a:p>
                      <a:pPr algn="ctr" rtl="0" fontAlgn="ctr"/>
                      <a:r>
                        <a:rPr lang="ja-JP" altLang="en-US" sz="1000" b="0" i="0" u="none" strike="noStrike" dirty="0">
                          <a:solidFill>
                            <a:srgbClr val="000000"/>
                          </a:solidFill>
                          <a:latin typeface="+mn-ea"/>
                          <a:ea typeface="+mn-ea"/>
                          <a:cs typeface="メイリオ" pitchFamily="50" charset="-128"/>
                        </a:rPr>
                        <a:t>媒体名 </a:t>
                      </a: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000" b="0" i="0" u="none" strike="noStrike" dirty="0">
                          <a:solidFill>
                            <a:srgbClr val="000000"/>
                          </a:solidFill>
                          <a:latin typeface="+mn-ea"/>
                          <a:ea typeface="+mn-ea"/>
                          <a:cs typeface="メイリオ" pitchFamily="50" charset="-128"/>
                        </a:rPr>
                        <a:t>駅数 </a:t>
                      </a: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000" b="0" i="0" u="none" strike="noStrike" dirty="0">
                          <a:solidFill>
                            <a:srgbClr val="000000"/>
                          </a:solidFill>
                          <a:latin typeface="+mn-ea"/>
                          <a:ea typeface="+mn-ea"/>
                          <a:cs typeface="メイリオ" pitchFamily="50" charset="-128"/>
                        </a:rPr>
                        <a:t>面数</a:t>
                      </a:r>
                    </a:p>
                  </a:txBody>
                  <a:tcPr marL="9427" marR="9427" marT="9427"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000" b="0" i="0" u="none" strike="noStrike" dirty="0">
                          <a:solidFill>
                            <a:srgbClr val="000000"/>
                          </a:solidFill>
                          <a:latin typeface="+mn-ea"/>
                          <a:ea typeface="+mn-ea"/>
                          <a:cs typeface="メイリオ" pitchFamily="50" charset="-128"/>
                        </a:rPr>
                        <a:t>掲出期間 </a:t>
                      </a: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ja-JP" altLang="en-US" sz="1000" b="0" i="0" u="none" strike="noStrike" dirty="0">
                          <a:solidFill>
                            <a:srgbClr val="000000"/>
                          </a:solidFill>
                          <a:latin typeface="+mn-ea"/>
                          <a:ea typeface="+mn-ea"/>
                          <a:cs typeface="メイリオ" pitchFamily="50" charset="-128"/>
                        </a:rPr>
                        <a:t>定価広告料金（税別）</a:t>
                      </a: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zh-TW" altLang="en-US" sz="1000" b="0" i="0" u="none" strike="noStrike" dirty="0">
                          <a:solidFill>
                            <a:srgbClr val="000000"/>
                          </a:solidFill>
                          <a:latin typeface="游ゴシック　本文"/>
                          <a:ea typeface="游ゴシック" panose="020B0400000000000000" pitchFamily="50" charset="-128"/>
                          <a:cs typeface="メイリオ" pitchFamily="50" charset="-128"/>
                        </a:rPr>
                        <a:t>特別料金</a:t>
                      </a:r>
                      <a:r>
                        <a:rPr lang="ja-JP" altLang="en-US" sz="1000" b="0" i="0" u="none" strike="noStrike" dirty="0">
                          <a:solidFill>
                            <a:srgbClr val="000000"/>
                          </a:solidFill>
                          <a:latin typeface="游ゴシック　本文"/>
                          <a:ea typeface="游ゴシック" panose="020B0400000000000000" pitchFamily="50" charset="-128"/>
                          <a:cs typeface="メイリオ" pitchFamily="50" charset="-128"/>
                        </a:rPr>
                        <a:t>（税別）</a:t>
                      </a:r>
                      <a:endParaRPr lang="zh-TW" altLang="en-US" sz="1000" b="0" i="0" u="none" strike="noStrike" dirty="0">
                        <a:solidFill>
                          <a:srgbClr val="000000"/>
                        </a:solidFill>
                        <a:latin typeface="游ゴシック" panose="020B0400000000000000" pitchFamily="50" charset="-128"/>
                        <a:ea typeface="游ゴシック" panose="020B0400000000000000" pitchFamily="50" charset="-128"/>
                        <a:cs typeface="メイリオ" pitchFamily="50" charset="-128"/>
                      </a:endParaRP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ja-JP" altLang="en-US" sz="1000" b="0" i="0" u="none" strike="noStrike" dirty="0">
                          <a:solidFill>
                            <a:srgbClr val="000000"/>
                          </a:solidFill>
                          <a:latin typeface="+mn-ea"/>
                          <a:ea typeface="+mn-ea"/>
                          <a:cs typeface="メイリオ" pitchFamily="50" charset="-128"/>
                        </a:rPr>
                        <a:t>割引率 </a:t>
                      </a:r>
                    </a:p>
                  </a:txBody>
                  <a:tcPr marL="9427" marR="9427" marT="9427"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42062">
                <a:tc rowSpan="2">
                  <a:txBody>
                    <a:bodyPr/>
                    <a:lstStyle/>
                    <a:p>
                      <a:pPr algn="ctr" rtl="0" fontAlgn="ctr"/>
                      <a:r>
                        <a:rPr lang="ja-JP" altLang="en-US" sz="1000" b="0" i="0" u="none" strike="noStrike" dirty="0">
                          <a:solidFill>
                            <a:srgbClr val="000000"/>
                          </a:solidFill>
                          <a:latin typeface="+mn-ea"/>
                          <a:ea typeface="+mn-ea"/>
                          <a:cs typeface="メイリオ" pitchFamily="50" charset="-128"/>
                        </a:rPr>
                        <a:t>Ｕボードゴールド（オレンジ）</a:t>
                      </a:r>
                      <a:endParaRPr lang="en-US" altLang="ja-JP"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rtl="0" fontAlgn="ctr"/>
                      <a:r>
                        <a:rPr lang="en-US" altLang="ja-JP" sz="1000" b="0" i="0" u="none" strike="noStrike" dirty="0">
                          <a:solidFill>
                            <a:srgbClr val="000000"/>
                          </a:solidFill>
                          <a:latin typeface="+mn-ea"/>
                          <a:ea typeface="+mn-ea"/>
                          <a:cs typeface="メイリオ" pitchFamily="50" charset="-128"/>
                        </a:rPr>
                        <a:t>16</a:t>
                      </a:r>
                      <a:r>
                        <a:rPr lang="en-US" altLang="ja-JP" sz="1000" b="0" i="0" u="none" strike="noStrike" dirty="0">
                          <a:solidFill>
                            <a:srgbClr val="FF0000"/>
                          </a:solidFill>
                          <a:latin typeface="+mn-ea"/>
                          <a:ea typeface="+mn-ea"/>
                          <a:cs typeface="メイリオ" pitchFamily="50" charset="-128"/>
                        </a:rPr>
                        <a:t>※</a:t>
                      </a:r>
                      <a:endParaRPr lang="ja-JP" altLang="en-US" sz="1000" b="0" i="0" u="none" strike="noStrike" dirty="0">
                        <a:solidFill>
                          <a:srgbClr val="FF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rtl="0" fontAlgn="ctr"/>
                      <a:r>
                        <a:rPr lang="en-US" altLang="ja-JP" sz="1000" b="0" i="0" u="none" strike="noStrike" dirty="0">
                          <a:solidFill>
                            <a:schemeClr val="tx1"/>
                          </a:solidFill>
                          <a:latin typeface="+mn-ea"/>
                          <a:ea typeface="+mn-ea"/>
                          <a:cs typeface="メイリオ" pitchFamily="50" charset="-128"/>
                        </a:rPr>
                        <a:t>18</a:t>
                      </a:r>
                      <a:r>
                        <a:rPr lang="en-US" altLang="ja-JP" sz="1000" b="0" i="0" u="none" strike="noStrike" dirty="0">
                          <a:solidFill>
                            <a:srgbClr val="FF0000"/>
                          </a:solidFill>
                          <a:latin typeface="+mn-ea"/>
                          <a:ea typeface="+mn-ea"/>
                          <a:cs typeface="メイリオ" pitchFamily="50" charset="-128"/>
                        </a:rPr>
                        <a:t>※</a:t>
                      </a:r>
                      <a:endParaRPr lang="ja-JP" altLang="en-US" sz="1000" b="0" i="0" u="none" strike="noStrike" dirty="0">
                        <a:solidFill>
                          <a:srgbClr val="FF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latin typeface="+mn-ea"/>
                          <a:ea typeface="+mn-ea"/>
                          <a:cs typeface="メイリオ" pitchFamily="50" charset="-128"/>
                        </a:rPr>
                        <a:t>8</a:t>
                      </a:r>
                      <a:r>
                        <a:rPr lang="ja-JP" altLang="en-US" sz="1000" b="0" i="0" u="none" strike="noStrike" dirty="0">
                          <a:solidFill>
                            <a:srgbClr val="000000"/>
                          </a:solidFill>
                          <a:latin typeface="+mn-ea"/>
                          <a:ea typeface="+mn-ea"/>
                          <a:cs typeface="メイリオ" pitchFamily="50" charset="-128"/>
                        </a:rPr>
                        <a:t>月</a:t>
                      </a:r>
                      <a:endParaRPr lang="en-US" altLang="ja-JP"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rgbClr val="000000"/>
                          </a:solidFill>
                          <a:latin typeface="+mn-ea"/>
                          <a:ea typeface="+mn-ea"/>
                          <a:cs typeface="メイリオ" pitchFamily="50" charset="-128"/>
                        </a:rPr>
                        <a:t>￥</a:t>
                      </a:r>
                      <a:r>
                        <a:rPr lang="en-US" altLang="ja-JP" sz="1000" b="1" i="0" u="none" strike="noStrike" dirty="0">
                          <a:solidFill>
                            <a:srgbClr val="000000"/>
                          </a:solidFill>
                          <a:latin typeface="+mn-ea"/>
                          <a:ea typeface="+mn-ea"/>
                          <a:cs typeface="メイリオ" pitchFamily="50" charset="-128"/>
                        </a:rPr>
                        <a:t>5,681,000</a:t>
                      </a:r>
                      <a:endParaRPr lang="ja-JP" altLang="en-US" sz="1000" b="1"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sng" strike="noStrike" dirty="0">
                          <a:solidFill>
                            <a:srgbClr val="0000FF"/>
                          </a:solidFill>
                          <a:latin typeface="+mn-ea"/>
                          <a:ea typeface="+mn-ea"/>
                          <a:cs typeface="メイリオ" pitchFamily="50" charset="-128"/>
                        </a:rPr>
                        <a:t>￥</a:t>
                      </a:r>
                      <a:r>
                        <a:rPr lang="en-US" altLang="ja-JP" sz="1400" b="1" i="0" u="sng" strike="noStrike" dirty="0">
                          <a:solidFill>
                            <a:srgbClr val="0000FF"/>
                          </a:solidFill>
                          <a:latin typeface="+mn-ea"/>
                          <a:ea typeface="+mn-ea"/>
                          <a:cs typeface="メイリオ" pitchFamily="50" charset="-128"/>
                        </a:rPr>
                        <a:t>2,840,500</a:t>
                      </a:r>
                      <a:endParaRPr lang="ja-JP" altLang="en-US" sz="1400" b="1" i="0" u="sng" strike="noStrike" dirty="0">
                        <a:solidFill>
                          <a:srgbClr val="0000FF"/>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1400" b="1" i="0" u="none" strike="noStrike" dirty="0">
                          <a:solidFill>
                            <a:srgbClr val="0000FF"/>
                          </a:solidFill>
                          <a:latin typeface="+mn-ea"/>
                          <a:ea typeface="+mn-ea"/>
                          <a:cs typeface="メイリオ" pitchFamily="50" charset="-128"/>
                        </a:rPr>
                        <a:t>50</a:t>
                      </a:r>
                      <a:r>
                        <a:rPr lang="ja-JP" altLang="en-US" sz="1400" b="1" i="0" u="none" strike="noStrike" dirty="0">
                          <a:solidFill>
                            <a:srgbClr val="0000FF"/>
                          </a:solidFill>
                          <a:latin typeface="+mn-ea"/>
                          <a:ea typeface="+mn-ea"/>
                          <a:cs typeface="メイリオ" pitchFamily="50" charset="-128"/>
                        </a:rPr>
                        <a:t>％</a:t>
                      </a:r>
                      <a:endParaRPr lang="en-US" altLang="ja-JP" sz="1400" b="1" i="0" u="none" strike="noStrike" dirty="0">
                        <a:solidFill>
                          <a:srgbClr val="0000FF"/>
                        </a:solidFill>
                        <a:latin typeface="+mn-ea"/>
                        <a:ea typeface="+mn-ea"/>
                        <a:cs typeface="メイリオ" pitchFamily="50" charset="-128"/>
                      </a:endParaRP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5420453"/>
                  </a:ext>
                </a:extLst>
              </a:tr>
              <a:tr h="242062">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latin typeface="+mn-ea"/>
                          <a:ea typeface="+mn-ea"/>
                          <a:cs typeface="メイリオ" pitchFamily="50" charset="-128"/>
                        </a:rPr>
                        <a:t>9</a:t>
                      </a:r>
                      <a:r>
                        <a:rPr lang="ja-JP" altLang="en-US" sz="1000" b="0" i="0" u="none" strike="noStrike" dirty="0">
                          <a:solidFill>
                            <a:srgbClr val="000000"/>
                          </a:solidFill>
                          <a:latin typeface="+mn-ea"/>
                          <a:ea typeface="+mn-ea"/>
                          <a:cs typeface="メイリオ" pitchFamily="50" charset="-128"/>
                        </a:rPr>
                        <a:t>月</a:t>
                      </a:r>
                      <a:endParaRPr lang="en-US" altLang="ja-JP"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rgbClr val="000000"/>
                          </a:solidFill>
                          <a:latin typeface="+mn-ea"/>
                          <a:ea typeface="+mn-ea"/>
                          <a:cs typeface="メイリオ" pitchFamily="50" charset="-128"/>
                        </a:rPr>
                        <a:t>￥</a:t>
                      </a:r>
                      <a:r>
                        <a:rPr lang="en-US" altLang="ja-JP" sz="1000" b="1" i="0" u="none" strike="noStrike" dirty="0">
                          <a:solidFill>
                            <a:srgbClr val="000000"/>
                          </a:solidFill>
                          <a:latin typeface="+mn-ea"/>
                          <a:ea typeface="+mn-ea"/>
                          <a:cs typeface="メイリオ" pitchFamily="50" charset="-128"/>
                        </a:rPr>
                        <a:t>5,681,000</a:t>
                      </a:r>
                      <a:endParaRPr lang="ja-JP" altLang="en-US" sz="1000" b="1"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sng" strike="noStrike" dirty="0">
                          <a:solidFill>
                            <a:srgbClr val="0000FF"/>
                          </a:solidFill>
                          <a:latin typeface="+mn-ea"/>
                          <a:ea typeface="+mn-ea"/>
                          <a:cs typeface="メイリオ" pitchFamily="50" charset="-128"/>
                        </a:rPr>
                        <a:t>￥</a:t>
                      </a:r>
                      <a:r>
                        <a:rPr lang="en-US" altLang="ja-JP" sz="1400" b="1" i="0" u="sng" strike="noStrike" dirty="0">
                          <a:solidFill>
                            <a:srgbClr val="0000FF"/>
                          </a:solidFill>
                          <a:latin typeface="+mn-ea"/>
                          <a:ea typeface="+mn-ea"/>
                          <a:cs typeface="メイリオ" pitchFamily="50" charset="-128"/>
                        </a:rPr>
                        <a:t>3,408,600</a:t>
                      </a:r>
                      <a:endParaRPr lang="ja-JP" altLang="en-US" sz="1400" b="1" i="0" u="sng" strike="noStrike" dirty="0">
                        <a:solidFill>
                          <a:srgbClr val="0000FF"/>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1400" b="1" i="0" u="none" strike="noStrike" dirty="0">
                          <a:solidFill>
                            <a:srgbClr val="0000FF"/>
                          </a:solidFill>
                          <a:latin typeface="+mn-ea"/>
                          <a:ea typeface="+mn-ea"/>
                          <a:cs typeface="メイリオ" pitchFamily="50" charset="-128"/>
                        </a:rPr>
                        <a:t>40</a:t>
                      </a:r>
                      <a:r>
                        <a:rPr lang="ja-JP" altLang="en-US" sz="1400" b="1" i="0" u="none" strike="noStrike" dirty="0">
                          <a:solidFill>
                            <a:srgbClr val="0000FF"/>
                          </a:solidFill>
                          <a:latin typeface="+mn-ea"/>
                          <a:ea typeface="+mn-ea"/>
                          <a:cs typeface="メイリオ" pitchFamily="50" charset="-128"/>
                        </a:rPr>
                        <a:t>％</a:t>
                      </a:r>
                      <a:endParaRPr lang="en-US" altLang="ja-JP" sz="1400" b="1" i="0" u="none" strike="noStrike" dirty="0">
                        <a:solidFill>
                          <a:srgbClr val="0000FF"/>
                        </a:solidFill>
                        <a:latin typeface="+mn-ea"/>
                        <a:ea typeface="+mn-ea"/>
                        <a:cs typeface="メイリオ" pitchFamily="50" charset="-128"/>
                      </a:endParaRP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59784089"/>
                  </a:ext>
                </a:extLst>
              </a:tr>
              <a:tr h="242062">
                <a:tc rowSpan="2">
                  <a:txBody>
                    <a:bodyPr/>
                    <a:lstStyle/>
                    <a:p>
                      <a:pPr algn="ctr" rtl="0" fontAlgn="ctr"/>
                      <a:r>
                        <a:rPr lang="ja-JP" altLang="en-US" sz="1000" b="0" i="0" u="none" strike="noStrike" dirty="0">
                          <a:solidFill>
                            <a:srgbClr val="000000"/>
                          </a:solidFill>
                          <a:latin typeface="+mn-ea"/>
                          <a:ea typeface="+mn-ea"/>
                          <a:cs typeface="メイリオ" pitchFamily="50" charset="-128"/>
                        </a:rPr>
                        <a:t>プラチナボード（ブルー）</a:t>
                      </a: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rtl="0" fontAlgn="ctr"/>
                      <a:r>
                        <a:rPr lang="en-US" altLang="ja-JP" sz="1000" b="0" i="0" u="none" strike="noStrike" dirty="0">
                          <a:solidFill>
                            <a:srgbClr val="000000"/>
                          </a:solidFill>
                          <a:latin typeface="+mn-ea"/>
                          <a:ea typeface="+mn-ea"/>
                          <a:cs typeface="メイリオ" pitchFamily="50" charset="-128"/>
                        </a:rPr>
                        <a:t>14</a:t>
                      </a:r>
                      <a:r>
                        <a:rPr lang="en-US" altLang="ja-JP" sz="1000" b="0" i="0" u="none" strike="noStrike" dirty="0">
                          <a:solidFill>
                            <a:srgbClr val="FF0000"/>
                          </a:solidFill>
                          <a:latin typeface="+mn-ea"/>
                          <a:ea typeface="+mn-ea"/>
                          <a:cs typeface="メイリオ" pitchFamily="50" charset="-128"/>
                        </a:rPr>
                        <a:t>※</a:t>
                      </a:r>
                      <a:endParaRPr lang="ja-JP" altLang="en-US" sz="1000" b="0" i="0" u="none" strike="noStrike" dirty="0">
                        <a:solidFill>
                          <a:srgbClr val="FF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rtl="0" fontAlgn="ctr"/>
                      <a:r>
                        <a:rPr lang="en-US" altLang="ja-JP" sz="1000" b="0" i="0" u="none" strike="noStrike" dirty="0">
                          <a:solidFill>
                            <a:srgbClr val="000000"/>
                          </a:solidFill>
                          <a:latin typeface="+mn-ea"/>
                          <a:ea typeface="+mn-ea"/>
                          <a:cs typeface="メイリオ" pitchFamily="50" charset="-128"/>
                        </a:rPr>
                        <a:t>18</a:t>
                      </a:r>
                      <a:r>
                        <a:rPr lang="en-US" altLang="ja-JP" sz="1000" b="0" i="0" u="none" strike="noStrike" dirty="0">
                          <a:solidFill>
                            <a:srgbClr val="FF0000"/>
                          </a:solidFill>
                          <a:latin typeface="+mn-ea"/>
                          <a:ea typeface="+mn-ea"/>
                          <a:cs typeface="メイリオ" pitchFamily="50" charset="-128"/>
                        </a:rPr>
                        <a:t>※</a:t>
                      </a:r>
                      <a:endParaRPr lang="ja-JP" altLang="en-US" sz="1000" b="0" i="0" u="none" strike="noStrike" dirty="0">
                        <a:solidFill>
                          <a:srgbClr val="FF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latin typeface="+mn-ea"/>
                          <a:ea typeface="+mn-ea"/>
                          <a:cs typeface="メイリオ" pitchFamily="50" charset="-128"/>
                        </a:rPr>
                        <a:t>8</a:t>
                      </a:r>
                      <a:r>
                        <a:rPr lang="ja-JP" altLang="en-US" sz="1000" b="0" i="0" u="none" strike="noStrike" dirty="0">
                          <a:solidFill>
                            <a:srgbClr val="000000"/>
                          </a:solidFill>
                          <a:latin typeface="+mn-ea"/>
                          <a:ea typeface="+mn-ea"/>
                          <a:cs typeface="メイリオ" pitchFamily="50" charset="-128"/>
                        </a:rPr>
                        <a:t>月</a:t>
                      </a:r>
                      <a:endParaRPr lang="en-US" altLang="ja-JP"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000" b="1" i="0" u="none" strike="noStrike" dirty="0">
                          <a:solidFill>
                            <a:srgbClr val="000000"/>
                          </a:solidFill>
                          <a:latin typeface="+mn-ea"/>
                          <a:ea typeface="+mn-ea"/>
                          <a:cs typeface="メイリオ" pitchFamily="50" charset="-128"/>
                        </a:rPr>
                        <a:t>￥</a:t>
                      </a:r>
                      <a:r>
                        <a:rPr lang="en-US" altLang="ja-JP" sz="1000" b="1" i="0" u="none" strike="noStrike" dirty="0">
                          <a:solidFill>
                            <a:srgbClr val="000000"/>
                          </a:solidFill>
                          <a:latin typeface="+mn-ea"/>
                          <a:ea typeface="+mn-ea"/>
                          <a:cs typeface="メイリオ" pitchFamily="50" charset="-128"/>
                        </a:rPr>
                        <a:t>6,365,000</a:t>
                      </a:r>
                      <a:endParaRPr lang="ja-JP" altLang="en-US" sz="1000" b="1"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400" b="1" i="0" u="sng" strike="noStrike" dirty="0">
                          <a:solidFill>
                            <a:srgbClr val="0000FF"/>
                          </a:solidFill>
                          <a:latin typeface="+mn-ea"/>
                          <a:ea typeface="+mn-ea"/>
                          <a:cs typeface="メイリオ" pitchFamily="50" charset="-128"/>
                        </a:rPr>
                        <a:t>￥</a:t>
                      </a:r>
                      <a:r>
                        <a:rPr lang="en-US" altLang="ja-JP" sz="1400" b="1" i="0" u="sng" strike="noStrike" dirty="0">
                          <a:solidFill>
                            <a:srgbClr val="0000FF"/>
                          </a:solidFill>
                          <a:latin typeface="+mn-ea"/>
                          <a:ea typeface="+mn-ea"/>
                          <a:cs typeface="メイリオ" pitchFamily="50" charset="-128"/>
                        </a:rPr>
                        <a:t>3,182,500</a:t>
                      </a:r>
                      <a:endParaRPr lang="ja-JP" altLang="en-US" sz="1400" b="1" i="0" u="sng" strike="noStrike" dirty="0">
                        <a:solidFill>
                          <a:srgbClr val="0000FF"/>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1400" b="1" i="0" u="none" strike="noStrike" dirty="0">
                          <a:solidFill>
                            <a:srgbClr val="0000FF"/>
                          </a:solidFill>
                          <a:latin typeface="+mn-ea"/>
                          <a:ea typeface="+mn-ea"/>
                          <a:cs typeface="メイリオ" pitchFamily="50" charset="-128"/>
                        </a:rPr>
                        <a:t>50</a:t>
                      </a:r>
                      <a:r>
                        <a:rPr lang="ja-JP" altLang="en-US" sz="1400" b="1" i="0" u="none" strike="noStrike" dirty="0">
                          <a:solidFill>
                            <a:srgbClr val="0000FF"/>
                          </a:solidFill>
                          <a:latin typeface="+mn-ea"/>
                          <a:ea typeface="+mn-ea"/>
                          <a:cs typeface="メイリオ" pitchFamily="50" charset="-128"/>
                        </a:rPr>
                        <a:t>％</a:t>
                      </a:r>
                      <a:endParaRPr lang="en-US" altLang="ja-JP" sz="1400" b="1" i="0" u="none" strike="noStrike" dirty="0">
                        <a:solidFill>
                          <a:srgbClr val="0000FF"/>
                        </a:solidFill>
                        <a:latin typeface="+mn-ea"/>
                        <a:ea typeface="+mn-ea"/>
                        <a:cs typeface="メイリオ" pitchFamily="50" charset="-128"/>
                      </a:endParaRP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95744215"/>
                  </a:ext>
                </a:extLst>
              </a:tr>
              <a:tr h="242062">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latin typeface="+mn-ea"/>
                          <a:ea typeface="+mn-ea"/>
                          <a:cs typeface="メイリオ" pitchFamily="50" charset="-128"/>
                        </a:rPr>
                        <a:t>9</a:t>
                      </a:r>
                      <a:r>
                        <a:rPr lang="ja-JP" altLang="en-US" sz="1000" b="0" i="0" u="none" strike="noStrike" dirty="0">
                          <a:solidFill>
                            <a:srgbClr val="000000"/>
                          </a:solidFill>
                          <a:latin typeface="+mn-ea"/>
                          <a:ea typeface="+mn-ea"/>
                          <a:cs typeface="メイリオ" pitchFamily="50" charset="-128"/>
                        </a:rPr>
                        <a:t>月</a:t>
                      </a:r>
                      <a:endParaRPr lang="en-US" altLang="ja-JP"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000" b="1" i="0" u="none" strike="noStrike" dirty="0">
                          <a:solidFill>
                            <a:srgbClr val="000000"/>
                          </a:solidFill>
                          <a:latin typeface="+mn-ea"/>
                          <a:ea typeface="+mn-ea"/>
                          <a:cs typeface="メイリオ" pitchFamily="50" charset="-128"/>
                        </a:rPr>
                        <a:t>￥</a:t>
                      </a:r>
                      <a:r>
                        <a:rPr lang="en-US" altLang="ja-JP" sz="1000" b="1" i="0" u="none" strike="noStrike" dirty="0">
                          <a:solidFill>
                            <a:srgbClr val="000000"/>
                          </a:solidFill>
                          <a:latin typeface="+mn-ea"/>
                          <a:ea typeface="+mn-ea"/>
                          <a:cs typeface="メイリオ" pitchFamily="50" charset="-128"/>
                        </a:rPr>
                        <a:t>7,695,000</a:t>
                      </a:r>
                      <a:endParaRPr lang="ja-JP" altLang="en-US" sz="1000" b="1"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400" b="1" i="0" u="sng" strike="noStrike" dirty="0">
                          <a:solidFill>
                            <a:srgbClr val="0000FF"/>
                          </a:solidFill>
                          <a:latin typeface="+mn-ea"/>
                          <a:ea typeface="+mn-ea"/>
                          <a:cs typeface="メイリオ" pitchFamily="50" charset="-128"/>
                        </a:rPr>
                        <a:t>￥</a:t>
                      </a:r>
                      <a:r>
                        <a:rPr lang="en-US" altLang="ja-JP" sz="1400" b="1" i="0" u="sng" strike="noStrike" dirty="0">
                          <a:solidFill>
                            <a:srgbClr val="0000FF"/>
                          </a:solidFill>
                          <a:latin typeface="+mn-ea"/>
                          <a:ea typeface="+mn-ea"/>
                          <a:cs typeface="メイリオ" pitchFamily="50" charset="-128"/>
                        </a:rPr>
                        <a:t>4,617,000</a:t>
                      </a:r>
                      <a:endParaRPr lang="ja-JP" altLang="en-US" sz="1400" b="1" i="0" u="sng" strike="noStrike" dirty="0">
                        <a:solidFill>
                          <a:srgbClr val="0000FF"/>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1" i="0" u="none" strike="noStrike" dirty="0">
                          <a:solidFill>
                            <a:srgbClr val="0000FF"/>
                          </a:solidFill>
                          <a:latin typeface="+mn-ea"/>
                          <a:ea typeface="+mn-ea"/>
                          <a:cs typeface="メイリオ" pitchFamily="50" charset="-128"/>
                        </a:rPr>
                        <a:t>40</a:t>
                      </a:r>
                      <a:r>
                        <a:rPr lang="ja-JP" altLang="en-US" sz="1400" b="1" i="0" u="none" strike="noStrike" dirty="0">
                          <a:solidFill>
                            <a:srgbClr val="0000FF"/>
                          </a:solidFill>
                          <a:latin typeface="+mn-ea"/>
                          <a:ea typeface="+mn-ea"/>
                          <a:cs typeface="メイリオ" pitchFamily="50" charset="-128"/>
                        </a:rPr>
                        <a:t>％</a:t>
                      </a:r>
                      <a:endParaRPr lang="en-US" altLang="ja-JP" sz="1400" b="1" i="0" u="none" strike="noStrike" dirty="0">
                        <a:solidFill>
                          <a:srgbClr val="0000FF"/>
                        </a:solidFill>
                        <a:latin typeface="+mn-ea"/>
                        <a:ea typeface="+mn-ea"/>
                        <a:cs typeface="メイリオ" pitchFamily="50" charset="-128"/>
                      </a:endParaRP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52418323"/>
                  </a:ext>
                </a:extLst>
              </a:tr>
              <a:tr h="242062">
                <a:tc rowSpan="2">
                  <a:txBody>
                    <a:bodyPr/>
                    <a:lstStyle/>
                    <a:p>
                      <a:pPr algn="ctr" rtl="0" fontAlgn="ctr"/>
                      <a:r>
                        <a:rPr lang="ja-JP" altLang="en-US" sz="1000" b="0" i="0" u="none" strike="noStrike" dirty="0">
                          <a:solidFill>
                            <a:srgbClr val="000000"/>
                          </a:solidFill>
                          <a:latin typeface="+mn-ea"/>
                          <a:ea typeface="+mn-ea"/>
                          <a:cs typeface="メイリオ" pitchFamily="50" charset="-128"/>
                        </a:rPr>
                        <a:t>プラチナボード（レッド）</a:t>
                      </a: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rtl="0" fontAlgn="ctr"/>
                      <a:r>
                        <a:rPr lang="en-US" altLang="ja-JP" sz="1000" b="0" i="0" u="none" strike="noStrike" dirty="0">
                          <a:solidFill>
                            <a:schemeClr val="tx1"/>
                          </a:solidFill>
                          <a:latin typeface="+mn-ea"/>
                          <a:ea typeface="+mn-ea"/>
                          <a:cs typeface="メイリオ" pitchFamily="50" charset="-128"/>
                        </a:rPr>
                        <a:t>13</a:t>
                      </a:r>
                      <a:r>
                        <a:rPr lang="en-US" altLang="ja-JP" sz="1000" b="0" i="0" u="none" strike="noStrike" dirty="0">
                          <a:solidFill>
                            <a:srgbClr val="FF0000"/>
                          </a:solidFill>
                          <a:latin typeface="+mn-ea"/>
                          <a:ea typeface="+mn-ea"/>
                          <a:cs typeface="メイリオ" pitchFamily="50" charset="-128"/>
                        </a:rPr>
                        <a:t>※</a:t>
                      </a:r>
                      <a:endParaRPr lang="ja-JP" altLang="en-US" sz="1000" b="0" i="0" u="none" strike="noStrike" dirty="0">
                        <a:solidFill>
                          <a:srgbClr val="FF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rtl="0" fontAlgn="ctr"/>
                      <a:r>
                        <a:rPr lang="en-US" altLang="ja-JP" sz="1000" b="0" i="0" u="none" strike="noStrike" dirty="0">
                          <a:solidFill>
                            <a:srgbClr val="000000"/>
                          </a:solidFill>
                          <a:latin typeface="+mn-ea"/>
                          <a:ea typeface="+mn-ea"/>
                          <a:cs typeface="メイリオ" pitchFamily="50" charset="-128"/>
                        </a:rPr>
                        <a:t>17</a:t>
                      </a:r>
                      <a:r>
                        <a:rPr lang="en-US" altLang="ja-JP" sz="1000" b="0" i="0" u="none" strike="noStrike" dirty="0">
                          <a:solidFill>
                            <a:srgbClr val="FF0000"/>
                          </a:solidFill>
                          <a:latin typeface="+mn-ea"/>
                          <a:ea typeface="+mn-ea"/>
                          <a:cs typeface="メイリオ" pitchFamily="50" charset="-128"/>
                        </a:rPr>
                        <a:t>※</a:t>
                      </a:r>
                      <a:endParaRPr lang="ja-JP" altLang="en-US" sz="1000" b="0" i="0" u="none" strike="noStrike" dirty="0">
                        <a:solidFill>
                          <a:srgbClr val="FF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latin typeface="+mn-ea"/>
                          <a:ea typeface="+mn-ea"/>
                          <a:cs typeface="メイリオ" pitchFamily="50" charset="-128"/>
                        </a:rPr>
                        <a:t>8</a:t>
                      </a:r>
                      <a:r>
                        <a:rPr lang="ja-JP" altLang="en-US" sz="1000" b="0" i="0" u="none" strike="noStrike" dirty="0">
                          <a:solidFill>
                            <a:srgbClr val="000000"/>
                          </a:solidFill>
                          <a:latin typeface="+mn-ea"/>
                          <a:ea typeface="+mn-ea"/>
                          <a:cs typeface="メイリオ" pitchFamily="50" charset="-128"/>
                        </a:rPr>
                        <a:t>月</a:t>
                      </a:r>
                      <a:endParaRPr lang="en-US" altLang="ja-JP"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000" b="1" i="0" u="none" strike="noStrike" dirty="0">
                          <a:solidFill>
                            <a:srgbClr val="000000"/>
                          </a:solidFill>
                          <a:latin typeface="+mn-ea"/>
                          <a:ea typeface="+mn-ea"/>
                          <a:cs typeface="メイリオ" pitchFamily="50" charset="-128"/>
                        </a:rPr>
                        <a:t>￥</a:t>
                      </a:r>
                      <a:r>
                        <a:rPr lang="en-US" altLang="ja-JP" sz="1000" b="1" i="0" u="none" strike="noStrike" dirty="0">
                          <a:solidFill>
                            <a:srgbClr val="000000"/>
                          </a:solidFill>
                          <a:latin typeface="+mn-ea"/>
                          <a:ea typeface="+mn-ea"/>
                          <a:cs typeface="メイリオ" pitchFamily="50" charset="-128"/>
                        </a:rPr>
                        <a:t>6,365,000</a:t>
                      </a:r>
                      <a:endParaRPr lang="ja-JP" altLang="en-US" sz="1000" b="1"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400" b="1" i="0" u="sng" strike="noStrike" dirty="0">
                          <a:solidFill>
                            <a:srgbClr val="0000FF"/>
                          </a:solidFill>
                          <a:latin typeface="+mn-ea"/>
                          <a:ea typeface="+mn-ea"/>
                          <a:cs typeface="メイリオ" pitchFamily="50" charset="-128"/>
                        </a:rPr>
                        <a:t>￥</a:t>
                      </a:r>
                      <a:r>
                        <a:rPr lang="en-US" altLang="ja-JP" sz="1400" b="1" i="0" u="sng" strike="noStrike" dirty="0">
                          <a:solidFill>
                            <a:srgbClr val="0000FF"/>
                          </a:solidFill>
                          <a:latin typeface="+mn-ea"/>
                          <a:ea typeface="+mn-ea"/>
                          <a:cs typeface="メイリオ" pitchFamily="50" charset="-128"/>
                        </a:rPr>
                        <a:t>3,182,500</a:t>
                      </a:r>
                      <a:endParaRPr lang="ja-JP" altLang="en-US" sz="1400" b="1" i="0" u="sng" strike="noStrike" dirty="0">
                        <a:solidFill>
                          <a:srgbClr val="0000FF"/>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1400" b="1" i="0" u="none" strike="noStrike" dirty="0">
                          <a:solidFill>
                            <a:srgbClr val="0000FF"/>
                          </a:solidFill>
                          <a:latin typeface="+mn-ea"/>
                          <a:ea typeface="+mn-ea"/>
                          <a:cs typeface="メイリオ" pitchFamily="50" charset="-128"/>
                        </a:rPr>
                        <a:t>50</a:t>
                      </a:r>
                      <a:r>
                        <a:rPr lang="ja-JP" altLang="en-US" sz="1400" b="1" i="0" u="none" strike="noStrike" dirty="0">
                          <a:solidFill>
                            <a:srgbClr val="0000FF"/>
                          </a:solidFill>
                          <a:latin typeface="+mn-ea"/>
                          <a:ea typeface="+mn-ea"/>
                          <a:cs typeface="メイリオ" pitchFamily="50" charset="-128"/>
                        </a:rPr>
                        <a:t>％</a:t>
                      </a:r>
                      <a:endParaRPr lang="en-US" altLang="ja-JP" sz="1400" b="1" i="0" u="none" strike="noStrike" dirty="0">
                        <a:solidFill>
                          <a:srgbClr val="0000FF"/>
                        </a:solidFill>
                        <a:latin typeface="+mn-ea"/>
                        <a:ea typeface="+mn-ea"/>
                        <a:cs typeface="メイリオ" pitchFamily="50" charset="-128"/>
                      </a:endParaRP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242062">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latin typeface="+mn-ea"/>
                          <a:ea typeface="+mn-ea"/>
                          <a:cs typeface="メイリオ" pitchFamily="50" charset="-128"/>
                        </a:rPr>
                        <a:t>9</a:t>
                      </a:r>
                      <a:r>
                        <a:rPr lang="ja-JP" altLang="en-US" sz="1000" b="0" i="0" u="none" strike="noStrike" dirty="0">
                          <a:solidFill>
                            <a:srgbClr val="000000"/>
                          </a:solidFill>
                          <a:latin typeface="+mn-ea"/>
                          <a:ea typeface="+mn-ea"/>
                          <a:cs typeface="メイリオ" pitchFamily="50" charset="-128"/>
                        </a:rPr>
                        <a:t>月</a:t>
                      </a:r>
                      <a:endParaRPr lang="en-US" altLang="ja-JP"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000" b="1" i="0" u="none" strike="noStrike" dirty="0">
                          <a:solidFill>
                            <a:srgbClr val="000000"/>
                          </a:solidFill>
                          <a:latin typeface="+mn-ea"/>
                          <a:ea typeface="+mn-ea"/>
                          <a:cs typeface="メイリオ" pitchFamily="50" charset="-128"/>
                        </a:rPr>
                        <a:t>￥</a:t>
                      </a:r>
                      <a:r>
                        <a:rPr lang="en-US" altLang="ja-JP" sz="1000" b="1" i="0" u="none" strike="noStrike" dirty="0">
                          <a:solidFill>
                            <a:srgbClr val="000000"/>
                          </a:solidFill>
                          <a:latin typeface="+mn-ea"/>
                          <a:ea typeface="+mn-ea"/>
                          <a:cs typeface="メイリオ" pitchFamily="50" charset="-128"/>
                        </a:rPr>
                        <a:t>7,695,000</a:t>
                      </a:r>
                      <a:endParaRPr lang="ja-JP" altLang="en-US" sz="1000" b="1"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400" b="1" i="0" u="sng" strike="noStrike" dirty="0">
                          <a:solidFill>
                            <a:srgbClr val="0000FF"/>
                          </a:solidFill>
                          <a:latin typeface="+mn-ea"/>
                          <a:ea typeface="+mn-ea"/>
                          <a:cs typeface="メイリオ" pitchFamily="50" charset="-128"/>
                        </a:rPr>
                        <a:t>￥</a:t>
                      </a:r>
                      <a:r>
                        <a:rPr lang="en-US" altLang="ja-JP" sz="1400" b="1" i="0" u="sng" strike="noStrike" dirty="0">
                          <a:solidFill>
                            <a:srgbClr val="0000FF"/>
                          </a:solidFill>
                          <a:latin typeface="+mn-ea"/>
                          <a:ea typeface="+mn-ea"/>
                          <a:cs typeface="メイリオ" pitchFamily="50" charset="-128"/>
                        </a:rPr>
                        <a:t>4,617,000</a:t>
                      </a:r>
                      <a:endParaRPr lang="ja-JP" altLang="en-US" sz="1400" b="1" i="0" u="sng" strike="noStrike" dirty="0">
                        <a:solidFill>
                          <a:srgbClr val="0000FF"/>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1" i="0" u="none" strike="noStrike" dirty="0">
                          <a:solidFill>
                            <a:srgbClr val="0000FF"/>
                          </a:solidFill>
                          <a:latin typeface="+mn-ea"/>
                          <a:ea typeface="+mn-ea"/>
                          <a:cs typeface="メイリオ" pitchFamily="50" charset="-128"/>
                        </a:rPr>
                        <a:t>40</a:t>
                      </a:r>
                      <a:r>
                        <a:rPr lang="ja-JP" altLang="en-US" sz="1400" b="1" i="0" u="none" strike="noStrike" dirty="0">
                          <a:solidFill>
                            <a:srgbClr val="0000FF"/>
                          </a:solidFill>
                          <a:latin typeface="+mn-ea"/>
                          <a:ea typeface="+mn-ea"/>
                          <a:cs typeface="メイリオ" pitchFamily="50" charset="-128"/>
                        </a:rPr>
                        <a:t>％</a:t>
                      </a:r>
                      <a:endParaRPr lang="en-US" altLang="ja-JP" sz="1400" b="1" i="0" u="none" strike="noStrike" dirty="0">
                        <a:solidFill>
                          <a:srgbClr val="0000FF"/>
                        </a:solidFill>
                        <a:latin typeface="+mn-ea"/>
                        <a:ea typeface="+mn-ea"/>
                        <a:cs typeface="メイリオ" pitchFamily="50" charset="-128"/>
                      </a:endParaRP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64365046"/>
                  </a:ext>
                </a:extLst>
              </a:tr>
              <a:tr h="242062">
                <a:tc rowSpan="2">
                  <a:txBody>
                    <a:bodyPr/>
                    <a:lstStyle/>
                    <a:p>
                      <a:pPr algn="ctr" rtl="0" fontAlgn="ctr"/>
                      <a:r>
                        <a:rPr lang="ja-JP" altLang="en-US" sz="1000" b="0" i="0" u="none" strike="noStrike" dirty="0">
                          <a:solidFill>
                            <a:srgbClr val="000000"/>
                          </a:solidFill>
                          <a:latin typeface="+mn-ea"/>
                          <a:ea typeface="+mn-ea"/>
                          <a:cs typeface="メイリオ" pitchFamily="50" charset="-128"/>
                        </a:rPr>
                        <a:t>六本木ボード（第</a:t>
                      </a:r>
                      <a:r>
                        <a:rPr lang="en-US" altLang="ja-JP" sz="1000" b="0" i="0" u="none" strike="noStrike" dirty="0">
                          <a:solidFill>
                            <a:srgbClr val="000000"/>
                          </a:solidFill>
                          <a:latin typeface="+mn-ea"/>
                          <a:ea typeface="+mn-ea"/>
                          <a:cs typeface="メイリオ" pitchFamily="50" charset="-128"/>
                        </a:rPr>
                        <a:t>1</a:t>
                      </a:r>
                      <a:r>
                        <a:rPr lang="ja-JP" altLang="en-US" sz="1000" b="0" i="0" u="none" strike="noStrike" dirty="0">
                          <a:solidFill>
                            <a:srgbClr val="000000"/>
                          </a:solidFill>
                          <a:latin typeface="+mn-ea"/>
                          <a:ea typeface="+mn-ea"/>
                          <a:cs typeface="メイリオ" pitchFamily="50" charset="-128"/>
                        </a:rPr>
                        <a:t>セット）</a:t>
                      </a: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rtl="0" fontAlgn="ctr"/>
                      <a:r>
                        <a:rPr lang="en-US" altLang="ja-JP" sz="1000" b="0" i="0" u="none" strike="noStrike" dirty="0">
                          <a:solidFill>
                            <a:srgbClr val="000000"/>
                          </a:solidFill>
                          <a:latin typeface="+mn-ea"/>
                          <a:ea typeface="+mn-ea"/>
                          <a:cs typeface="メイリオ" pitchFamily="50" charset="-128"/>
                        </a:rPr>
                        <a:t>1</a:t>
                      </a: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rtl="0" fontAlgn="ctr"/>
                      <a:r>
                        <a:rPr lang="en-US" altLang="ja-JP" sz="1000" b="0" i="0" u="none" strike="noStrike" dirty="0">
                          <a:solidFill>
                            <a:srgbClr val="000000"/>
                          </a:solidFill>
                          <a:latin typeface="+mn-ea"/>
                          <a:ea typeface="+mn-ea"/>
                          <a:cs typeface="メイリオ" pitchFamily="50" charset="-128"/>
                        </a:rPr>
                        <a:t>2</a:t>
                      </a: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latin typeface="+mn-ea"/>
                          <a:ea typeface="+mn-ea"/>
                          <a:cs typeface="メイリオ" pitchFamily="50" charset="-128"/>
                        </a:rPr>
                        <a:t>8</a:t>
                      </a:r>
                      <a:r>
                        <a:rPr lang="ja-JP" altLang="en-US" sz="1000" b="0" i="0" u="none" strike="noStrike" dirty="0">
                          <a:solidFill>
                            <a:srgbClr val="000000"/>
                          </a:solidFill>
                          <a:latin typeface="+mn-ea"/>
                          <a:ea typeface="+mn-ea"/>
                          <a:cs typeface="メイリオ" pitchFamily="50" charset="-128"/>
                        </a:rPr>
                        <a:t>月</a:t>
                      </a:r>
                      <a:endParaRPr lang="en-US" altLang="ja-JP"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000" b="1" i="0" u="none" strike="noStrike" dirty="0">
                          <a:solidFill>
                            <a:srgbClr val="000000"/>
                          </a:solidFill>
                          <a:latin typeface="+mn-ea"/>
                          <a:ea typeface="+mn-ea"/>
                          <a:cs typeface="メイリオ" pitchFamily="50" charset="-128"/>
                        </a:rPr>
                        <a:t>￥</a:t>
                      </a:r>
                      <a:r>
                        <a:rPr lang="en-US" altLang="ja-JP" sz="1000" b="1" i="0" u="none" strike="noStrike" dirty="0">
                          <a:solidFill>
                            <a:srgbClr val="000000"/>
                          </a:solidFill>
                          <a:latin typeface="+mn-ea"/>
                          <a:ea typeface="+mn-ea"/>
                          <a:cs typeface="メイリオ" pitchFamily="50" charset="-128"/>
                        </a:rPr>
                        <a:t>850,000</a:t>
                      </a:r>
                      <a:endParaRPr lang="ja-JP" altLang="en-US" sz="1000" b="1"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400" b="1" i="0" u="sng" strike="noStrike" dirty="0">
                          <a:solidFill>
                            <a:srgbClr val="0000FF"/>
                          </a:solidFill>
                          <a:latin typeface="+mn-ea"/>
                          <a:ea typeface="+mn-ea"/>
                          <a:cs typeface="メイリオ" pitchFamily="50" charset="-128"/>
                        </a:rPr>
                        <a:t>￥</a:t>
                      </a:r>
                      <a:r>
                        <a:rPr lang="en-US" altLang="ja-JP" sz="1400" b="1" i="0" u="sng" strike="noStrike" dirty="0">
                          <a:solidFill>
                            <a:srgbClr val="0000FF"/>
                          </a:solidFill>
                          <a:latin typeface="+mn-ea"/>
                          <a:ea typeface="+mn-ea"/>
                          <a:cs typeface="メイリオ" pitchFamily="50" charset="-128"/>
                        </a:rPr>
                        <a:t>425,000</a:t>
                      </a:r>
                      <a:endParaRPr lang="ja-JP" altLang="en-US" sz="1400" b="1" i="0" u="sng" strike="noStrike" dirty="0">
                        <a:solidFill>
                          <a:srgbClr val="0000FF"/>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1400" b="1" i="0" u="none" strike="noStrike" dirty="0">
                          <a:solidFill>
                            <a:srgbClr val="0000FF"/>
                          </a:solidFill>
                          <a:latin typeface="+mn-ea"/>
                          <a:ea typeface="+mn-ea"/>
                          <a:cs typeface="メイリオ" pitchFamily="50" charset="-128"/>
                        </a:rPr>
                        <a:t>50</a:t>
                      </a:r>
                      <a:r>
                        <a:rPr lang="ja-JP" altLang="en-US" sz="1400" b="1" i="0" u="none" strike="noStrike" dirty="0">
                          <a:solidFill>
                            <a:srgbClr val="0000FF"/>
                          </a:solidFill>
                          <a:latin typeface="+mn-ea"/>
                          <a:ea typeface="+mn-ea"/>
                          <a:cs typeface="メイリオ" pitchFamily="50" charset="-128"/>
                        </a:rPr>
                        <a:t>％</a:t>
                      </a:r>
                      <a:endParaRPr lang="en-US" altLang="ja-JP" sz="1400" b="1" i="0" u="none" strike="noStrike" dirty="0">
                        <a:solidFill>
                          <a:srgbClr val="0000FF"/>
                        </a:solidFill>
                        <a:latin typeface="+mn-ea"/>
                        <a:ea typeface="+mn-ea"/>
                        <a:cs typeface="メイリオ" pitchFamily="50" charset="-128"/>
                      </a:endParaRP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99662656"/>
                  </a:ext>
                </a:extLst>
              </a:tr>
              <a:tr h="242062">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latin typeface="+mn-ea"/>
                          <a:ea typeface="+mn-ea"/>
                          <a:cs typeface="メイリオ" pitchFamily="50" charset="-128"/>
                        </a:rPr>
                        <a:t>9</a:t>
                      </a:r>
                      <a:r>
                        <a:rPr lang="ja-JP" altLang="en-US" sz="1000" b="0" i="0" u="none" strike="noStrike" dirty="0">
                          <a:solidFill>
                            <a:srgbClr val="000000"/>
                          </a:solidFill>
                          <a:latin typeface="+mn-ea"/>
                          <a:ea typeface="+mn-ea"/>
                          <a:cs typeface="メイリオ" pitchFamily="50" charset="-128"/>
                        </a:rPr>
                        <a:t>月</a:t>
                      </a:r>
                      <a:endParaRPr lang="en-US" altLang="ja-JP"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rgbClr val="000000"/>
                          </a:solidFill>
                          <a:latin typeface="+mn-ea"/>
                          <a:ea typeface="+mn-ea"/>
                          <a:cs typeface="メイリオ" pitchFamily="50" charset="-128"/>
                        </a:rPr>
                        <a:t>￥</a:t>
                      </a:r>
                      <a:r>
                        <a:rPr lang="en-US" altLang="ja-JP" sz="1000" b="1" i="0" u="none" strike="noStrike" dirty="0">
                          <a:solidFill>
                            <a:srgbClr val="000000"/>
                          </a:solidFill>
                          <a:latin typeface="+mn-ea"/>
                          <a:ea typeface="+mn-ea"/>
                          <a:cs typeface="メイリオ" pitchFamily="50" charset="-128"/>
                        </a:rPr>
                        <a:t>1,000,000</a:t>
                      </a:r>
                      <a:endParaRPr lang="ja-JP" altLang="en-US" sz="1000" b="1"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400" b="1" i="0" u="sng" strike="noStrike" dirty="0">
                          <a:solidFill>
                            <a:srgbClr val="0000FF"/>
                          </a:solidFill>
                          <a:latin typeface="+mn-ea"/>
                          <a:ea typeface="+mn-ea"/>
                          <a:cs typeface="メイリオ" pitchFamily="50" charset="-128"/>
                        </a:rPr>
                        <a:t>￥</a:t>
                      </a:r>
                      <a:r>
                        <a:rPr lang="en-US" altLang="ja-JP" sz="1400" b="1" i="0" u="sng" strike="noStrike" dirty="0">
                          <a:solidFill>
                            <a:srgbClr val="0000FF"/>
                          </a:solidFill>
                          <a:latin typeface="+mn-ea"/>
                          <a:ea typeface="+mn-ea"/>
                          <a:cs typeface="メイリオ" pitchFamily="50" charset="-128"/>
                        </a:rPr>
                        <a:t>600,000</a:t>
                      </a:r>
                      <a:endParaRPr lang="ja-JP" altLang="en-US" sz="1400" b="1" i="0" u="sng" strike="noStrike" dirty="0">
                        <a:solidFill>
                          <a:srgbClr val="0000FF"/>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1400" b="1" i="0" u="none" strike="noStrike" dirty="0">
                          <a:solidFill>
                            <a:srgbClr val="0000FF"/>
                          </a:solidFill>
                          <a:latin typeface="+mn-ea"/>
                          <a:ea typeface="+mn-ea"/>
                          <a:cs typeface="メイリオ" pitchFamily="50" charset="-128"/>
                        </a:rPr>
                        <a:t>40</a:t>
                      </a:r>
                      <a:r>
                        <a:rPr lang="ja-JP" altLang="en-US" sz="1400" b="1" i="0" u="none" strike="noStrike" dirty="0">
                          <a:solidFill>
                            <a:srgbClr val="0000FF"/>
                          </a:solidFill>
                          <a:latin typeface="+mn-ea"/>
                          <a:ea typeface="+mn-ea"/>
                          <a:cs typeface="メイリオ" pitchFamily="50" charset="-128"/>
                        </a:rPr>
                        <a:t>％</a:t>
                      </a:r>
                      <a:endParaRPr lang="en-US" altLang="ja-JP" sz="1400" b="1" i="0" u="none" strike="noStrike" dirty="0">
                        <a:solidFill>
                          <a:srgbClr val="0000FF"/>
                        </a:solidFill>
                        <a:latin typeface="+mn-ea"/>
                        <a:ea typeface="+mn-ea"/>
                        <a:cs typeface="メイリオ" pitchFamily="50" charset="-128"/>
                      </a:endParaRP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39574290"/>
                  </a:ext>
                </a:extLst>
              </a:tr>
              <a:tr h="242062">
                <a:tc rowSpan="2">
                  <a:txBody>
                    <a:bodyPr/>
                    <a:lstStyle/>
                    <a:p>
                      <a:pPr algn="ctr" rtl="0" fontAlgn="ctr"/>
                      <a:r>
                        <a:rPr lang="ja-JP" altLang="en-US" sz="1000" b="0" i="0" u="none" strike="noStrike" dirty="0">
                          <a:solidFill>
                            <a:srgbClr val="000000"/>
                          </a:solidFill>
                          <a:latin typeface="+mn-ea"/>
                          <a:ea typeface="+mn-ea"/>
                          <a:cs typeface="メイリオ" pitchFamily="50" charset="-128"/>
                        </a:rPr>
                        <a:t>恵比寿ボード</a:t>
                      </a: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rtl="0" fontAlgn="ctr"/>
                      <a:r>
                        <a:rPr lang="en-US" altLang="ja-JP" sz="1000" b="0" i="0" u="none" strike="noStrike" dirty="0">
                          <a:solidFill>
                            <a:srgbClr val="000000"/>
                          </a:solidFill>
                          <a:latin typeface="+mn-ea"/>
                          <a:ea typeface="+mn-ea"/>
                          <a:cs typeface="メイリオ" pitchFamily="50" charset="-128"/>
                        </a:rPr>
                        <a:t>1</a:t>
                      </a: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rtl="0" fontAlgn="ctr"/>
                      <a:r>
                        <a:rPr lang="en-US" altLang="ja-JP" sz="1000" b="0" i="0" u="none" strike="noStrike" dirty="0">
                          <a:solidFill>
                            <a:srgbClr val="000000"/>
                          </a:solidFill>
                          <a:latin typeface="+mn-ea"/>
                          <a:ea typeface="+mn-ea"/>
                          <a:cs typeface="メイリオ" pitchFamily="50" charset="-128"/>
                        </a:rPr>
                        <a:t>2</a:t>
                      </a: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latin typeface="+mn-ea"/>
                          <a:ea typeface="+mn-ea"/>
                          <a:cs typeface="メイリオ" pitchFamily="50" charset="-128"/>
                        </a:rPr>
                        <a:t>8</a:t>
                      </a:r>
                      <a:r>
                        <a:rPr lang="ja-JP" altLang="en-US" sz="1000" b="0" i="0" u="none" strike="noStrike" dirty="0">
                          <a:solidFill>
                            <a:srgbClr val="000000"/>
                          </a:solidFill>
                          <a:latin typeface="+mn-ea"/>
                          <a:ea typeface="+mn-ea"/>
                          <a:cs typeface="メイリオ" pitchFamily="50" charset="-128"/>
                        </a:rPr>
                        <a:t>月</a:t>
                      </a:r>
                      <a:endParaRPr lang="en-US" altLang="ja-JP"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1000" b="1" i="0" u="none" strike="noStrike" dirty="0">
                          <a:solidFill>
                            <a:srgbClr val="000000"/>
                          </a:solidFill>
                          <a:latin typeface="+mn-ea"/>
                          <a:ea typeface="+mn-ea"/>
                          <a:cs typeface="メイリオ" pitchFamily="50" charset="-128"/>
                        </a:rPr>
                        <a:t>￥</a:t>
                      </a:r>
                      <a:r>
                        <a:rPr lang="en-US" altLang="ja-JP" sz="1000" b="1" i="0" u="none" strike="noStrike" dirty="0">
                          <a:solidFill>
                            <a:srgbClr val="000000"/>
                          </a:solidFill>
                          <a:latin typeface="+mn-ea"/>
                          <a:ea typeface="+mn-ea"/>
                          <a:cs typeface="メイリオ" pitchFamily="50" charset="-128"/>
                        </a:rPr>
                        <a:t>500,000</a:t>
                      </a:r>
                      <a:endParaRPr lang="ja-JP" altLang="en-US" sz="1000" b="1"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sng" strike="noStrike" dirty="0">
                          <a:solidFill>
                            <a:srgbClr val="0000FF"/>
                          </a:solidFill>
                          <a:latin typeface="+mn-ea"/>
                          <a:ea typeface="+mn-ea"/>
                          <a:cs typeface="メイリオ" pitchFamily="50" charset="-128"/>
                        </a:rPr>
                        <a:t>￥</a:t>
                      </a:r>
                      <a:r>
                        <a:rPr lang="en-US" altLang="ja-JP" sz="1400" b="1" i="0" u="sng" strike="noStrike" dirty="0">
                          <a:solidFill>
                            <a:srgbClr val="0000FF"/>
                          </a:solidFill>
                          <a:latin typeface="+mn-ea"/>
                          <a:ea typeface="+mn-ea"/>
                          <a:cs typeface="メイリオ" pitchFamily="50" charset="-128"/>
                        </a:rPr>
                        <a:t>250,000</a:t>
                      </a:r>
                      <a:endParaRPr lang="ja-JP" altLang="en-US" sz="1400" b="1" i="0" u="sng" strike="noStrike" dirty="0">
                        <a:solidFill>
                          <a:srgbClr val="0000FF"/>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1400" b="1" i="0" u="none" strike="noStrike" dirty="0">
                          <a:solidFill>
                            <a:srgbClr val="0000FF"/>
                          </a:solidFill>
                          <a:latin typeface="+mn-ea"/>
                          <a:ea typeface="+mn-ea"/>
                          <a:cs typeface="メイリオ" pitchFamily="50" charset="-128"/>
                        </a:rPr>
                        <a:t>50</a:t>
                      </a:r>
                      <a:r>
                        <a:rPr lang="ja-JP" altLang="en-US" sz="1400" b="1" i="0" u="none" strike="noStrike" dirty="0">
                          <a:solidFill>
                            <a:srgbClr val="0000FF"/>
                          </a:solidFill>
                          <a:latin typeface="+mn-ea"/>
                          <a:ea typeface="+mn-ea"/>
                          <a:cs typeface="メイリオ" pitchFamily="50" charset="-128"/>
                        </a:rPr>
                        <a:t>％</a:t>
                      </a:r>
                      <a:endParaRPr lang="en-US" altLang="ja-JP" sz="1400" b="1" i="0" u="none" strike="noStrike" dirty="0">
                        <a:solidFill>
                          <a:srgbClr val="0000FF"/>
                        </a:solidFill>
                        <a:latin typeface="+mn-ea"/>
                        <a:ea typeface="+mn-ea"/>
                        <a:cs typeface="メイリオ" pitchFamily="50" charset="-128"/>
                      </a:endParaRP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41819566"/>
                  </a:ext>
                </a:extLst>
              </a:tr>
              <a:tr h="242062">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rtl="0" fontAlgn="ctr"/>
                      <a:endParaRPr lang="ja-JP" altLang="en-US"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latin typeface="+mn-ea"/>
                          <a:ea typeface="+mn-ea"/>
                          <a:cs typeface="メイリオ" pitchFamily="50" charset="-128"/>
                        </a:rPr>
                        <a:t>9</a:t>
                      </a:r>
                      <a:r>
                        <a:rPr lang="ja-JP" altLang="en-US" sz="1000" b="0" i="0" u="none" strike="noStrike" dirty="0">
                          <a:solidFill>
                            <a:srgbClr val="000000"/>
                          </a:solidFill>
                          <a:latin typeface="+mn-ea"/>
                          <a:ea typeface="+mn-ea"/>
                          <a:cs typeface="メイリオ" pitchFamily="50" charset="-128"/>
                        </a:rPr>
                        <a:t>月</a:t>
                      </a:r>
                      <a:endParaRPr lang="en-US" altLang="ja-JP" sz="1000" b="0"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rgbClr val="000000"/>
                          </a:solidFill>
                          <a:latin typeface="+mn-ea"/>
                          <a:ea typeface="+mn-ea"/>
                          <a:cs typeface="メイリオ" pitchFamily="50" charset="-128"/>
                        </a:rPr>
                        <a:t>￥</a:t>
                      </a:r>
                      <a:r>
                        <a:rPr lang="en-US" altLang="ja-JP" sz="1000" b="1" i="0" u="none" strike="noStrike" dirty="0">
                          <a:solidFill>
                            <a:srgbClr val="000000"/>
                          </a:solidFill>
                          <a:latin typeface="+mn-ea"/>
                          <a:ea typeface="+mn-ea"/>
                          <a:cs typeface="メイリオ" pitchFamily="50" charset="-128"/>
                        </a:rPr>
                        <a:t>600,000</a:t>
                      </a:r>
                      <a:endParaRPr lang="ja-JP" altLang="en-US" sz="1000" b="1" i="0" u="none" strike="noStrike" dirty="0">
                        <a:solidFill>
                          <a:srgbClr val="000000"/>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sng" strike="noStrike" dirty="0">
                          <a:solidFill>
                            <a:srgbClr val="0000FF"/>
                          </a:solidFill>
                          <a:latin typeface="+mn-ea"/>
                          <a:ea typeface="+mn-ea"/>
                          <a:cs typeface="メイリオ" pitchFamily="50" charset="-128"/>
                        </a:rPr>
                        <a:t>￥</a:t>
                      </a:r>
                      <a:r>
                        <a:rPr lang="en-US" altLang="ja-JP" sz="1400" b="1" i="0" u="sng" strike="noStrike" dirty="0">
                          <a:solidFill>
                            <a:srgbClr val="0000FF"/>
                          </a:solidFill>
                          <a:latin typeface="+mn-ea"/>
                          <a:ea typeface="+mn-ea"/>
                          <a:cs typeface="メイリオ" pitchFamily="50" charset="-128"/>
                        </a:rPr>
                        <a:t>360,000</a:t>
                      </a:r>
                      <a:endParaRPr lang="ja-JP" altLang="en-US" sz="1400" b="1" i="0" u="sng" strike="noStrike" dirty="0">
                        <a:solidFill>
                          <a:srgbClr val="0000FF"/>
                        </a:solidFill>
                        <a:latin typeface="+mn-ea"/>
                        <a:ea typeface="+mn-ea"/>
                        <a:cs typeface="メイリオ" pitchFamily="50" charset="-128"/>
                      </a:endParaRPr>
                    </a:p>
                  </a:txBody>
                  <a:tcPr marL="9427" marR="9427" marT="9427"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1400" b="1" i="0" u="none" strike="noStrike" dirty="0">
                          <a:solidFill>
                            <a:srgbClr val="0000FF"/>
                          </a:solidFill>
                          <a:latin typeface="+mn-ea"/>
                          <a:ea typeface="+mn-ea"/>
                          <a:cs typeface="メイリオ" pitchFamily="50" charset="-128"/>
                        </a:rPr>
                        <a:t>40</a:t>
                      </a:r>
                      <a:r>
                        <a:rPr lang="ja-JP" altLang="en-US" sz="1400" b="1" i="0" u="none" strike="noStrike" dirty="0">
                          <a:solidFill>
                            <a:srgbClr val="0000FF"/>
                          </a:solidFill>
                          <a:latin typeface="+mn-ea"/>
                          <a:ea typeface="+mn-ea"/>
                          <a:cs typeface="メイリオ" pitchFamily="50" charset="-128"/>
                        </a:rPr>
                        <a:t>％</a:t>
                      </a:r>
                      <a:endParaRPr lang="en-US" altLang="ja-JP" sz="1400" b="1" i="0" u="none" strike="noStrike" dirty="0">
                        <a:solidFill>
                          <a:srgbClr val="0000FF"/>
                        </a:solidFill>
                        <a:latin typeface="+mn-ea"/>
                        <a:ea typeface="+mn-ea"/>
                        <a:cs typeface="メイリオ" pitchFamily="50" charset="-128"/>
                      </a:endParaRPr>
                    </a:p>
                  </a:txBody>
                  <a:tcPr marL="9427" marR="9427" marT="94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8514228"/>
                  </a:ext>
                </a:extLst>
              </a:tr>
            </a:tbl>
          </a:graphicData>
        </a:graphic>
      </p:graphicFrame>
      <p:sp>
        <p:nvSpPr>
          <p:cNvPr id="16" name="Rectangle 110">
            <a:extLst>
              <a:ext uri="{FF2B5EF4-FFF2-40B4-BE49-F238E27FC236}">
                <a16:creationId xmlns:a16="http://schemas.microsoft.com/office/drawing/2014/main" id="{E0DF5755-1925-4CDB-AC8E-FD9F79424AEC}"/>
              </a:ext>
            </a:extLst>
          </p:cNvPr>
          <p:cNvSpPr>
            <a:spLocks noChangeArrowheads="1"/>
          </p:cNvSpPr>
          <p:nvPr/>
        </p:nvSpPr>
        <p:spPr bwMode="auto">
          <a:xfrm>
            <a:off x="424980" y="684817"/>
            <a:ext cx="3278261" cy="339266"/>
          </a:xfrm>
          <a:prstGeom prst="rect">
            <a:avLst/>
          </a:prstGeom>
          <a:noFill/>
          <a:ln w="9525" cmpd="thinThick">
            <a:no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ED5009"/>
                </a:solidFill>
                <a:effectLst/>
                <a:uLnTx/>
                <a:uFillTx/>
                <a:latin typeface="游ゴシック Medium" panose="020B0500000000000000" pitchFamily="50" charset="-128"/>
                <a:ea typeface="游ゴシック Medium" panose="020B0500000000000000" pitchFamily="50" charset="-128"/>
                <a:cs typeface="+mn-cs"/>
              </a:rPr>
              <a:t>主要駅の大型盤面をこの機会に！</a:t>
            </a:r>
          </a:p>
        </p:txBody>
      </p:sp>
      <p:sp>
        <p:nvSpPr>
          <p:cNvPr id="17" name="テキスト ボックス 35">
            <a:extLst>
              <a:ext uri="{FF2B5EF4-FFF2-40B4-BE49-F238E27FC236}">
                <a16:creationId xmlns:a16="http://schemas.microsoft.com/office/drawing/2014/main" id="{3CDACEE9-BD73-48E1-9FB6-04C70E7F37BD}"/>
              </a:ext>
            </a:extLst>
          </p:cNvPr>
          <p:cNvSpPr txBox="1">
            <a:spLocks noChangeArrowheads="1"/>
          </p:cNvSpPr>
          <p:nvPr/>
        </p:nvSpPr>
        <p:spPr bwMode="auto">
          <a:xfrm>
            <a:off x="1250481" y="5490091"/>
            <a:ext cx="687751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kumimoji="1" lang="ja-JP" altLang="en-US"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 駅工事の関係上、</a:t>
            </a:r>
            <a:r>
              <a:rPr kumimoji="1" lang="en-US" altLang="ja-JP"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U</a:t>
            </a:r>
            <a:r>
              <a:rPr kumimoji="1" lang="ja-JP" altLang="en-US"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ボードゴールド⇒銀座駅：</a:t>
            </a:r>
            <a:r>
              <a:rPr kumimoji="1" lang="en-US" altLang="ja-JP"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2</a:t>
            </a:r>
            <a:r>
              <a:rPr kumimoji="1" lang="ja-JP" altLang="en-US"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面、プラチナボード（ブルー）⇒銀座駅：</a:t>
            </a:r>
            <a:r>
              <a:rPr kumimoji="1" lang="en-US" altLang="ja-JP"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2</a:t>
            </a:r>
            <a:r>
              <a:rPr kumimoji="1" lang="ja-JP" altLang="en-US"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面、</a:t>
            </a:r>
            <a:endParaRPr kumimoji="1" lang="en-US" altLang="ja-JP"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kumimoji="1" lang="ja-JP" altLang="en-US"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　　　 プラチナボード（レッド）⇒銀座駅：</a:t>
            </a:r>
            <a:r>
              <a:rPr kumimoji="1" lang="en-US" altLang="ja-JP"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2</a:t>
            </a:r>
            <a:r>
              <a:rPr kumimoji="1" lang="ja-JP" altLang="en-US"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面、日本橋：</a:t>
            </a:r>
            <a:r>
              <a:rPr kumimoji="1" lang="en-US" altLang="ja-JP"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1</a:t>
            </a:r>
            <a:r>
              <a:rPr kumimoji="1" lang="ja-JP" altLang="en-US"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面が減面となっております。</a:t>
            </a:r>
            <a:endParaRPr kumimoji="1" lang="en-US" altLang="ja-JP"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kumimoji="1" lang="en-US" altLang="ja-JP"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kumimoji="1" lang="ja-JP" altLang="en-US"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記載している特別料金は、減面分を考慮した料金となります。</a:t>
            </a:r>
            <a:endParaRPr kumimoji="1" lang="en-US" altLang="ja-JP" sz="11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2" name="図 1">
            <a:extLst>
              <a:ext uri="{FF2B5EF4-FFF2-40B4-BE49-F238E27FC236}">
                <a16:creationId xmlns:a16="http://schemas.microsoft.com/office/drawing/2014/main" id="{E45BC77F-F273-4043-97B2-1DCAB45F07BB}"/>
              </a:ext>
            </a:extLst>
          </p:cNvPr>
          <p:cNvPicPr>
            <a:picLocks noChangeAspect="1"/>
          </p:cNvPicPr>
          <p:nvPr/>
        </p:nvPicPr>
        <p:blipFill rotWithShape="1">
          <a:blip r:embed="rId6"/>
          <a:srcRect l="13868" t="1" r="20164" b="-319"/>
          <a:stretch/>
        </p:blipFill>
        <p:spPr>
          <a:xfrm>
            <a:off x="723584" y="1525501"/>
            <a:ext cx="1762824" cy="1267346"/>
          </a:xfrm>
          <a:prstGeom prst="rect">
            <a:avLst/>
          </a:prstGeom>
        </p:spPr>
      </p:pic>
      <p:sp>
        <p:nvSpPr>
          <p:cNvPr id="19" name="コンテンツ プレースホルダ 2">
            <a:extLst>
              <a:ext uri="{FF2B5EF4-FFF2-40B4-BE49-F238E27FC236}">
                <a16:creationId xmlns:a16="http://schemas.microsoft.com/office/drawing/2014/main" id="{56386E41-1150-471A-9B03-EA4FD62EB610}"/>
              </a:ext>
            </a:extLst>
          </p:cNvPr>
          <p:cNvSpPr txBox="1">
            <a:spLocks/>
          </p:cNvSpPr>
          <p:nvPr/>
        </p:nvSpPr>
        <p:spPr>
          <a:xfrm>
            <a:off x="727485" y="1537867"/>
            <a:ext cx="1440160" cy="19403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Ｕボードゴールド</a:t>
            </a:r>
          </a:p>
        </p:txBody>
      </p:sp>
      <p:sp>
        <p:nvSpPr>
          <p:cNvPr id="21" name="テキスト ボックス 20">
            <a:extLst>
              <a:ext uri="{FF2B5EF4-FFF2-40B4-BE49-F238E27FC236}">
                <a16:creationId xmlns:a16="http://schemas.microsoft.com/office/drawing/2014/main" id="{E834F141-2AF5-4F6E-833A-B596EFC705D4}"/>
              </a:ext>
            </a:extLst>
          </p:cNvPr>
          <p:cNvSpPr txBox="1"/>
          <p:nvPr/>
        </p:nvSpPr>
        <p:spPr>
          <a:xfrm>
            <a:off x="401948" y="5869029"/>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＜備考＞</a:t>
            </a:r>
          </a:p>
        </p:txBody>
      </p:sp>
    </p:spTree>
    <p:extLst>
      <p:ext uri="{BB962C8B-B14F-4D97-AF65-F5344CB8AC3E}">
        <p14:creationId xmlns:p14="http://schemas.microsoft.com/office/powerpoint/2010/main" val="211150768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2045</TotalTime>
  <Words>4218</Words>
  <Application>Microsoft Office PowerPoint</Application>
  <PresentationFormat>画面に合わせる (4:3)</PresentationFormat>
  <Paragraphs>630</Paragraphs>
  <Slides>20</Slides>
  <Notes>20</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20</vt:i4>
      </vt:variant>
    </vt:vector>
  </HeadingPairs>
  <TitlesOfParts>
    <vt:vector size="33" baseType="lpstr">
      <vt:lpstr>HGP創英角ｺﾞｼｯｸUB</vt:lpstr>
      <vt:lpstr>Meiryo UI</vt:lpstr>
      <vt:lpstr>メイリオ</vt:lpstr>
      <vt:lpstr>游ゴシック</vt:lpstr>
      <vt:lpstr>游ゴシック Light</vt:lpstr>
      <vt:lpstr>游ゴシック Medium</vt:lpstr>
      <vt:lpstr>游ゴシック 本文</vt:lpstr>
      <vt:lpstr>游ゴシック　本文</vt:lpstr>
      <vt:lpstr>Arial</vt:lpstr>
      <vt:lpstr>Calibri</vt:lpstr>
      <vt:lpstr>Wingdings</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川合秀典</dc:creator>
  <cp:lastModifiedBy>tarigaru</cp:lastModifiedBy>
  <cp:revision>200</cp:revision>
  <cp:lastPrinted>2020-07-03T02:48:24Z</cp:lastPrinted>
  <dcterms:created xsi:type="dcterms:W3CDTF">2019-12-27T06:45:07Z</dcterms:created>
  <dcterms:modified xsi:type="dcterms:W3CDTF">2020-07-09T02:43:09Z</dcterms:modified>
</cp:coreProperties>
</file>