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5" r:id="rId2"/>
    <p:sldId id="271" r:id="rId3"/>
    <p:sldId id="273" r:id="rId4"/>
    <p:sldId id="272" r:id="rId5"/>
    <p:sldId id="274" r:id="rId6"/>
    <p:sldId id="266" r:id="rId7"/>
  </p:sldIdLst>
  <p:sldSz cx="9144000" cy="6858000" type="screen4x3"/>
  <p:notesSz cx="6807200" cy="9939338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arigaru" initials="t" lastIdx="1" clrIdx="0">
    <p:extLst>
      <p:ext uri="{19B8F6BF-5375-455C-9EA6-DF929625EA0E}">
        <p15:presenceInfo xmlns:p15="http://schemas.microsoft.com/office/powerpoint/2012/main" userId="tarigaru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D442"/>
    <a:srgbClr val="60C4B5"/>
    <a:srgbClr val="F6AB2A"/>
    <a:srgbClr val="378E7E"/>
    <a:srgbClr val="38B39B"/>
    <a:srgbClr val="91DFD1"/>
    <a:srgbClr val="2B7164"/>
    <a:srgbClr val="3169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 showGuides="1">
      <p:cViewPr varScale="1">
        <p:scale>
          <a:sx n="108" d="100"/>
          <a:sy n="108" d="100"/>
        </p:scale>
        <p:origin x="170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19D7FB-A74F-C44D-88C3-FAB39C9D58EE}" type="datetimeFigureOut">
              <a:rPr kumimoji="1" lang="ja-JP" altLang="en-US" smtClean="0"/>
              <a:t>2020/6/18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4F7437-AAA6-2047-AE1D-50B6E9D23B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52917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A34544-BA39-4F4F-9465-C0168D2FE1C5}" type="datetimeFigureOut">
              <a:rPr kumimoji="1" lang="ja-JP" altLang="en-US" smtClean="0"/>
              <a:t>2020/6/18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6EE1BF-4368-5D43-B7E1-2295C78A02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833313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正方形/長方形 26"/>
          <p:cNvSpPr/>
          <p:nvPr userDrawn="1"/>
        </p:nvSpPr>
        <p:spPr>
          <a:xfrm>
            <a:off x="0" y="6185670"/>
            <a:ext cx="9144000" cy="679589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/>
          <p:nvPr userDrawn="1"/>
        </p:nvSpPr>
        <p:spPr>
          <a:xfrm>
            <a:off x="0" y="3581892"/>
            <a:ext cx="9144000" cy="1470025"/>
          </a:xfrm>
          <a:prstGeom prst="rect">
            <a:avLst/>
          </a:prstGeom>
          <a:solidFill>
            <a:schemeClr val="accent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05017A4-52DA-934D-8D24-CC82921B4E66}" type="datetime1">
              <a:rPr lang="ja-JP" altLang="en-US" smtClean="0"/>
              <a:t>2020/6/18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EA45E06-C18B-D344-A97C-3CAC1FE22014}" type="slidenum">
              <a:rPr lang="ja-JP" altLang="en-US" smtClean="0"/>
              <a:pPr/>
              <a:t>‹#›</a:t>
            </a:fld>
            <a:endParaRPr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ctrTitle" hasCustomPrompt="1"/>
          </p:nvPr>
        </p:nvSpPr>
        <p:spPr>
          <a:xfrm>
            <a:off x="5181698" y="4240117"/>
            <a:ext cx="7772400" cy="1470025"/>
          </a:xfrm>
        </p:spPr>
        <p:txBody>
          <a:bodyPr>
            <a:normAutofit/>
          </a:bodyPr>
          <a:lstStyle>
            <a:lvl1pPr algn="l">
              <a:defRPr sz="3600" b="1">
                <a:solidFill>
                  <a:schemeClr val="bg1"/>
                </a:solidFill>
              </a:defRPr>
            </a:lvl1pPr>
          </a:lstStyle>
          <a:p>
            <a:r>
              <a:rPr lang="en-US" altLang="ja-JP" dirty="0"/>
              <a:t>【</a:t>
            </a:r>
            <a:r>
              <a:rPr lang="ja-JP" altLang="en-US" dirty="0"/>
              <a:t>新設看板情報</a:t>
            </a:r>
            <a:r>
              <a:rPr lang="en-US" altLang="ja-JP" dirty="0"/>
              <a:t>】</a:t>
            </a:r>
            <a:r>
              <a:rPr lang="ja-JP" altLang="en-US" dirty="0"/>
              <a:t>東急電鉄 武蔵小山駅 新設のご案内（駅広告）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33525" y="4781546"/>
            <a:ext cx="7767320" cy="952500"/>
          </a:xfrm>
        </p:spPr>
        <p:txBody>
          <a:bodyPr lIns="180000" tIns="0" rIns="180000" bIns="0" anchor="ctr">
            <a:noAutofit/>
          </a:bodyPr>
          <a:lstStyle>
            <a:lvl1pPr marL="0" indent="0" algn="l">
              <a:lnSpc>
                <a:spcPct val="120000"/>
              </a:lnSpc>
              <a:buNone/>
              <a:defRPr sz="2000">
                <a:solidFill>
                  <a:srgbClr val="595959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マスター サブタイトルの書式設定</a:t>
            </a:r>
          </a:p>
        </p:txBody>
      </p:sp>
      <p:sp>
        <p:nvSpPr>
          <p:cNvPr id="10" name="Freeform 5"/>
          <p:cNvSpPr>
            <a:spLocks/>
          </p:cNvSpPr>
          <p:nvPr userDrawn="1"/>
        </p:nvSpPr>
        <p:spPr bwMode="auto">
          <a:xfrm>
            <a:off x="2235518" y="2645437"/>
            <a:ext cx="4672965" cy="1007975"/>
          </a:xfrm>
          <a:custGeom>
            <a:avLst/>
            <a:gdLst>
              <a:gd name="T0" fmla="*/ 0 w 1938"/>
              <a:gd name="T1" fmla="*/ 332 h 416"/>
              <a:gd name="T2" fmla="*/ 14 w 1938"/>
              <a:gd name="T3" fmla="*/ 299 h 416"/>
              <a:gd name="T4" fmla="*/ 49 w 1938"/>
              <a:gd name="T5" fmla="*/ 167 h 416"/>
              <a:gd name="T6" fmla="*/ 80 w 1938"/>
              <a:gd name="T7" fmla="*/ 100 h 416"/>
              <a:gd name="T8" fmla="*/ 91 w 1938"/>
              <a:gd name="T9" fmla="*/ 149 h 416"/>
              <a:gd name="T10" fmla="*/ 137 w 1938"/>
              <a:gd name="T11" fmla="*/ 167 h 416"/>
              <a:gd name="T12" fmla="*/ 154 w 1938"/>
              <a:gd name="T13" fmla="*/ 233 h 416"/>
              <a:gd name="T14" fmla="*/ 200 w 1938"/>
              <a:gd name="T15" fmla="*/ 244 h 416"/>
              <a:gd name="T16" fmla="*/ 226 w 1938"/>
              <a:gd name="T17" fmla="*/ 320 h 416"/>
              <a:gd name="T18" fmla="*/ 235 w 1938"/>
              <a:gd name="T19" fmla="*/ 319 h 416"/>
              <a:gd name="T20" fmla="*/ 275 w 1938"/>
              <a:gd name="T21" fmla="*/ 285 h 416"/>
              <a:gd name="T22" fmla="*/ 282 w 1938"/>
              <a:gd name="T23" fmla="*/ 293 h 416"/>
              <a:gd name="T24" fmla="*/ 305 w 1938"/>
              <a:gd name="T25" fmla="*/ 321 h 416"/>
              <a:gd name="T26" fmla="*/ 310 w 1938"/>
              <a:gd name="T27" fmla="*/ 185 h 416"/>
              <a:gd name="T28" fmla="*/ 425 w 1938"/>
              <a:gd name="T29" fmla="*/ 156 h 416"/>
              <a:gd name="T30" fmla="*/ 454 w 1938"/>
              <a:gd name="T31" fmla="*/ 248 h 416"/>
              <a:gd name="T32" fmla="*/ 494 w 1938"/>
              <a:gd name="T33" fmla="*/ 261 h 416"/>
              <a:gd name="T34" fmla="*/ 525 w 1938"/>
              <a:gd name="T35" fmla="*/ 287 h 416"/>
              <a:gd name="T36" fmla="*/ 529 w 1938"/>
              <a:gd name="T37" fmla="*/ 301 h 416"/>
              <a:gd name="T38" fmla="*/ 560 w 1938"/>
              <a:gd name="T39" fmla="*/ 112 h 416"/>
              <a:gd name="T40" fmla="*/ 604 w 1938"/>
              <a:gd name="T41" fmla="*/ 111 h 416"/>
              <a:gd name="T42" fmla="*/ 620 w 1938"/>
              <a:gd name="T43" fmla="*/ 190 h 416"/>
              <a:gd name="T44" fmla="*/ 628 w 1938"/>
              <a:gd name="T45" fmla="*/ 183 h 416"/>
              <a:gd name="T46" fmla="*/ 634 w 1938"/>
              <a:gd name="T47" fmla="*/ 183 h 416"/>
              <a:gd name="T48" fmla="*/ 665 w 1938"/>
              <a:gd name="T49" fmla="*/ 193 h 416"/>
              <a:gd name="T50" fmla="*/ 697 w 1938"/>
              <a:gd name="T51" fmla="*/ 145 h 416"/>
              <a:gd name="T52" fmla="*/ 782 w 1938"/>
              <a:gd name="T53" fmla="*/ 137 h 416"/>
              <a:gd name="T54" fmla="*/ 809 w 1938"/>
              <a:gd name="T55" fmla="*/ 149 h 416"/>
              <a:gd name="T56" fmla="*/ 849 w 1938"/>
              <a:gd name="T57" fmla="*/ 204 h 416"/>
              <a:gd name="T58" fmla="*/ 876 w 1938"/>
              <a:gd name="T59" fmla="*/ 1 h 416"/>
              <a:gd name="T60" fmla="*/ 938 w 1938"/>
              <a:gd name="T61" fmla="*/ 2 h 416"/>
              <a:gd name="T62" fmla="*/ 974 w 1938"/>
              <a:gd name="T63" fmla="*/ 248 h 416"/>
              <a:gd name="T64" fmla="*/ 999 w 1938"/>
              <a:gd name="T65" fmla="*/ 263 h 416"/>
              <a:gd name="T66" fmla="*/ 1005 w 1938"/>
              <a:gd name="T67" fmla="*/ 263 h 416"/>
              <a:gd name="T68" fmla="*/ 1011 w 1938"/>
              <a:gd name="T69" fmla="*/ 122 h 416"/>
              <a:gd name="T70" fmla="*/ 1098 w 1938"/>
              <a:gd name="T71" fmla="*/ 111 h 416"/>
              <a:gd name="T72" fmla="*/ 1106 w 1938"/>
              <a:gd name="T73" fmla="*/ 137 h 416"/>
              <a:gd name="T74" fmla="*/ 1135 w 1938"/>
              <a:gd name="T75" fmla="*/ 69 h 416"/>
              <a:gd name="T76" fmla="*/ 1165 w 1938"/>
              <a:gd name="T77" fmla="*/ 37 h 416"/>
              <a:gd name="T78" fmla="*/ 1272 w 1938"/>
              <a:gd name="T79" fmla="*/ 32 h 416"/>
              <a:gd name="T80" fmla="*/ 1293 w 1938"/>
              <a:gd name="T81" fmla="*/ 215 h 416"/>
              <a:gd name="T82" fmla="*/ 1297 w 1938"/>
              <a:gd name="T83" fmla="*/ 213 h 416"/>
              <a:gd name="T84" fmla="*/ 1319 w 1938"/>
              <a:gd name="T85" fmla="*/ 188 h 416"/>
              <a:gd name="T86" fmla="*/ 1368 w 1938"/>
              <a:gd name="T87" fmla="*/ 207 h 416"/>
              <a:gd name="T88" fmla="*/ 1385 w 1938"/>
              <a:gd name="T89" fmla="*/ 252 h 416"/>
              <a:gd name="T90" fmla="*/ 1433 w 1938"/>
              <a:gd name="T91" fmla="*/ 206 h 416"/>
              <a:gd name="T92" fmla="*/ 1443 w 1938"/>
              <a:gd name="T93" fmla="*/ 193 h 416"/>
              <a:gd name="T94" fmla="*/ 1545 w 1938"/>
              <a:gd name="T95" fmla="*/ 216 h 416"/>
              <a:gd name="T96" fmla="*/ 1551 w 1938"/>
              <a:gd name="T97" fmla="*/ 272 h 416"/>
              <a:gd name="T98" fmla="*/ 1564 w 1938"/>
              <a:gd name="T99" fmla="*/ 261 h 416"/>
              <a:gd name="T100" fmla="*/ 1621 w 1938"/>
              <a:gd name="T101" fmla="*/ 252 h 416"/>
              <a:gd name="T102" fmla="*/ 1649 w 1938"/>
              <a:gd name="T103" fmla="*/ 285 h 416"/>
              <a:gd name="T104" fmla="*/ 1660 w 1938"/>
              <a:gd name="T105" fmla="*/ 279 h 416"/>
              <a:gd name="T106" fmla="*/ 1700 w 1938"/>
              <a:gd name="T107" fmla="*/ 168 h 416"/>
              <a:gd name="T108" fmla="*/ 1753 w 1938"/>
              <a:gd name="T109" fmla="*/ 169 h 416"/>
              <a:gd name="T110" fmla="*/ 1796 w 1938"/>
              <a:gd name="T111" fmla="*/ 212 h 416"/>
              <a:gd name="T112" fmla="*/ 1836 w 1938"/>
              <a:gd name="T113" fmla="*/ 217 h 416"/>
              <a:gd name="T114" fmla="*/ 1861 w 1938"/>
              <a:gd name="T115" fmla="*/ 243 h 416"/>
              <a:gd name="T116" fmla="*/ 1864 w 1938"/>
              <a:gd name="T117" fmla="*/ 205 h 416"/>
              <a:gd name="T118" fmla="*/ 1889 w 1938"/>
              <a:gd name="T119" fmla="*/ 190 h 416"/>
              <a:gd name="T120" fmla="*/ 1910 w 1938"/>
              <a:gd name="T121" fmla="*/ 232 h 416"/>
              <a:gd name="T122" fmla="*/ 1938 w 1938"/>
              <a:gd name="T123" fmla="*/ 416 h 4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938" h="416">
                <a:moveTo>
                  <a:pt x="0" y="416"/>
                </a:moveTo>
                <a:cubicBezTo>
                  <a:pt x="0" y="413"/>
                  <a:pt x="0" y="411"/>
                  <a:pt x="0" y="409"/>
                </a:cubicBezTo>
                <a:cubicBezTo>
                  <a:pt x="0" y="383"/>
                  <a:pt x="0" y="357"/>
                  <a:pt x="0" y="332"/>
                </a:cubicBezTo>
                <a:cubicBezTo>
                  <a:pt x="0" y="323"/>
                  <a:pt x="0" y="323"/>
                  <a:pt x="8" y="321"/>
                </a:cubicBezTo>
                <a:cubicBezTo>
                  <a:pt x="10" y="314"/>
                  <a:pt x="5" y="305"/>
                  <a:pt x="15" y="299"/>
                </a:cubicBezTo>
                <a:cubicBezTo>
                  <a:pt x="15" y="299"/>
                  <a:pt x="14" y="299"/>
                  <a:pt x="14" y="299"/>
                </a:cubicBezTo>
                <a:cubicBezTo>
                  <a:pt x="15" y="298"/>
                  <a:pt x="17" y="298"/>
                  <a:pt x="19" y="298"/>
                </a:cubicBezTo>
                <a:cubicBezTo>
                  <a:pt x="19" y="254"/>
                  <a:pt x="19" y="211"/>
                  <a:pt x="19" y="167"/>
                </a:cubicBezTo>
                <a:cubicBezTo>
                  <a:pt x="29" y="167"/>
                  <a:pt x="39" y="167"/>
                  <a:pt x="49" y="167"/>
                </a:cubicBezTo>
                <a:cubicBezTo>
                  <a:pt x="49" y="161"/>
                  <a:pt x="49" y="155"/>
                  <a:pt x="49" y="149"/>
                </a:cubicBezTo>
                <a:cubicBezTo>
                  <a:pt x="59" y="149"/>
                  <a:pt x="69" y="149"/>
                  <a:pt x="80" y="149"/>
                </a:cubicBezTo>
                <a:cubicBezTo>
                  <a:pt x="80" y="132"/>
                  <a:pt x="80" y="116"/>
                  <a:pt x="80" y="100"/>
                </a:cubicBezTo>
                <a:cubicBezTo>
                  <a:pt x="85" y="100"/>
                  <a:pt x="85" y="100"/>
                  <a:pt x="85" y="104"/>
                </a:cubicBezTo>
                <a:cubicBezTo>
                  <a:pt x="85" y="117"/>
                  <a:pt x="85" y="130"/>
                  <a:pt x="85" y="142"/>
                </a:cubicBezTo>
                <a:cubicBezTo>
                  <a:pt x="85" y="147"/>
                  <a:pt x="86" y="149"/>
                  <a:pt x="91" y="149"/>
                </a:cubicBezTo>
                <a:cubicBezTo>
                  <a:pt x="100" y="148"/>
                  <a:pt x="110" y="148"/>
                  <a:pt x="120" y="148"/>
                </a:cubicBezTo>
                <a:cubicBezTo>
                  <a:pt x="120" y="155"/>
                  <a:pt x="120" y="161"/>
                  <a:pt x="120" y="167"/>
                </a:cubicBezTo>
                <a:cubicBezTo>
                  <a:pt x="126" y="167"/>
                  <a:pt x="131" y="167"/>
                  <a:pt x="137" y="167"/>
                </a:cubicBezTo>
                <a:cubicBezTo>
                  <a:pt x="144" y="167"/>
                  <a:pt x="153" y="175"/>
                  <a:pt x="153" y="183"/>
                </a:cubicBezTo>
                <a:cubicBezTo>
                  <a:pt x="153" y="198"/>
                  <a:pt x="153" y="212"/>
                  <a:pt x="153" y="227"/>
                </a:cubicBezTo>
                <a:cubicBezTo>
                  <a:pt x="153" y="229"/>
                  <a:pt x="153" y="231"/>
                  <a:pt x="154" y="233"/>
                </a:cubicBezTo>
                <a:cubicBezTo>
                  <a:pt x="155" y="227"/>
                  <a:pt x="160" y="228"/>
                  <a:pt x="164" y="228"/>
                </a:cubicBezTo>
                <a:cubicBezTo>
                  <a:pt x="175" y="228"/>
                  <a:pt x="185" y="228"/>
                  <a:pt x="195" y="228"/>
                </a:cubicBezTo>
                <a:cubicBezTo>
                  <a:pt x="199" y="233"/>
                  <a:pt x="204" y="237"/>
                  <a:pt x="200" y="244"/>
                </a:cubicBezTo>
                <a:cubicBezTo>
                  <a:pt x="209" y="244"/>
                  <a:pt x="216" y="244"/>
                  <a:pt x="224" y="244"/>
                </a:cubicBezTo>
                <a:cubicBezTo>
                  <a:pt x="224" y="270"/>
                  <a:pt x="224" y="294"/>
                  <a:pt x="224" y="319"/>
                </a:cubicBezTo>
                <a:cubicBezTo>
                  <a:pt x="225" y="319"/>
                  <a:pt x="226" y="320"/>
                  <a:pt x="226" y="320"/>
                </a:cubicBezTo>
                <a:cubicBezTo>
                  <a:pt x="227" y="317"/>
                  <a:pt x="228" y="314"/>
                  <a:pt x="229" y="310"/>
                </a:cubicBezTo>
                <a:cubicBezTo>
                  <a:pt x="230" y="310"/>
                  <a:pt x="232" y="310"/>
                  <a:pt x="234" y="310"/>
                </a:cubicBezTo>
                <a:cubicBezTo>
                  <a:pt x="234" y="313"/>
                  <a:pt x="234" y="316"/>
                  <a:pt x="235" y="319"/>
                </a:cubicBezTo>
                <a:cubicBezTo>
                  <a:pt x="246" y="320"/>
                  <a:pt x="256" y="322"/>
                  <a:pt x="266" y="323"/>
                </a:cubicBezTo>
                <a:cubicBezTo>
                  <a:pt x="269" y="314"/>
                  <a:pt x="273" y="306"/>
                  <a:pt x="275" y="298"/>
                </a:cubicBezTo>
                <a:cubicBezTo>
                  <a:pt x="276" y="294"/>
                  <a:pt x="275" y="289"/>
                  <a:pt x="275" y="285"/>
                </a:cubicBezTo>
                <a:cubicBezTo>
                  <a:pt x="275" y="279"/>
                  <a:pt x="275" y="274"/>
                  <a:pt x="275" y="269"/>
                </a:cubicBezTo>
                <a:cubicBezTo>
                  <a:pt x="277" y="269"/>
                  <a:pt x="279" y="269"/>
                  <a:pt x="281" y="269"/>
                </a:cubicBezTo>
                <a:cubicBezTo>
                  <a:pt x="281" y="277"/>
                  <a:pt x="281" y="285"/>
                  <a:pt x="282" y="293"/>
                </a:cubicBezTo>
                <a:cubicBezTo>
                  <a:pt x="282" y="299"/>
                  <a:pt x="282" y="305"/>
                  <a:pt x="285" y="310"/>
                </a:cubicBezTo>
                <a:cubicBezTo>
                  <a:pt x="287" y="313"/>
                  <a:pt x="290" y="316"/>
                  <a:pt x="288" y="321"/>
                </a:cubicBezTo>
                <a:cubicBezTo>
                  <a:pt x="294" y="321"/>
                  <a:pt x="299" y="321"/>
                  <a:pt x="305" y="321"/>
                </a:cubicBezTo>
                <a:cubicBezTo>
                  <a:pt x="305" y="319"/>
                  <a:pt x="305" y="317"/>
                  <a:pt x="305" y="314"/>
                </a:cubicBezTo>
                <a:cubicBezTo>
                  <a:pt x="305" y="274"/>
                  <a:pt x="305" y="234"/>
                  <a:pt x="305" y="194"/>
                </a:cubicBezTo>
                <a:cubicBezTo>
                  <a:pt x="305" y="190"/>
                  <a:pt x="306" y="187"/>
                  <a:pt x="310" y="185"/>
                </a:cubicBezTo>
                <a:cubicBezTo>
                  <a:pt x="321" y="176"/>
                  <a:pt x="332" y="167"/>
                  <a:pt x="343" y="158"/>
                </a:cubicBezTo>
                <a:cubicBezTo>
                  <a:pt x="345" y="157"/>
                  <a:pt x="348" y="156"/>
                  <a:pt x="350" y="156"/>
                </a:cubicBezTo>
                <a:cubicBezTo>
                  <a:pt x="375" y="156"/>
                  <a:pt x="400" y="156"/>
                  <a:pt x="425" y="156"/>
                </a:cubicBezTo>
                <a:cubicBezTo>
                  <a:pt x="426" y="156"/>
                  <a:pt x="427" y="156"/>
                  <a:pt x="429" y="157"/>
                </a:cubicBezTo>
                <a:cubicBezTo>
                  <a:pt x="429" y="187"/>
                  <a:pt x="429" y="217"/>
                  <a:pt x="429" y="248"/>
                </a:cubicBezTo>
                <a:cubicBezTo>
                  <a:pt x="437" y="248"/>
                  <a:pt x="445" y="248"/>
                  <a:pt x="454" y="248"/>
                </a:cubicBezTo>
                <a:cubicBezTo>
                  <a:pt x="459" y="248"/>
                  <a:pt x="464" y="252"/>
                  <a:pt x="465" y="258"/>
                </a:cubicBezTo>
                <a:cubicBezTo>
                  <a:pt x="472" y="258"/>
                  <a:pt x="480" y="258"/>
                  <a:pt x="487" y="258"/>
                </a:cubicBezTo>
                <a:cubicBezTo>
                  <a:pt x="489" y="259"/>
                  <a:pt x="492" y="260"/>
                  <a:pt x="494" y="261"/>
                </a:cubicBezTo>
                <a:cubicBezTo>
                  <a:pt x="499" y="265"/>
                  <a:pt x="503" y="270"/>
                  <a:pt x="507" y="274"/>
                </a:cubicBezTo>
                <a:cubicBezTo>
                  <a:pt x="511" y="277"/>
                  <a:pt x="515" y="280"/>
                  <a:pt x="513" y="287"/>
                </a:cubicBezTo>
                <a:cubicBezTo>
                  <a:pt x="517" y="287"/>
                  <a:pt x="520" y="287"/>
                  <a:pt x="525" y="287"/>
                </a:cubicBezTo>
                <a:cubicBezTo>
                  <a:pt x="525" y="295"/>
                  <a:pt x="525" y="303"/>
                  <a:pt x="525" y="311"/>
                </a:cubicBezTo>
                <a:cubicBezTo>
                  <a:pt x="524" y="314"/>
                  <a:pt x="525" y="316"/>
                  <a:pt x="529" y="314"/>
                </a:cubicBezTo>
                <a:cubicBezTo>
                  <a:pt x="529" y="310"/>
                  <a:pt x="529" y="306"/>
                  <a:pt x="529" y="301"/>
                </a:cubicBezTo>
                <a:cubicBezTo>
                  <a:pt x="534" y="301"/>
                  <a:pt x="538" y="301"/>
                  <a:pt x="543" y="301"/>
                </a:cubicBezTo>
                <a:cubicBezTo>
                  <a:pt x="543" y="238"/>
                  <a:pt x="543" y="176"/>
                  <a:pt x="543" y="112"/>
                </a:cubicBezTo>
                <a:cubicBezTo>
                  <a:pt x="549" y="112"/>
                  <a:pt x="554" y="112"/>
                  <a:pt x="560" y="112"/>
                </a:cubicBezTo>
                <a:cubicBezTo>
                  <a:pt x="560" y="109"/>
                  <a:pt x="560" y="106"/>
                  <a:pt x="561" y="103"/>
                </a:cubicBezTo>
                <a:cubicBezTo>
                  <a:pt x="575" y="103"/>
                  <a:pt x="589" y="103"/>
                  <a:pt x="604" y="103"/>
                </a:cubicBezTo>
                <a:cubicBezTo>
                  <a:pt x="604" y="106"/>
                  <a:pt x="604" y="109"/>
                  <a:pt x="604" y="111"/>
                </a:cubicBezTo>
                <a:cubicBezTo>
                  <a:pt x="608" y="112"/>
                  <a:pt x="612" y="113"/>
                  <a:pt x="615" y="115"/>
                </a:cubicBezTo>
                <a:cubicBezTo>
                  <a:pt x="620" y="119"/>
                  <a:pt x="621" y="123"/>
                  <a:pt x="621" y="129"/>
                </a:cubicBezTo>
                <a:cubicBezTo>
                  <a:pt x="620" y="149"/>
                  <a:pt x="620" y="170"/>
                  <a:pt x="620" y="190"/>
                </a:cubicBezTo>
                <a:cubicBezTo>
                  <a:pt x="620" y="191"/>
                  <a:pt x="621" y="192"/>
                  <a:pt x="622" y="193"/>
                </a:cubicBezTo>
                <a:cubicBezTo>
                  <a:pt x="622" y="190"/>
                  <a:pt x="622" y="187"/>
                  <a:pt x="622" y="184"/>
                </a:cubicBezTo>
                <a:cubicBezTo>
                  <a:pt x="624" y="184"/>
                  <a:pt x="626" y="183"/>
                  <a:pt x="628" y="183"/>
                </a:cubicBezTo>
                <a:cubicBezTo>
                  <a:pt x="628" y="176"/>
                  <a:pt x="628" y="170"/>
                  <a:pt x="628" y="163"/>
                </a:cubicBezTo>
                <a:cubicBezTo>
                  <a:pt x="630" y="163"/>
                  <a:pt x="632" y="163"/>
                  <a:pt x="634" y="163"/>
                </a:cubicBezTo>
                <a:cubicBezTo>
                  <a:pt x="634" y="170"/>
                  <a:pt x="634" y="176"/>
                  <a:pt x="634" y="183"/>
                </a:cubicBezTo>
                <a:cubicBezTo>
                  <a:pt x="639" y="183"/>
                  <a:pt x="643" y="183"/>
                  <a:pt x="647" y="183"/>
                </a:cubicBezTo>
                <a:cubicBezTo>
                  <a:pt x="647" y="187"/>
                  <a:pt x="648" y="190"/>
                  <a:pt x="648" y="193"/>
                </a:cubicBezTo>
                <a:cubicBezTo>
                  <a:pt x="653" y="193"/>
                  <a:pt x="659" y="193"/>
                  <a:pt x="665" y="193"/>
                </a:cubicBezTo>
                <a:cubicBezTo>
                  <a:pt x="665" y="196"/>
                  <a:pt x="666" y="197"/>
                  <a:pt x="666" y="199"/>
                </a:cubicBezTo>
                <a:cubicBezTo>
                  <a:pt x="676" y="199"/>
                  <a:pt x="686" y="199"/>
                  <a:pt x="697" y="199"/>
                </a:cubicBezTo>
                <a:cubicBezTo>
                  <a:pt x="697" y="181"/>
                  <a:pt x="697" y="164"/>
                  <a:pt x="697" y="145"/>
                </a:cubicBezTo>
                <a:cubicBezTo>
                  <a:pt x="703" y="145"/>
                  <a:pt x="708" y="145"/>
                  <a:pt x="714" y="145"/>
                </a:cubicBezTo>
                <a:cubicBezTo>
                  <a:pt x="714" y="142"/>
                  <a:pt x="714" y="140"/>
                  <a:pt x="714" y="137"/>
                </a:cubicBezTo>
                <a:cubicBezTo>
                  <a:pt x="737" y="137"/>
                  <a:pt x="759" y="137"/>
                  <a:pt x="782" y="137"/>
                </a:cubicBezTo>
                <a:cubicBezTo>
                  <a:pt x="782" y="139"/>
                  <a:pt x="782" y="142"/>
                  <a:pt x="783" y="145"/>
                </a:cubicBezTo>
                <a:cubicBezTo>
                  <a:pt x="789" y="145"/>
                  <a:pt x="796" y="145"/>
                  <a:pt x="802" y="145"/>
                </a:cubicBezTo>
                <a:cubicBezTo>
                  <a:pt x="805" y="146"/>
                  <a:pt x="807" y="147"/>
                  <a:pt x="809" y="149"/>
                </a:cubicBezTo>
                <a:cubicBezTo>
                  <a:pt x="819" y="158"/>
                  <a:pt x="823" y="170"/>
                  <a:pt x="821" y="184"/>
                </a:cubicBezTo>
                <a:cubicBezTo>
                  <a:pt x="820" y="190"/>
                  <a:pt x="821" y="197"/>
                  <a:pt x="821" y="204"/>
                </a:cubicBezTo>
                <a:cubicBezTo>
                  <a:pt x="830" y="204"/>
                  <a:pt x="839" y="204"/>
                  <a:pt x="849" y="204"/>
                </a:cubicBezTo>
                <a:cubicBezTo>
                  <a:pt x="849" y="140"/>
                  <a:pt x="849" y="77"/>
                  <a:pt x="849" y="13"/>
                </a:cubicBezTo>
                <a:cubicBezTo>
                  <a:pt x="858" y="13"/>
                  <a:pt x="867" y="13"/>
                  <a:pt x="876" y="13"/>
                </a:cubicBezTo>
                <a:cubicBezTo>
                  <a:pt x="876" y="9"/>
                  <a:pt x="876" y="5"/>
                  <a:pt x="876" y="1"/>
                </a:cubicBezTo>
                <a:cubicBezTo>
                  <a:pt x="878" y="0"/>
                  <a:pt x="880" y="0"/>
                  <a:pt x="881" y="0"/>
                </a:cubicBezTo>
                <a:cubicBezTo>
                  <a:pt x="898" y="0"/>
                  <a:pt x="914" y="0"/>
                  <a:pt x="931" y="0"/>
                </a:cubicBezTo>
                <a:cubicBezTo>
                  <a:pt x="933" y="0"/>
                  <a:pt x="936" y="1"/>
                  <a:pt x="938" y="2"/>
                </a:cubicBezTo>
                <a:cubicBezTo>
                  <a:pt x="948" y="9"/>
                  <a:pt x="959" y="16"/>
                  <a:pt x="969" y="22"/>
                </a:cubicBezTo>
                <a:cubicBezTo>
                  <a:pt x="973" y="24"/>
                  <a:pt x="974" y="26"/>
                  <a:pt x="974" y="30"/>
                </a:cubicBezTo>
                <a:cubicBezTo>
                  <a:pt x="974" y="103"/>
                  <a:pt x="974" y="176"/>
                  <a:pt x="974" y="248"/>
                </a:cubicBezTo>
                <a:cubicBezTo>
                  <a:pt x="974" y="251"/>
                  <a:pt x="974" y="253"/>
                  <a:pt x="974" y="256"/>
                </a:cubicBezTo>
                <a:cubicBezTo>
                  <a:pt x="980" y="256"/>
                  <a:pt x="986" y="257"/>
                  <a:pt x="992" y="256"/>
                </a:cubicBezTo>
                <a:cubicBezTo>
                  <a:pt x="997" y="256"/>
                  <a:pt x="1000" y="257"/>
                  <a:pt x="999" y="263"/>
                </a:cubicBezTo>
                <a:cubicBezTo>
                  <a:pt x="999" y="265"/>
                  <a:pt x="999" y="267"/>
                  <a:pt x="999" y="270"/>
                </a:cubicBezTo>
                <a:cubicBezTo>
                  <a:pt x="1001" y="270"/>
                  <a:pt x="1003" y="270"/>
                  <a:pt x="1005" y="270"/>
                </a:cubicBezTo>
                <a:cubicBezTo>
                  <a:pt x="1005" y="267"/>
                  <a:pt x="1005" y="265"/>
                  <a:pt x="1005" y="263"/>
                </a:cubicBezTo>
                <a:cubicBezTo>
                  <a:pt x="1005" y="220"/>
                  <a:pt x="1005" y="178"/>
                  <a:pt x="1005" y="135"/>
                </a:cubicBezTo>
                <a:cubicBezTo>
                  <a:pt x="1005" y="131"/>
                  <a:pt x="1006" y="129"/>
                  <a:pt x="1010" y="129"/>
                </a:cubicBezTo>
                <a:cubicBezTo>
                  <a:pt x="1010" y="126"/>
                  <a:pt x="1010" y="124"/>
                  <a:pt x="1011" y="122"/>
                </a:cubicBezTo>
                <a:cubicBezTo>
                  <a:pt x="1013" y="122"/>
                  <a:pt x="1015" y="121"/>
                  <a:pt x="1017" y="121"/>
                </a:cubicBezTo>
                <a:cubicBezTo>
                  <a:pt x="1017" y="118"/>
                  <a:pt x="1017" y="115"/>
                  <a:pt x="1017" y="111"/>
                </a:cubicBezTo>
                <a:cubicBezTo>
                  <a:pt x="1044" y="111"/>
                  <a:pt x="1071" y="111"/>
                  <a:pt x="1098" y="111"/>
                </a:cubicBezTo>
                <a:cubicBezTo>
                  <a:pt x="1098" y="117"/>
                  <a:pt x="1098" y="123"/>
                  <a:pt x="1098" y="129"/>
                </a:cubicBezTo>
                <a:cubicBezTo>
                  <a:pt x="1101" y="129"/>
                  <a:pt x="1102" y="129"/>
                  <a:pt x="1105" y="130"/>
                </a:cubicBezTo>
                <a:cubicBezTo>
                  <a:pt x="1105" y="132"/>
                  <a:pt x="1105" y="134"/>
                  <a:pt x="1106" y="137"/>
                </a:cubicBezTo>
                <a:cubicBezTo>
                  <a:pt x="1115" y="137"/>
                  <a:pt x="1125" y="137"/>
                  <a:pt x="1136" y="137"/>
                </a:cubicBezTo>
                <a:cubicBezTo>
                  <a:pt x="1136" y="134"/>
                  <a:pt x="1136" y="132"/>
                  <a:pt x="1136" y="130"/>
                </a:cubicBezTo>
                <a:cubicBezTo>
                  <a:pt x="1136" y="110"/>
                  <a:pt x="1136" y="90"/>
                  <a:pt x="1135" y="69"/>
                </a:cubicBezTo>
                <a:cubicBezTo>
                  <a:pt x="1135" y="66"/>
                  <a:pt x="1136" y="64"/>
                  <a:pt x="1139" y="62"/>
                </a:cubicBezTo>
                <a:cubicBezTo>
                  <a:pt x="1146" y="57"/>
                  <a:pt x="1153" y="52"/>
                  <a:pt x="1160" y="48"/>
                </a:cubicBezTo>
                <a:cubicBezTo>
                  <a:pt x="1165" y="46"/>
                  <a:pt x="1165" y="42"/>
                  <a:pt x="1165" y="37"/>
                </a:cubicBezTo>
                <a:cubicBezTo>
                  <a:pt x="1164" y="34"/>
                  <a:pt x="1165" y="32"/>
                  <a:pt x="1169" y="32"/>
                </a:cubicBezTo>
                <a:cubicBezTo>
                  <a:pt x="1203" y="32"/>
                  <a:pt x="1236" y="32"/>
                  <a:pt x="1269" y="32"/>
                </a:cubicBezTo>
                <a:cubicBezTo>
                  <a:pt x="1270" y="32"/>
                  <a:pt x="1271" y="32"/>
                  <a:pt x="1272" y="32"/>
                </a:cubicBezTo>
                <a:cubicBezTo>
                  <a:pt x="1270" y="48"/>
                  <a:pt x="1284" y="55"/>
                  <a:pt x="1291" y="66"/>
                </a:cubicBezTo>
                <a:cubicBezTo>
                  <a:pt x="1292" y="68"/>
                  <a:pt x="1293" y="70"/>
                  <a:pt x="1293" y="72"/>
                </a:cubicBezTo>
                <a:cubicBezTo>
                  <a:pt x="1293" y="120"/>
                  <a:pt x="1293" y="167"/>
                  <a:pt x="1293" y="215"/>
                </a:cubicBezTo>
                <a:cubicBezTo>
                  <a:pt x="1293" y="216"/>
                  <a:pt x="1293" y="218"/>
                  <a:pt x="1293" y="219"/>
                </a:cubicBezTo>
                <a:cubicBezTo>
                  <a:pt x="1294" y="219"/>
                  <a:pt x="1294" y="219"/>
                  <a:pt x="1295" y="219"/>
                </a:cubicBezTo>
                <a:cubicBezTo>
                  <a:pt x="1296" y="217"/>
                  <a:pt x="1296" y="215"/>
                  <a:pt x="1297" y="213"/>
                </a:cubicBezTo>
                <a:cubicBezTo>
                  <a:pt x="1303" y="211"/>
                  <a:pt x="1309" y="208"/>
                  <a:pt x="1316" y="206"/>
                </a:cubicBezTo>
                <a:cubicBezTo>
                  <a:pt x="1316" y="202"/>
                  <a:pt x="1316" y="197"/>
                  <a:pt x="1317" y="192"/>
                </a:cubicBezTo>
                <a:cubicBezTo>
                  <a:pt x="1317" y="191"/>
                  <a:pt x="1318" y="190"/>
                  <a:pt x="1319" y="188"/>
                </a:cubicBezTo>
                <a:cubicBezTo>
                  <a:pt x="1320" y="190"/>
                  <a:pt x="1321" y="191"/>
                  <a:pt x="1321" y="192"/>
                </a:cubicBezTo>
                <a:cubicBezTo>
                  <a:pt x="1321" y="197"/>
                  <a:pt x="1321" y="202"/>
                  <a:pt x="1321" y="207"/>
                </a:cubicBezTo>
                <a:cubicBezTo>
                  <a:pt x="1337" y="207"/>
                  <a:pt x="1352" y="207"/>
                  <a:pt x="1368" y="207"/>
                </a:cubicBezTo>
                <a:cubicBezTo>
                  <a:pt x="1369" y="212"/>
                  <a:pt x="1369" y="216"/>
                  <a:pt x="1369" y="220"/>
                </a:cubicBezTo>
                <a:cubicBezTo>
                  <a:pt x="1374" y="220"/>
                  <a:pt x="1379" y="220"/>
                  <a:pt x="1385" y="220"/>
                </a:cubicBezTo>
                <a:cubicBezTo>
                  <a:pt x="1385" y="231"/>
                  <a:pt x="1385" y="241"/>
                  <a:pt x="1385" y="252"/>
                </a:cubicBezTo>
                <a:cubicBezTo>
                  <a:pt x="1401" y="252"/>
                  <a:pt x="1416" y="252"/>
                  <a:pt x="1433" y="252"/>
                </a:cubicBezTo>
                <a:cubicBezTo>
                  <a:pt x="1433" y="249"/>
                  <a:pt x="1433" y="245"/>
                  <a:pt x="1433" y="242"/>
                </a:cubicBezTo>
                <a:cubicBezTo>
                  <a:pt x="1433" y="230"/>
                  <a:pt x="1433" y="218"/>
                  <a:pt x="1433" y="206"/>
                </a:cubicBezTo>
                <a:cubicBezTo>
                  <a:pt x="1433" y="204"/>
                  <a:pt x="1432" y="201"/>
                  <a:pt x="1436" y="200"/>
                </a:cubicBezTo>
                <a:cubicBezTo>
                  <a:pt x="1437" y="200"/>
                  <a:pt x="1437" y="196"/>
                  <a:pt x="1438" y="193"/>
                </a:cubicBezTo>
                <a:cubicBezTo>
                  <a:pt x="1439" y="193"/>
                  <a:pt x="1441" y="193"/>
                  <a:pt x="1443" y="193"/>
                </a:cubicBezTo>
                <a:cubicBezTo>
                  <a:pt x="1463" y="193"/>
                  <a:pt x="1483" y="193"/>
                  <a:pt x="1504" y="193"/>
                </a:cubicBezTo>
                <a:cubicBezTo>
                  <a:pt x="1506" y="193"/>
                  <a:pt x="1510" y="194"/>
                  <a:pt x="1512" y="195"/>
                </a:cubicBezTo>
                <a:cubicBezTo>
                  <a:pt x="1523" y="202"/>
                  <a:pt x="1534" y="209"/>
                  <a:pt x="1545" y="216"/>
                </a:cubicBezTo>
                <a:cubicBezTo>
                  <a:pt x="1548" y="217"/>
                  <a:pt x="1549" y="219"/>
                  <a:pt x="1549" y="223"/>
                </a:cubicBezTo>
                <a:cubicBezTo>
                  <a:pt x="1549" y="237"/>
                  <a:pt x="1549" y="252"/>
                  <a:pt x="1549" y="267"/>
                </a:cubicBezTo>
                <a:cubicBezTo>
                  <a:pt x="1549" y="269"/>
                  <a:pt x="1550" y="270"/>
                  <a:pt x="1551" y="272"/>
                </a:cubicBezTo>
                <a:cubicBezTo>
                  <a:pt x="1552" y="270"/>
                  <a:pt x="1553" y="269"/>
                  <a:pt x="1553" y="267"/>
                </a:cubicBezTo>
                <a:cubicBezTo>
                  <a:pt x="1554" y="265"/>
                  <a:pt x="1553" y="264"/>
                  <a:pt x="1553" y="261"/>
                </a:cubicBezTo>
                <a:cubicBezTo>
                  <a:pt x="1557" y="261"/>
                  <a:pt x="1560" y="261"/>
                  <a:pt x="1564" y="261"/>
                </a:cubicBezTo>
                <a:cubicBezTo>
                  <a:pt x="1564" y="258"/>
                  <a:pt x="1564" y="255"/>
                  <a:pt x="1564" y="252"/>
                </a:cubicBezTo>
                <a:cubicBezTo>
                  <a:pt x="1566" y="252"/>
                  <a:pt x="1568" y="251"/>
                  <a:pt x="1569" y="251"/>
                </a:cubicBezTo>
                <a:cubicBezTo>
                  <a:pt x="1587" y="251"/>
                  <a:pt x="1604" y="251"/>
                  <a:pt x="1621" y="252"/>
                </a:cubicBezTo>
                <a:cubicBezTo>
                  <a:pt x="1623" y="252"/>
                  <a:pt x="1626" y="253"/>
                  <a:pt x="1628" y="254"/>
                </a:cubicBezTo>
                <a:cubicBezTo>
                  <a:pt x="1632" y="256"/>
                  <a:pt x="1634" y="260"/>
                  <a:pt x="1638" y="262"/>
                </a:cubicBezTo>
                <a:cubicBezTo>
                  <a:pt x="1648" y="267"/>
                  <a:pt x="1650" y="275"/>
                  <a:pt x="1649" y="285"/>
                </a:cubicBezTo>
                <a:cubicBezTo>
                  <a:pt x="1648" y="295"/>
                  <a:pt x="1649" y="306"/>
                  <a:pt x="1649" y="316"/>
                </a:cubicBezTo>
                <a:cubicBezTo>
                  <a:pt x="1653" y="316"/>
                  <a:pt x="1656" y="316"/>
                  <a:pt x="1660" y="316"/>
                </a:cubicBezTo>
                <a:cubicBezTo>
                  <a:pt x="1660" y="304"/>
                  <a:pt x="1660" y="292"/>
                  <a:pt x="1660" y="279"/>
                </a:cubicBezTo>
                <a:cubicBezTo>
                  <a:pt x="1666" y="279"/>
                  <a:pt x="1671" y="279"/>
                  <a:pt x="1677" y="279"/>
                </a:cubicBezTo>
                <a:cubicBezTo>
                  <a:pt x="1677" y="242"/>
                  <a:pt x="1677" y="206"/>
                  <a:pt x="1677" y="168"/>
                </a:cubicBezTo>
                <a:cubicBezTo>
                  <a:pt x="1685" y="168"/>
                  <a:pt x="1692" y="168"/>
                  <a:pt x="1700" y="168"/>
                </a:cubicBezTo>
                <a:cubicBezTo>
                  <a:pt x="1700" y="164"/>
                  <a:pt x="1700" y="160"/>
                  <a:pt x="1701" y="156"/>
                </a:cubicBezTo>
                <a:cubicBezTo>
                  <a:pt x="1718" y="156"/>
                  <a:pt x="1735" y="156"/>
                  <a:pt x="1753" y="156"/>
                </a:cubicBezTo>
                <a:cubicBezTo>
                  <a:pt x="1753" y="160"/>
                  <a:pt x="1753" y="164"/>
                  <a:pt x="1753" y="169"/>
                </a:cubicBezTo>
                <a:cubicBezTo>
                  <a:pt x="1758" y="169"/>
                  <a:pt x="1763" y="169"/>
                  <a:pt x="1768" y="169"/>
                </a:cubicBezTo>
                <a:cubicBezTo>
                  <a:pt x="1768" y="184"/>
                  <a:pt x="1768" y="197"/>
                  <a:pt x="1768" y="212"/>
                </a:cubicBezTo>
                <a:cubicBezTo>
                  <a:pt x="1778" y="212"/>
                  <a:pt x="1787" y="212"/>
                  <a:pt x="1796" y="212"/>
                </a:cubicBezTo>
                <a:cubicBezTo>
                  <a:pt x="1798" y="212"/>
                  <a:pt x="1800" y="214"/>
                  <a:pt x="1802" y="215"/>
                </a:cubicBezTo>
                <a:cubicBezTo>
                  <a:pt x="1802" y="216"/>
                  <a:pt x="1802" y="216"/>
                  <a:pt x="1802" y="217"/>
                </a:cubicBezTo>
                <a:cubicBezTo>
                  <a:pt x="1813" y="217"/>
                  <a:pt x="1825" y="217"/>
                  <a:pt x="1836" y="217"/>
                </a:cubicBezTo>
                <a:cubicBezTo>
                  <a:pt x="1842" y="216"/>
                  <a:pt x="1846" y="218"/>
                  <a:pt x="1851" y="221"/>
                </a:cubicBezTo>
                <a:cubicBezTo>
                  <a:pt x="1858" y="226"/>
                  <a:pt x="1863" y="232"/>
                  <a:pt x="1861" y="241"/>
                </a:cubicBezTo>
                <a:cubicBezTo>
                  <a:pt x="1861" y="241"/>
                  <a:pt x="1861" y="243"/>
                  <a:pt x="1861" y="243"/>
                </a:cubicBezTo>
                <a:cubicBezTo>
                  <a:pt x="1861" y="244"/>
                  <a:pt x="1862" y="244"/>
                  <a:pt x="1863" y="245"/>
                </a:cubicBezTo>
                <a:cubicBezTo>
                  <a:pt x="1863" y="243"/>
                  <a:pt x="1864" y="241"/>
                  <a:pt x="1864" y="240"/>
                </a:cubicBezTo>
                <a:cubicBezTo>
                  <a:pt x="1864" y="228"/>
                  <a:pt x="1864" y="217"/>
                  <a:pt x="1864" y="205"/>
                </a:cubicBezTo>
                <a:cubicBezTo>
                  <a:pt x="1864" y="204"/>
                  <a:pt x="1864" y="204"/>
                  <a:pt x="1864" y="203"/>
                </a:cubicBezTo>
                <a:cubicBezTo>
                  <a:pt x="1860" y="199"/>
                  <a:pt x="1864" y="195"/>
                  <a:pt x="1864" y="190"/>
                </a:cubicBezTo>
                <a:cubicBezTo>
                  <a:pt x="1873" y="190"/>
                  <a:pt x="1881" y="190"/>
                  <a:pt x="1889" y="190"/>
                </a:cubicBezTo>
                <a:cubicBezTo>
                  <a:pt x="1889" y="192"/>
                  <a:pt x="1890" y="194"/>
                  <a:pt x="1890" y="196"/>
                </a:cubicBezTo>
                <a:cubicBezTo>
                  <a:pt x="1898" y="196"/>
                  <a:pt x="1905" y="196"/>
                  <a:pt x="1913" y="196"/>
                </a:cubicBezTo>
                <a:cubicBezTo>
                  <a:pt x="1908" y="208"/>
                  <a:pt x="1911" y="220"/>
                  <a:pt x="1910" y="232"/>
                </a:cubicBezTo>
                <a:cubicBezTo>
                  <a:pt x="1910" y="247"/>
                  <a:pt x="1910" y="261"/>
                  <a:pt x="1910" y="276"/>
                </a:cubicBezTo>
                <a:cubicBezTo>
                  <a:pt x="1920" y="276"/>
                  <a:pt x="1929" y="276"/>
                  <a:pt x="1938" y="276"/>
                </a:cubicBezTo>
                <a:cubicBezTo>
                  <a:pt x="1938" y="323"/>
                  <a:pt x="1938" y="369"/>
                  <a:pt x="1938" y="416"/>
                </a:cubicBezTo>
                <a:cubicBezTo>
                  <a:pt x="1292" y="416"/>
                  <a:pt x="646" y="416"/>
                  <a:pt x="0" y="416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 dirty="0"/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33B5D6BC-FA39-4B4B-87E8-FF2D59F7A434}"/>
              </a:ext>
            </a:extLst>
          </p:cNvPr>
          <p:cNvGrpSpPr/>
          <p:nvPr userDrawn="1"/>
        </p:nvGrpSpPr>
        <p:grpSpPr>
          <a:xfrm>
            <a:off x="6431280" y="186095"/>
            <a:ext cx="2583736" cy="809513"/>
            <a:chOff x="6116320" y="247055"/>
            <a:chExt cx="2583736" cy="809513"/>
          </a:xfrm>
        </p:grpSpPr>
        <p:pic>
          <p:nvPicPr>
            <p:cNvPr id="12" name="図 11">
              <a:extLst>
                <a:ext uri="{FF2B5EF4-FFF2-40B4-BE49-F238E27FC236}">
                  <a16:creationId xmlns:a16="http://schemas.microsoft.com/office/drawing/2014/main" id="{8578861C-9F15-4987-9FCD-7DF9CD602F8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116320" y="247055"/>
              <a:ext cx="2583736" cy="451600"/>
            </a:xfrm>
            <a:prstGeom prst="rect">
              <a:avLst/>
            </a:prstGeom>
          </p:spPr>
        </p:pic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5C636ED2-701D-4285-810B-21195F485ECA}"/>
                </a:ext>
              </a:extLst>
            </p:cNvPr>
            <p:cNvSpPr txBox="1"/>
            <p:nvPr/>
          </p:nvSpPr>
          <p:spPr>
            <a:xfrm>
              <a:off x="6231455" y="671847"/>
              <a:ext cx="2353467" cy="384721"/>
            </a:xfrm>
            <a:prstGeom prst="rect">
              <a:avLst/>
            </a:prstGeom>
            <a:noFill/>
            <a:effectLst/>
          </p:spPr>
          <p:txBody>
            <a:bodyPr wrap="square" rtlCol="0">
              <a:spAutoFit/>
            </a:bodyPr>
            <a:lstStyle/>
            <a:p>
              <a:r>
                <a:rPr lang="ja-JP" altLang="en-US" sz="1900" b="1" dirty="0">
                  <a:solidFill>
                    <a:schemeClr val="accent5">
                      <a:lumMod val="50000"/>
                    </a:schemeClr>
                  </a:solidFill>
                  <a:effectLst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📞</a:t>
              </a:r>
              <a:r>
                <a:rPr lang="en-US" altLang="ja-JP" sz="1900" b="1" dirty="0">
                  <a:solidFill>
                    <a:schemeClr val="accent5">
                      <a:lumMod val="50000"/>
                    </a:schemeClr>
                  </a:solidFill>
                  <a:effectLst/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03-3355-3325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217364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正方形/長方形 16"/>
          <p:cNvSpPr/>
          <p:nvPr userDrawn="1"/>
        </p:nvSpPr>
        <p:spPr>
          <a:xfrm>
            <a:off x="1" y="-6678"/>
            <a:ext cx="9143999" cy="87173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69715" y="100536"/>
            <a:ext cx="8229600" cy="715962"/>
          </a:xfrm>
        </p:spPr>
        <p:txBody>
          <a:bodyPr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041400"/>
            <a:ext cx="8229600" cy="50847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7EDF7-E62C-9F40-A208-5814F30EDD8D}" type="datetime1">
              <a:rPr kumimoji="1" lang="ja-JP" altLang="en-US" smtClean="0"/>
              <a:t>2020/6/18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904299" y="6518395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EA45E06-C18B-D344-A97C-3CAC1FE22014}" type="slidenum">
              <a:rPr lang="ja-JP" altLang="en-US" smtClean="0"/>
              <a:pPr/>
              <a:t>‹#›</a:t>
            </a:fld>
            <a:endParaRPr lang="ja-JP" altLang="en-US"/>
          </a:p>
        </p:txBody>
      </p:sp>
      <p:grpSp>
        <p:nvGrpSpPr>
          <p:cNvPr id="14" name="グループ化 13"/>
          <p:cNvGrpSpPr/>
          <p:nvPr userDrawn="1"/>
        </p:nvGrpSpPr>
        <p:grpSpPr>
          <a:xfrm>
            <a:off x="-1" y="6375745"/>
            <a:ext cx="9144001" cy="492929"/>
            <a:chOff x="-4039565" y="5932042"/>
            <a:chExt cx="17176831" cy="925958"/>
          </a:xfrm>
        </p:grpSpPr>
        <p:grpSp>
          <p:nvGrpSpPr>
            <p:cNvPr id="7" name="グループ化 6"/>
            <p:cNvGrpSpPr/>
            <p:nvPr userDrawn="1"/>
          </p:nvGrpSpPr>
          <p:grpSpPr>
            <a:xfrm>
              <a:off x="-4039565" y="5932042"/>
              <a:ext cx="8588415" cy="925958"/>
              <a:chOff x="0" y="5850025"/>
              <a:chExt cx="9349137" cy="1007975"/>
            </a:xfrm>
          </p:grpSpPr>
          <p:sp>
            <p:nvSpPr>
              <p:cNvPr id="9" name="Freeform 5"/>
              <p:cNvSpPr>
                <a:spLocks/>
              </p:cNvSpPr>
              <p:nvPr userDrawn="1"/>
            </p:nvSpPr>
            <p:spPr bwMode="auto">
              <a:xfrm>
                <a:off x="0" y="5850025"/>
                <a:ext cx="4672965" cy="1007975"/>
              </a:xfrm>
              <a:custGeom>
                <a:avLst/>
                <a:gdLst>
                  <a:gd name="T0" fmla="*/ 0 w 1938"/>
                  <a:gd name="T1" fmla="*/ 332 h 416"/>
                  <a:gd name="T2" fmla="*/ 14 w 1938"/>
                  <a:gd name="T3" fmla="*/ 299 h 416"/>
                  <a:gd name="T4" fmla="*/ 49 w 1938"/>
                  <a:gd name="T5" fmla="*/ 167 h 416"/>
                  <a:gd name="T6" fmla="*/ 80 w 1938"/>
                  <a:gd name="T7" fmla="*/ 100 h 416"/>
                  <a:gd name="T8" fmla="*/ 91 w 1938"/>
                  <a:gd name="T9" fmla="*/ 149 h 416"/>
                  <a:gd name="T10" fmla="*/ 137 w 1938"/>
                  <a:gd name="T11" fmla="*/ 167 h 416"/>
                  <a:gd name="T12" fmla="*/ 154 w 1938"/>
                  <a:gd name="T13" fmla="*/ 233 h 416"/>
                  <a:gd name="T14" fmla="*/ 200 w 1938"/>
                  <a:gd name="T15" fmla="*/ 244 h 416"/>
                  <a:gd name="T16" fmla="*/ 226 w 1938"/>
                  <a:gd name="T17" fmla="*/ 320 h 416"/>
                  <a:gd name="T18" fmla="*/ 235 w 1938"/>
                  <a:gd name="T19" fmla="*/ 319 h 416"/>
                  <a:gd name="T20" fmla="*/ 275 w 1938"/>
                  <a:gd name="T21" fmla="*/ 285 h 416"/>
                  <a:gd name="T22" fmla="*/ 282 w 1938"/>
                  <a:gd name="T23" fmla="*/ 293 h 416"/>
                  <a:gd name="T24" fmla="*/ 305 w 1938"/>
                  <a:gd name="T25" fmla="*/ 321 h 416"/>
                  <a:gd name="T26" fmla="*/ 310 w 1938"/>
                  <a:gd name="T27" fmla="*/ 185 h 416"/>
                  <a:gd name="T28" fmla="*/ 425 w 1938"/>
                  <a:gd name="T29" fmla="*/ 156 h 416"/>
                  <a:gd name="T30" fmla="*/ 454 w 1938"/>
                  <a:gd name="T31" fmla="*/ 248 h 416"/>
                  <a:gd name="T32" fmla="*/ 494 w 1938"/>
                  <a:gd name="T33" fmla="*/ 261 h 416"/>
                  <a:gd name="T34" fmla="*/ 525 w 1938"/>
                  <a:gd name="T35" fmla="*/ 287 h 416"/>
                  <a:gd name="T36" fmla="*/ 529 w 1938"/>
                  <a:gd name="T37" fmla="*/ 301 h 416"/>
                  <a:gd name="T38" fmla="*/ 560 w 1938"/>
                  <a:gd name="T39" fmla="*/ 112 h 416"/>
                  <a:gd name="T40" fmla="*/ 604 w 1938"/>
                  <a:gd name="T41" fmla="*/ 111 h 416"/>
                  <a:gd name="T42" fmla="*/ 620 w 1938"/>
                  <a:gd name="T43" fmla="*/ 190 h 416"/>
                  <a:gd name="T44" fmla="*/ 628 w 1938"/>
                  <a:gd name="T45" fmla="*/ 183 h 416"/>
                  <a:gd name="T46" fmla="*/ 634 w 1938"/>
                  <a:gd name="T47" fmla="*/ 183 h 416"/>
                  <a:gd name="T48" fmla="*/ 665 w 1938"/>
                  <a:gd name="T49" fmla="*/ 193 h 416"/>
                  <a:gd name="T50" fmla="*/ 697 w 1938"/>
                  <a:gd name="T51" fmla="*/ 145 h 416"/>
                  <a:gd name="T52" fmla="*/ 782 w 1938"/>
                  <a:gd name="T53" fmla="*/ 137 h 416"/>
                  <a:gd name="T54" fmla="*/ 809 w 1938"/>
                  <a:gd name="T55" fmla="*/ 149 h 416"/>
                  <a:gd name="T56" fmla="*/ 849 w 1938"/>
                  <a:gd name="T57" fmla="*/ 204 h 416"/>
                  <a:gd name="T58" fmla="*/ 876 w 1938"/>
                  <a:gd name="T59" fmla="*/ 1 h 416"/>
                  <a:gd name="T60" fmla="*/ 938 w 1938"/>
                  <a:gd name="T61" fmla="*/ 2 h 416"/>
                  <a:gd name="T62" fmla="*/ 974 w 1938"/>
                  <a:gd name="T63" fmla="*/ 248 h 416"/>
                  <a:gd name="T64" fmla="*/ 999 w 1938"/>
                  <a:gd name="T65" fmla="*/ 263 h 416"/>
                  <a:gd name="T66" fmla="*/ 1005 w 1938"/>
                  <a:gd name="T67" fmla="*/ 263 h 416"/>
                  <a:gd name="T68" fmla="*/ 1011 w 1938"/>
                  <a:gd name="T69" fmla="*/ 122 h 416"/>
                  <a:gd name="T70" fmla="*/ 1098 w 1938"/>
                  <a:gd name="T71" fmla="*/ 111 h 416"/>
                  <a:gd name="T72" fmla="*/ 1106 w 1938"/>
                  <a:gd name="T73" fmla="*/ 137 h 416"/>
                  <a:gd name="T74" fmla="*/ 1135 w 1938"/>
                  <a:gd name="T75" fmla="*/ 69 h 416"/>
                  <a:gd name="T76" fmla="*/ 1165 w 1938"/>
                  <a:gd name="T77" fmla="*/ 37 h 416"/>
                  <a:gd name="T78" fmla="*/ 1272 w 1938"/>
                  <a:gd name="T79" fmla="*/ 32 h 416"/>
                  <a:gd name="T80" fmla="*/ 1293 w 1938"/>
                  <a:gd name="T81" fmla="*/ 215 h 416"/>
                  <a:gd name="T82" fmla="*/ 1297 w 1938"/>
                  <a:gd name="T83" fmla="*/ 213 h 416"/>
                  <a:gd name="T84" fmla="*/ 1319 w 1938"/>
                  <a:gd name="T85" fmla="*/ 188 h 416"/>
                  <a:gd name="T86" fmla="*/ 1368 w 1938"/>
                  <a:gd name="T87" fmla="*/ 207 h 416"/>
                  <a:gd name="T88" fmla="*/ 1385 w 1938"/>
                  <a:gd name="T89" fmla="*/ 252 h 416"/>
                  <a:gd name="T90" fmla="*/ 1433 w 1938"/>
                  <a:gd name="T91" fmla="*/ 206 h 416"/>
                  <a:gd name="T92" fmla="*/ 1443 w 1938"/>
                  <a:gd name="T93" fmla="*/ 193 h 416"/>
                  <a:gd name="T94" fmla="*/ 1545 w 1938"/>
                  <a:gd name="T95" fmla="*/ 216 h 416"/>
                  <a:gd name="T96" fmla="*/ 1551 w 1938"/>
                  <a:gd name="T97" fmla="*/ 272 h 416"/>
                  <a:gd name="T98" fmla="*/ 1564 w 1938"/>
                  <a:gd name="T99" fmla="*/ 261 h 416"/>
                  <a:gd name="T100" fmla="*/ 1621 w 1938"/>
                  <a:gd name="T101" fmla="*/ 252 h 416"/>
                  <a:gd name="T102" fmla="*/ 1649 w 1938"/>
                  <a:gd name="T103" fmla="*/ 285 h 416"/>
                  <a:gd name="T104" fmla="*/ 1660 w 1938"/>
                  <a:gd name="T105" fmla="*/ 279 h 416"/>
                  <a:gd name="T106" fmla="*/ 1700 w 1938"/>
                  <a:gd name="T107" fmla="*/ 168 h 416"/>
                  <a:gd name="T108" fmla="*/ 1753 w 1938"/>
                  <a:gd name="T109" fmla="*/ 169 h 416"/>
                  <a:gd name="T110" fmla="*/ 1796 w 1938"/>
                  <a:gd name="T111" fmla="*/ 212 h 416"/>
                  <a:gd name="T112" fmla="*/ 1836 w 1938"/>
                  <a:gd name="T113" fmla="*/ 217 h 416"/>
                  <a:gd name="T114" fmla="*/ 1861 w 1938"/>
                  <a:gd name="T115" fmla="*/ 243 h 416"/>
                  <a:gd name="T116" fmla="*/ 1864 w 1938"/>
                  <a:gd name="T117" fmla="*/ 205 h 416"/>
                  <a:gd name="T118" fmla="*/ 1889 w 1938"/>
                  <a:gd name="T119" fmla="*/ 190 h 416"/>
                  <a:gd name="T120" fmla="*/ 1910 w 1938"/>
                  <a:gd name="T121" fmla="*/ 232 h 416"/>
                  <a:gd name="T122" fmla="*/ 1938 w 1938"/>
                  <a:gd name="T123" fmla="*/ 416 h 4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938" h="416">
                    <a:moveTo>
                      <a:pt x="0" y="416"/>
                    </a:moveTo>
                    <a:cubicBezTo>
                      <a:pt x="0" y="413"/>
                      <a:pt x="0" y="411"/>
                      <a:pt x="0" y="409"/>
                    </a:cubicBezTo>
                    <a:cubicBezTo>
                      <a:pt x="0" y="383"/>
                      <a:pt x="0" y="357"/>
                      <a:pt x="0" y="332"/>
                    </a:cubicBezTo>
                    <a:cubicBezTo>
                      <a:pt x="0" y="323"/>
                      <a:pt x="0" y="323"/>
                      <a:pt x="8" y="321"/>
                    </a:cubicBezTo>
                    <a:cubicBezTo>
                      <a:pt x="10" y="314"/>
                      <a:pt x="5" y="305"/>
                      <a:pt x="15" y="299"/>
                    </a:cubicBezTo>
                    <a:cubicBezTo>
                      <a:pt x="15" y="299"/>
                      <a:pt x="14" y="299"/>
                      <a:pt x="14" y="299"/>
                    </a:cubicBezTo>
                    <a:cubicBezTo>
                      <a:pt x="15" y="298"/>
                      <a:pt x="17" y="298"/>
                      <a:pt x="19" y="298"/>
                    </a:cubicBezTo>
                    <a:cubicBezTo>
                      <a:pt x="19" y="254"/>
                      <a:pt x="19" y="211"/>
                      <a:pt x="19" y="167"/>
                    </a:cubicBezTo>
                    <a:cubicBezTo>
                      <a:pt x="29" y="167"/>
                      <a:pt x="39" y="167"/>
                      <a:pt x="49" y="167"/>
                    </a:cubicBezTo>
                    <a:cubicBezTo>
                      <a:pt x="49" y="161"/>
                      <a:pt x="49" y="155"/>
                      <a:pt x="49" y="149"/>
                    </a:cubicBezTo>
                    <a:cubicBezTo>
                      <a:pt x="59" y="149"/>
                      <a:pt x="69" y="149"/>
                      <a:pt x="80" y="149"/>
                    </a:cubicBezTo>
                    <a:cubicBezTo>
                      <a:pt x="80" y="132"/>
                      <a:pt x="80" y="116"/>
                      <a:pt x="80" y="100"/>
                    </a:cubicBezTo>
                    <a:cubicBezTo>
                      <a:pt x="85" y="100"/>
                      <a:pt x="85" y="100"/>
                      <a:pt x="85" y="104"/>
                    </a:cubicBezTo>
                    <a:cubicBezTo>
                      <a:pt x="85" y="117"/>
                      <a:pt x="85" y="130"/>
                      <a:pt x="85" y="142"/>
                    </a:cubicBezTo>
                    <a:cubicBezTo>
                      <a:pt x="85" y="147"/>
                      <a:pt x="86" y="149"/>
                      <a:pt x="91" y="149"/>
                    </a:cubicBezTo>
                    <a:cubicBezTo>
                      <a:pt x="100" y="148"/>
                      <a:pt x="110" y="148"/>
                      <a:pt x="120" y="148"/>
                    </a:cubicBezTo>
                    <a:cubicBezTo>
                      <a:pt x="120" y="155"/>
                      <a:pt x="120" y="161"/>
                      <a:pt x="120" y="167"/>
                    </a:cubicBezTo>
                    <a:cubicBezTo>
                      <a:pt x="126" y="167"/>
                      <a:pt x="131" y="167"/>
                      <a:pt x="137" y="167"/>
                    </a:cubicBezTo>
                    <a:cubicBezTo>
                      <a:pt x="144" y="167"/>
                      <a:pt x="153" y="175"/>
                      <a:pt x="153" y="183"/>
                    </a:cubicBezTo>
                    <a:cubicBezTo>
                      <a:pt x="153" y="198"/>
                      <a:pt x="153" y="212"/>
                      <a:pt x="153" y="227"/>
                    </a:cubicBezTo>
                    <a:cubicBezTo>
                      <a:pt x="153" y="229"/>
                      <a:pt x="153" y="231"/>
                      <a:pt x="154" y="233"/>
                    </a:cubicBezTo>
                    <a:cubicBezTo>
                      <a:pt x="155" y="227"/>
                      <a:pt x="160" y="228"/>
                      <a:pt x="164" y="228"/>
                    </a:cubicBezTo>
                    <a:cubicBezTo>
                      <a:pt x="175" y="228"/>
                      <a:pt x="185" y="228"/>
                      <a:pt x="195" y="228"/>
                    </a:cubicBezTo>
                    <a:cubicBezTo>
                      <a:pt x="199" y="233"/>
                      <a:pt x="204" y="237"/>
                      <a:pt x="200" y="244"/>
                    </a:cubicBezTo>
                    <a:cubicBezTo>
                      <a:pt x="209" y="244"/>
                      <a:pt x="216" y="244"/>
                      <a:pt x="224" y="244"/>
                    </a:cubicBezTo>
                    <a:cubicBezTo>
                      <a:pt x="224" y="270"/>
                      <a:pt x="224" y="294"/>
                      <a:pt x="224" y="319"/>
                    </a:cubicBezTo>
                    <a:cubicBezTo>
                      <a:pt x="225" y="319"/>
                      <a:pt x="226" y="320"/>
                      <a:pt x="226" y="320"/>
                    </a:cubicBezTo>
                    <a:cubicBezTo>
                      <a:pt x="227" y="317"/>
                      <a:pt x="228" y="314"/>
                      <a:pt x="229" y="310"/>
                    </a:cubicBezTo>
                    <a:cubicBezTo>
                      <a:pt x="230" y="310"/>
                      <a:pt x="232" y="310"/>
                      <a:pt x="234" y="310"/>
                    </a:cubicBezTo>
                    <a:cubicBezTo>
                      <a:pt x="234" y="313"/>
                      <a:pt x="234" y="316"/>
                      <a:pt x="235" y="319"/>
                    </a:cubicBezTo>
                    <a:cubicBezTo>
                      <a:pt x="246" y="320"/>
                      <a:pt x="256" y="322"/>
                      <a:pt x="266" y="323"/>
                    </a:cubicBezTo>
                    <a:cubicBezTo>
                      <a:pt x="269" y="314"/>
                      <a:pt x="273" y="306"/>
                      <a:pt x="275" y="298"/>
                    </a:cubicBezTo>
                    <a:cubicBezTo>
                      <a:pt x="276" y="294"/>
                      <a:pt x="275" y="289"/>
                      <a:pt x="275" y="285"/>
                    </a:cubicBezTo>
                    <a:cubicBezTo>
                      <a:pt x="275" y="279"/>
                      <a:pt x="275" y="274"/>
                      <a:pt x="275" y="269"/>
                    </a:cubicBezTo>
                    <a:cubicBezTo>
                      <a:pt x="277" y="269"/>
                      <a:pt x="279" y="269"/>
                      <a:pt x="281" y="269"/>
                    </a:cubicBezTo>
                    <a:cubicBezTo>
                      <a:pt x="281" y="277"/>
                      <a:pt x="281" y="285"/>
                      <a:pt x="282" y="293"/>
                    </a:cubicBezTo>
                    <a:cubicBezTo>
                      <a:pt x="282" y="299"/>
                      <a:pt x="282" y="305"/>
                      <a:pt x="285" y="310"/>
                    </a:cubicBezTo>
                    <a:cubicBezTo>
                      <a:pt x="287" y="313"/>
                      <a:pt x="290" y="316"/>
                      <a:pt x="288" y="321"/>
                    </a:cubicBezTo>
                    <a:cubicBezTo>
                      <a:pt x="294" y="321"/>
                      <a:pt x="299" y="321"/>
                      <a:pt x="305" y="321"/>
                    </a:cubicBezTo>
                    <a:cubicBezTo>
                      <a:pt x="305" y="319"/>
                      <a:pt x="305" y="317"/>
                      <a:pt x="305" y="314"/>
                    </a:cubicBezTo>
                    <a:cubicBezTo>
                      <a:pt x="305" y="274"/>
                      <a:pt x="305" y="234"/>
                      <a:pt x="305" y="194"/>
                    </a:cubicBezTo>
                    <a:cubicBezTo>
                      <a:pt x="305" y="190"/>
                      <a:pt x="306" y="187"/>
                      <a:pt x="310" y="185"/>
                    </a:cubicBezTo>
                    <a:cubicBezTo>
                      <a:pt x="321" y="176"/>
                      <a:pt x="332" y="167"/>
                      <a:pt x="343" y="158"/>
                    </a:cubicBezTo>
                    <a:cubicBezTo>
                      <a:pt x="345" y="157"/>
                      <a:pt x="348" y="156"/>
                      <a:pt x="350" y="156"/>
                    </a:cubicBezTo>
                    <a:cubicBezTo>
                      <a:pt x="375" y="156"/>
                      <a:pt x="400" y="156"/>
                      <a:pt x="425" y="156"/>
                    </a:cubicBezTo>
                    <a:cubicBezTo>
                      <a:pt x="426" y="156"/>
                      <a:pt x="427" y="156"/>
                      <a:pt x="429" y="157"/>
                    </a:cubicBezTo>
                    <a:cubicBezTo>
                      <a:pt x="429" y="187"/>
                      <a:pt x="429" y="217"/>
                      <a:pt x="429" y="248"/>
                    </a:cubicBezTo>
                    <a:cubicBezTo>
                      <a:pt x="437" y="248"/>
                      <a:pt x="445" y="248"/>
                      <a:pt x="454" y="248"/>
                    </a:cubicBezTo>
                    <a:cubicBezTo>
                      <a:pt x="459" y="248"/>
                      <a:pt x="464" y="252"/>
                      <a:pt x="465" y="258"/>
                    </a:cubicBezTo>
                    <a:cubicBezTo>
                      <a:pt x="472" y="258"/>
                      <a:pt x="480" y="258"/>
                      <a:pt x="487" y="258"/>
                    </a:cubicBezTo>
                    <a:cubicBezTo>
                      <a:pt x="489" y="259"/>
                      <a:pt x="492" y="260"/>
                      <a:pt x="494" y="261"/>
                    </a:cubicBezTo>
                    <a:cubicBezTo>
                      <a:pt x="499" y="265"/>
                      <a:pt x="503" y="270"/>
                      <a:pt x="507" y="274"/>
                    </a:cubicBezTo>
                    <a:cubicBezTo>
                      <a:pt x="511" y="277"/>
                      <a:pt x="515" y="280"/>
                      <a:pt x="513" y="287"/>
                    </a:cubicBezTo>
                    <a:cubicBezTo>
                      <a:pt x="517" y="287"/>
                      <a:pt x="520" y="287"/>
                      <a:pt x="525" y="287"/>
                    </a:cubicBezTo>
                    <a:cubicBezTo>
                      <a:pt x="525" y="295"/>
                      <a:pt x="525" y="303"/>
                      <a:pt x="525" y="311"/>
                    </a:cubicBezTo>
                    <a:cubicBezTo>
                      <a:pt x="524" y="314"/>
                      <a:pt x="525" y="316"/>
                      <a:pt x="529" y="314"/>
                    </a:cubicBezTo>
                    <a:cubicBezTo>
                      <a:pt x="529" y="310"/>
                      <a:pt x="529" y="306"/>
                      <a:pt x="529" y="301"/>
                    </a:cubicBezTo>
                    <a:cubicBezTo>
                      <a:pt x="534" y="301"/>
                      <a:pt x="538" y="301"/>
                      <a:pt x="543" y="301"/>
                    </a:cubicBezTo>
                    <a:cubicBezTo>
                      <a:pt x="543" y="238"/>
                      <a:pt x="543" y="176"/>
                      <a:pt x="543" y="112"/>
                    </a:cubicBezTo>
                    <a:cubicBezTo>
                      <a:pt x="549" y="112"/>
                      <a:pt x="554" y="112"/>
                      <a:pt x="560" y="112"/>
                    </a:cubicBezTo>
                    <a:cubicBezTo>
                      <a:pt x="560" y="109"/>
                      <a:pt x="560" y="106"/>
                      <a:pt x="561" y="103"/>
                    </a:cubicBezTo>
                    <a:cubicBezTo>
                      <a:pt x="575" y="103"/>
                      <a:pt x="589" y="103"/>
                      <a:pt x="604" y="103"/>
                    </a:cubicBezTo>
                    <a:cubicBezTo>
                      <a:pt x="604" y="106"/>
                      <a:pt x="604" y="109"/>
                      <a:pt x="604" y="111"/>
                    </a:cubicBezTo>
                    <a:cubicBezTo>
                      <a:pt x="608" y="112"/>
                      <a:pt x="612" y="113"/>
                      <a:pt x="615" y="115"/>
                    </a:cubicBezTo>
                    <a:cubicBezTo>
                      <a:pt x="620" y="119"/>
                      <a:pt x="621" y="123"/>
                      <a:pt x="621" y="129"/>
                    </a:cubicBezTo>
                    <a:cubicBezTo>
                      <a:pt x="620" y="149"/>
                      <a:pt x="620" y="170"/>
                      <a:pt x="620" y="190"/>
                    </a:cubicBezTo>
                    <a:cubicBezTo>
                      <a:pt x="620" y="191"/>
                      <a:pt x="621" y="192"/>
                      <a:pt x="622" y="193"/>
                    </a:cubicBezTo>
                    <a:cubicBezTo>
                      <a:pt x="622" y="190"/>
                      <a:pt x="622" y="187"/>
                      <a:pt x="622" y="184"/>
                    </a:cubicBezTo>
                    <a:cubicBezTo>
                      <a:pt x="624" y="184"/>
                      <a:pt x="626" y="183"/>
                      <a:pt x="628" y="183"/>
                    </a:cubicBezTo>
                    <a:cubicBezTo>
                      <a:pt x="628" y="176"/>
                      <a:pt x="628" y="170"/>
                      <a:pt x="628" y="163"/>
                    </a:cubicBezTo>
                    <a:cubicBezTo>
                      <a:pt x="630" y="163"/>
                      <a:pt x="632" y="163"/>
                      <a:pt x="634" y="163"/>
                    </a:cubicBezTo>
                    <a:cubicBezTo>
                      <a:pt x="634" y="170"/>
                      <a:pt x="634" y="176"/>
                      <a:pt x="634" y="183"/>
                    </a:cubicBezTo>
                    <a:cubicBezTo>
                      <a:pt x="639" y="183"/>
                      <a:pt x="643" y="183"/>
                      <a:pt x="647" y="183"/>
                    </a:cubicBezTo>
                    <a:cubicBezTo>
                      <a:pt x="647" y="187"/>
                      <a:pt x="648" y="190"/>
                      <a:pt x="648" y="193"/>
                    </a:cubicBezTo>
                    <a:cubicBezTo>
                      <a:pt x="653" y="193"/>
                      <a:pt x="659" y="193"/>
                      <a:pt x="665" y="193"/>
                    </a:cubicBezTo>
                    <a:cubicBezTo>
                      <a:pt x="665" y="196"/>
                      <a:pt x="666" y="197"/>
                      <a:pt x="666" y="199"/>
                    </a:cubicBezTo>
                    <a:cubicBezTo>
                      <a:pt x="676" y="199"/>
                      <a:pt x="686" y="199"/>
                      <a:pt x="697" y="199"/>
                    </a:cubicBezTo>
                    <a:cubicBezTo>
                      <a:pt x="697" y="181"/>
                      <a:pt x="697" y="164"/>
                      <a:pt x="697" y="145"/>
                    </a:cubicBezTo>
                    <a:cubicBezTo>
                      <a:pt x="703" y="145"/>
                      <a:pt x="708" y="145"/>
                      <a:pt x="714" y="145"/>
                    </a:cubicBezTo>
                    <a:cubicBezTo>
                      <a:pt x="714" y="142"/>
                      <a:pt x="714" y="140"/>
                      <a:pt x="714" y="137"/>
                    </a:cubicBezTo>
                    <a:cubicBezTo>
                      <a:pt x="737" y="137"/>
                      <a:pt x="759" y="137"/>
                      <a:pt x="782" y="137"/>
                    </a:cubicBezTo>
                    <a:cubicBezTo>
                      <a:pt x="782" y="139"/>
                      <a:pt x="782" y="142"/>
                      <a:pt x="783" y="145"/>
                    </a:cubicBezTo>
                    <a:cubicBezTo>
                      <a:pt x="789" y="145"/>
                      <a:pt x="796" y="145"/>
                      <a:pt x="802" y="145"/>
                    </a:cubicBezTo>
                    <a:cubicBezTo>
                      <a:pt x="805" y="146"/>
                      <a:pt x="807" y="147"/>
                      <a:pt x="809" y="149"/>
                    </a:cubicBezTo>
                    <a:cubicBezTo>
                      <a:pt x="819" y="158"/>
                      <a:pt x="823" y="170"/>
                      <a:pt x="821" y="184"/>
                    </a:cubicBezTo>
                    <a:cubicBezTo>
                      <a:pt x="820" y="190"/>
                      <a:pt x="821" y="197"/>
                      <a:pt x="821" y="204"/>
                    </a:cubicBezTo>
                    <a:cubicBezTo>
                      <a:pt x="830" y="204"/>
                      <a:pt x="839" y="204"/>
                      <a:pt x="849" y="204"/>
                    </a:cubicBezTo>
                    <a:cubicBezTo>
                      <a:pt x="849" y="140"/>
                      <a:pt x="849" y="77"/>
                      <a:pt x="849" y="13"/>
                    </a:cubicBezTo>
                    <a:cubicBezTo>
                      <a:pt x="858" y="13"/>
                      <a:pt x="867" y="13"/>
                      <a:pt x="876" y="13"/>
                    </a:cubicBezTo>
                    <a:cubicBezTo>
                      <a:pt x="876" y="9"/>
                      <a:pt x="876" y="5"/>
                      <a:pt x="876" y="1"/>
                    </a:cubicBezTo>
                    <a:cubicBezTo>
                      <a:pt x="878" y="0"/>
                      <a:pt x="880" y="0"/>
                      <a:pt x="881" y="0"/>
                    </a:cubicBezTo>
                    <a:cubicBezTo>
                      <a:pt x="898" y="0"/>
                      <a:pt x="914" y="0"/>
                      <a:pt x="931" y="0"/>
                    </a:cubicBezTo>
                    <a:cubicBezTo>
                      <a:pt x="933" y="0"/>
                      <a:pt x="936" y="1"/>
                      <a:pt x="938" y="2"/>
                    </a:cubicBezTo>
                    <a:cubicBezTo>
                      <a:pt x="948" y="9"/>
                      <a:pt x="959" y="16"/>
                      <a:pt x="969" y="22"/>
                    </a:cubicBezTo>
                    <a:cubicBezTo>
                      <a:pt x="973" y="24"/>
                      <a:pt x="974" y="26"/>
                      <a:pt x="974" y="30"/>
                    </a:cubicBezTo>
                    <a:cubicBezTo>
                      <a:pt x="974" y="103"/>
                      <a:pt x="974" y="176"/>
                      <a:pt x="974" y="248"/>
                    </a:cubicBezTo>
                    <a:cubicBezTo>
                      <a:pt x="974" y="251"/>
                      <a:pt x="974" y="253"/>
                      <a:pt x="974" y="256"/>
                    </a:cubicBezTo>
                    <a:cubicBezTo>
                      <a:pt x="980" y="256"/>
                      <a:pt x="986" y="257"/>
                      <a:pt x="992" y="256"/>
                    </a:cubicBezTo>
                    <a:cubicBezTo>
                      <a:pt x="997" y="256"/>
                      <a:pt x="1000" y="257"/>
                      <a:pt x="999" y="263"/>
                    </a:cubicBezTo>
                    <a:cubicBezTo>
                      <a:pt x="999" y="265"/>
                      <a:pt x="999" y="267"/>
                      <a:pt x="999" y="270"/>
                    </a:cubicBezTo>
                    <a:cubicBezTo>
                      <a:pt x="1001" y="270"/>
                      <a:pt x="1003" y="270"/>
                      <a:pt x="1005" y="270"/>
                    </a:cubicBezTo>
                    <a:cubicBezTo>
                      <a:pt x="1005" y="267"/>
                      <a:pt x="1005" y="265"/>
                      <a:pt x="1005" y="263"/>
                    </a:cubicBezTo>
                    <a:cubicBezTo>
                      <a:pt x="1005" y="220"/>
                      <a:pt x="1005" y="178"/>
                      <a:pt x="1005" y="135"/>
                    </a:cubicBezTo>
                    <a:cubicBezTo>
                      <a:pt x="1005" y="131"/>
                      <a:pt x="1006" y="129"/>
                      <a:pt x="1010" y="129"/>
                    </a:cubicBezTo>
                    <a:cubicBezTo>
                      <a:pt x="1010" y="126"/>
                      <a:pt x="1010" y="124"/>
                      <a:pt x="1011" y="122"/>
                    </a:cubicBezTo>
                    <a:cubicBezTo>
                      <a:pt x="1013" y="122"/>
                      <a:pt x="1015" y="121"/>
                      <a:pt x="1017" y="121"/>
                    </a:cubicBezTo>
                    <a:cubicBezTo>
                      <a:pt x="1017" y="118"/>
                      <a:pt x="1017" y="115"/>
                      <a:pt x="1017" y="111"/>
                    </a:cubicBezTo>
                    <a:cubicBezTo>
                      <a:pt x="1044" y="111"/>
                      <a:pt x="1071" y="111"/>
                      <a:pt x="1098" y="111"/>
                    </a:cubicBezTo>
                    <a:cubicBezTo>
                      <a:pt x="1098" y="117"/>
                      <a:pt x="1098" y="123"/>
                      <a:pt x="1098" y="129"/>
                    </a:cubicBezTo>
                    <a:cubicBezTo>
                      <a:pt x="1101" y="129"/>
                      <a:pt x="1102" y="129"/>
                      <a:pt x="1105" y="130"/>
                    </a:cubicBezTo>
                    <a:cubicBezTo>
                      <a:pt x="1105" y="132"/>
                      <a:pt x="1105" y="134"/>
                      <a:pt x="1106" y="137"/>
                    </a:cubicBezTo>
                    <a:cubicBezTo>
                      <a:pt x="1115" y="137"/>
                      <a:pt x="1125" y="137"/>
                      <a:pt x="1136" y="137"/>
                    </a:cubicBezTo>
                    <a:cubicBezTo>
                      <a:pt x="1136" y="134"/>
                      <a:pt x="1136" y="132"/>
                      <a:pt x="1136" y="130"/>
                    </a:cubicBezTo>
                    <a:cubicBezTo>
                      <a:pt x="1136" y="110"/>
                      <a:pt x="1136" y="90"/>
                      <a:pt x="1135" y="69"/>
                    </a:cubicBezTo>
                    <a:cubicBezTo>
                      <a:pt x="1135" y="66"/>
                      <a:pt x="1136" y="64"/>
                      <a:pt x="1139" y="62"/>
                    </a:cubicBezTo>
                    <a:cubicBezTo>
                      <a:pt x="1146" y="57"/>
                      <a:pt x="1153" y="52"/>
                      <a:pt x="1160" y="48"/>
                    </a:cubicBezTo>
                    <a:cubicBezTo>
                      <a:pt x="1165" y="46"/>
                      <a:pt x="1165" y="42"/>
                      <a:pt x="1165" y="37"/>
                    </a:cubicBezTo>
                    <a:cubicBezTo>
                      <a:pt x="1164" y="34"/>
                      <a:pt x="1165" y="32"/>
                      <a:pt x="1169" y="32"/>
                    </a:cubicBezTo>
                    <a:cubicBezTo>
                      <a:pt x="1203" y="32"/>
                      <a:pt x="1236" y="32"/>
                      <a:pt x="1269" y="32"/>
                    </a:cubicBezTo>
                    <a:cubicBezTo>
                      <a:pt x="1270" y="32"/>
                      <a:pt x="1271" y="32"/>
                      <a:pt x="1272" y="32"/>
                    </a:cubicBezTo>
                    <a:cubicBezTo>
                      <a:pt x="1270" y="48"/>
                      <a:pt x="1284" y="55"/>
                      <a:pt x="1291" y="66"/>
                    </a:cubicBezTo>
                    <a:cubicBezTo>
                      <a:pt x="1292" y="68"/>
                      <a:pt x="1293" y="70"/>
                      <a:pt x="1293" y="72"/>
                    </a:cubicBezTo>
                    <a:cubicBezTo>
                      <a:pt x="1293" y="120"/>
                      <a:pt x="1293" y="167"/>
                      <a:pt x="1293" y="215"/>
                    </a:cubicBezTo>
                    <a:cubicBezTo>
                      <a:pt x="1293" y="216"/>
                      <a:pt x="1293" y="218"/>
                      <a:pt x="1293" y="219"/>
                    </a:cubicBezTo>
                    <a:cubicBezTo>
                      <a:pt x="1294" y="219"/>
                      <a:pt x="1294" y="219"/>
                      <a:pt x="1295" y="219"/>
                    </a:cubicBezTo>
                    <a:cubicBezTo>
                      <a:pt x="1296" y="217"/>
                      <a:pt x="1296" y="215"/>
                      <a:pt x="1297" y="213"/>
                    </a:cubicBezTo>
                    <a:cubicBezTo>
                      <a:pt x="1303" y="211"/>
                      <a:pt x="1309" y="208"/>
                      <a:pt x="1316" y="206"/>
                    </a:cubicBezTo>
                    <a:cubicBezTo>
                      <a:pt x="1316" y="202"/>
                      <a:pt x="1316" y="197"/>
                      <a:pt x="1317" y="192"/>
                    </a:cubicBezTo>
                    <a:cubicBezTo>
                      <a:pt x="1317" y="191"/>
                      <a:pt x="1318" y="190"/>
                      <a:pt x="1319" y="188"/>
                    </a:cubicBezTo>
                    <a:cubicBezTo>
                      <a:pt x="1320" y="190"/>
                      <a:pt x="1321" y="191"/>
                      <a:pt x="1321" y="192"/>
                    </a:cubicBezTo>
                    <a:cubicBezTo>
                      <a:pt x="1321" y="197"/>
                      <a:pt x="1321" y="202"/>
                      <a:pt x="1321" y="207"/>
                    </a:cubicBezTo>
                    <a:cubicBezTo>
                      <a:pt x="1337" y="207"/>
                      <a:pt x="1352" y="207"/>
                      <a:pt x="1368" y="207"/>
                    </a:cubicBezTo>
                    <a:cubicBezTo>
                      <a:pt x="1369" y="212"/>
                      <a:pt x="1369" y="216"/>
                      <a:pt x="1369" y="220"/>
                    </a:cubicBezTo>
                    <a:cubicBezTo>
                      <a:pt x="1374" y="220"/>
                      <a:pt x="1379" y="220"/>
                      <a:pt x="1385" y="220"/>
                    </a:cubicBezTo>
                    <a:cubicBezTo>
                      <a:pt x="1385" y="231"/>
                      <a:pt x="1385" y="241"/>
                      <a:pt x="1385" y="252"/>
                    </a:cubicBezTo>
                    <a:cubicBezTo>
                      <a:pt x="1401" y="252"/>
                      <a:pt x="1416" y="252"/>
                      <a:pt x="1433" y="252"/>
                    </a:cubicBezTo>
                    <a:cubicBezTo>
                      <a:pt x="1433" y="249"/>
                      <a:pt x="1433" y="245"/>
                      <a:pt x="1433" y="242"/>
                    </a:cubicBezTo>
                    <a:cubicBezTo>
                      <a:pt x="1433" y="230"/>
                      <a:pt x="1433" y="218"/>
                      <a:pt x="1433" y="206"/>
                    </a:cubicBezTo>
                    <a:cubicBezTo>
                      <a:pt x="1433" y="204"/>
                      <a:pt x="1432" y="201"/>
                      <a:pt x="1436" y="200"/>
                    </a:cubicBezTo>
                    <a:cubicBezTo>
                      <a:pt x="1437" y="200"/>
                      <a:pt x="1437" y="196"/>
                      <a:pt x="1438" y="193"/>
                    </a:cubicBezTo>
                    <a:cubicBezTo>
                      <a:pt x="1439" y="193"/>
                      <a:pt x="1441" y="193"/>
                      <a:pt x="1443" y="193"/>
                    </a:cubicBezTo>
                    <a:cubicBezTo>
                      <a:pt x="1463" y="193"/>
                      <a:pt x="1483" y="193"/>
                      <a:pt x="1504" y="193"/>
                    </a:cubicBezTo>
                    <a:cubicBezTo>
                      <a:pt x="1506" y="193"/>
                      <a:pt x="1510" y="194"/>
                      <a:pt x="1512" y="195"/>
                    </a:cubicBezTo>
                    <a:cubicBezTo>
                      <a:pt x="1523" y="202"/>
                      <a:pt x="1534" y="209"/>
                      <a:pt x="1545" y="216"/>
                    </a:cubicBezTo>
                    <a:cubicBezTo>
                      <a:pt x="1548" y="217"/>
                      <a:pt x="1549" y="219"/>
                      <a:pt x="1549" y="223"/>
                    </a:cubicBezTo>
                    <a:cubicBezTo>
                      <a:pt x="1549" y="237"/>
                      <a:pt x="1549" y="252"/>
                      <a:pt x="1549" y="267"/>
                    </a:cubicBezTo>
                    <a:cubicBezTo>
                      <a:pt x="1549" y="269"/>
                      <a:pt x="1550" y="270"/>
                      <a:pt x="1551" y="272"/>
                    </a:cubicBezTo>
                    <a:cubicBezTo>
                      <a:pt x="1552" y="270"/>
                      <a:pt x="1553" y="269"/>
                      <a:pt x="1553" y="267"/>
                    </a:cubicBezTo>
                    <a:cubicBezTo>
                      <a:pt x="1554" y="265"/>
                      <a:pt x="1553" y="264"/>
                      <a:pt x="1553" y="261"/>
                    </a:cubicBezTo>
                    <a:cubicBezTo>
                      <a:pt x="1557" y="261"/>
                      <a:pt x="1560" y="261"/>
                      <a:pt x="1564" y="261"/>
                    </a:cubicBezTo>
                    <a:cubicBezTo>
                      <a:pt x="1564" y="258"/>
                      <a:pt x="1564" y="255"/>
                      <a:pt x="1564" y="252"/>
                    </a:cubicBezTo>
                    <a:cubicBezTo>
                      <a:pt x="1566" y="252"/>
                      <a:pt x="1568" y="251"/>
                      <a:pt x="1569" y="251"/>
                    </a:cubicBezTo>
                    <a:cubicBezTo>
                      <a:pt x="1587" y="251"/>
                      <a:pt x="1604" y="251"/>
                      <a:pt x="1621" y="252"/>
                    </a:cubicBezTo>
                    <a:cubicBezTo>
                      <a:pt x="1623" y="252"/>
                      <a:pt x="1626" y="253"/>
                      <a:pt x="1628" y="254"/>
                    </a:cubicBezTo>
                    <a:cubicBezTo>
                      <a:pt x="1632" y="256"/>
                      <a:pt x="1634" y="260"/>
                      <a:pt x="1638" y="262"/>
                    </a:cubicBezTo>
                    <a:cubicBezTo>
                      <a:pt x="1648" y="267"/>
                      <a:pt x="1650" y="275"/>
                      <a:pt x="1649" y="285"/>
                    </a:cubicBezTo>
                    <a:cubicBezTo>
                      <a:pt x="1648" y="295"/>
                      <a:pt x="1649" y="306"/>
                      <a:pt x="1649" y="316"/>
                    </a:cubicBezTo>
                    <a:cubicBezTo>
                      <a:pt x="1653" y="316"/>
                      <a:pt x="1656" y="316"/>
                      <a:pt x="1660" y="316"/>
                    </a:cubicBezTo>
                    <a:cubicBezTo>
                      <a:pt x="1660" y="304"/>
                      <a:pt x="1660" y="292"/>
                      <a:pt x="1660" y="279"/>
                    </a:cubicBezTo>
                    <a:cubicBezTo>
                      <a:pt x="1666" y="279"/>
                      <a:pt x="1671" y="279"/>
                      <a:pt x="1677" y="279"/>
                    </a:cubicBezTo>
                    <a:cubicBezTo>
                      <a:pt x="1677" y="242"/>
                      <a:pt x="1677" y="206"/>
                      <a:pt x="1677" y="168"/>
                    </a:cubicBezTo>
                    <a:cubicBezTo>
                      <a:pt x="1685" y="168"/>
                      <a:pt x="1692" y="168"/>
                      <a:pt x="1700" y="168"/>
                    </a:cubicBezTo>
                    <a:cubicBezTo>
                      <a:pt x="1700" y="164"/>
                      <a:pt x="1700" y="160"/>
                      <a:pt x="1701" y="156"/>
                    </a:cubicBezTo>
                    <a:cubicBezTo>
                      <a:pt x="1718" y="156"/>
                      <a:pt x="1735" y="156"/>
                      <a:pt x="1753" y="156"/>
                    </a:cubicBezTo>
                    <a:cubicBezTo>
                      <a:pt x="1753" y="160"/>
                      <a:pt x="1753" y="164"/>
                      <a:pt x="1753" y="169"/>
                    </a:cubicBezTo>
                    <a:cubicBezTo>
                      <a:pt x="1758" y="169"/>
                      <a:pt x="1763" y="169"/>
                      <a:pt x="1768" y="169"/>
                    </a:cubicBezTo>
                    <a:cubicBezTo>
                      <a:pt x="1768" y="184"/>
                      <a:pt x="1768" y="197"/>
                      <a:pt x="1768" y="212"/>
                    </a:cubicBezTo>
                    <a:cubicBezTo>
                      <a:pt x="1778" y="212"/>
                      <a:pt x="1787" y="212"/>
                      <a:pt x="1796" y="212"/>
                    </a:cubicBezTo>
                    <a:cubicBezTo>
                      <a:pt x="1798" y="212"/>
                      <a:pt x="1800" y="214"/>
                      <a:pt x="1802" y="215"/>
                    </a:cubicBezTo>
                    <a:cubicBezTo>
                      <a:pt x="1802" y="216"/>
                      <a:pt x="1802" y="216"/>
                      <a:pt x="1802" y="217"/>
                    </a:cubicBezTo>
                    <a:cubicBezTo>
                      <a:pt x="1813" y="217"/>
                      <a:pt x="1825" y="217"/>
                      <a:pt x="1836" y="217"/>
                    </a:cubicBezTo>
                    <a:cubicBezTo>
                      <a:pt x="1842" y="216"/>
                      <a:pt x="1846" y="218"/>
                      <a:pt x="1851" y="221"/>
                    </a:cubicBezTo>
                    <a:cubicBezTo>
                      <a:pt x="1858" y="226"/>
                      <a:pt x="1863" y="232"/>
                      <a:pt x="1861" y="241"/>
                    </a:cubicBezTo>
                    <a:cubicBezTo>
                      <a:pt x="1861" y="241"/>
                      <a:pt x="1861" y="243"/>
                      <a:pt x="1861" y="243"/>
                    </a:cubicBezTo>
                    <a:cubicBezTo>
                      <a:pt x="1861" y="244"/>
                      <a:pt x="1862" y="244"/>
                      <a:pt x="1863" y="245"/>
                    </a:cubicBezTo>
                    <a:cubicBezTo>
                      <a:pt x="1863" y="243"/>
                      <a:pt x="1864" y="241"/>
                      <a:pt x="1864" y="240"/>
                    </a:cubicBezTo>
                    <a:cubicBezTo>
                      <a:pt x="1864" y="228"/>
                      <a:pt x="1864" y="217"/>
                      <a:pt x="1864" y="205"/>
                    </a:cubicBezTo>
                    <a:cubicBezTo>
                      <a:pt x="1864" y="204"/>
                      <a:pt x="1864" y="204"/>
                      <a:pt x="1864" y="203"/>
                    </a:cubicBezTo>
                    <a:cubicBezTo>
                      <a:pt x="1860" y="199"/>
                      <a:pt x="1864" y="195"/>
                      <a:pt x="1864" y="190"/>
                    </a:cubicBezTo>
                    <a:cubicBezTo>
                      <a:pt x="1873" y="190"/>
                      <a:pt x="1881" y="190"/>
                      <a:pt x="1889" y="190"/>
                    </a:cubicBezTo>
                    <a:cubicBezTo>
                      <a:pt x="1889" y="192"/>
                      <a:pt x="1890" y="194"/>
                      <a:pt x="1890" y="196"/>
                    </a:cubicBezTo>
                    <a:cubicBezTo>
                      <a:pt x="1898" y="196"/>
                      <a:pt x="1905" y="196"/>
                      <a:pt x="1913" y="196"/>
                    </a:cubicBezTo>
                    <a:cubicBezTo>
                      <a:pt x="1908" y="208"/>
                      <a:pt x="1911" y="220"/>
                      <a:pt x="1910" y="232"/>
                    </a:cubicBezTo>
                    <a:cubicBezTo>
                      <a:pt x="1910" y="247"/>
                      <a:pt x="1910" y="261"/>
                      <a:pt x="1910" y="276"/>
                    </a:cubicBezTo>
                    <a:cubicBezTo>
                      <a:pt x="1920" y="276"/>
                      <a:pt x="1929" y="276"/>
                      <a:pt x="1938" y="276"/>
                    </a:cubicBezTo>
                    <a:cubicBezTo>
                      <a:pt x="1938" y="323"/>
                      <a:pt x="1938" y="369"/>
                      <a:pt x="1938" y="416"/>
                    </a:cubicBezTo>
                    <a:cubicBezTo>
                      <a:pt x="1292" y="416"/>
                      <a:pt x="646" y="416"/>
                      <a:pt x="0" y="416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 dirty="0"/>
              </a:p>
            </p:txBody>
          </p:sp>
          <p:sp>
            <p:nvSpPr>
              <p:cNvPr id="10" name="Freeform 5"/>
              <p:cNvSpPr>
                <a:spLocks/>
              </p:cNvSpPr>
              <p:nvPr userDrawn="1"/>
            </p:nvSpPr>
            <p:spPr bwMode="auto">
              <a:xfrm>
                <a:off x="4676172" y="5850025"/>
                <a:ext cx="4672965" cy="1007975"/>
              </a:xfrm>
              <a:custGeom>
                <a:avLst/>
                <a:gdLst>
                  <a:gd name="T0" fmla="*/ 0 w 1938"/>
                  <a:gd name="T1" fmla="*/ 332 h 416"/>
                  <a:gd name="T2" fmla="*/ 14 w 1938"/>
                  <a:gd name="T3" fmla="*/ 299 h 416"/>
                  <a:gd name="T4" fmla="*/ 49 w 1938"/>
                  <a:gd name="T5" fmla="*/ 167 h 416"/>
                  <a:gd name="T6" fmla="*/ 80 w 1938"/>
                  <a:gd name="T7" fmla="*/ 100 h 416"/>
                  <a:gd name="T8" fmla="*/ 91 w 1938"/>
                  <a:gd name="T9" fmla="*/ 149 h 416"/>
                  <a:gd name="T10" fmla="*/ 137 w 1938"/>
                  <a:gd name="T11" fmla="*/ 167 h 416"/>
                  <a:gd name="T12" fmla="*/ 154 w 1938"/>
                  <a:gd name="T13" fmla="*/ 233 h 416"/>
                  <a:gd name="T14" fmla="*/ 200 w 1938"/>
                  <a:gd name="T15" fmla="*/ 244 h 416"/>
                  <a:gd name="T16" fmla="*/ 226 w 1938"/>
                  <a:gd name="T17" fmla="*/ 320 h 416"/>
                  <a:gd name="T18" fmla="*/ 235 w 1938"/>
                  <a:gd name="T19" fmla="*/ 319 h 416"/>
                  <a:gd name="T20" fmla="*/ 275 w 1938"/>
                  <a:gd name="T21" fmla="*/ 285 h 416"/>
                  <a:gd name="T22" fmla="*/ 282 w 1938"/>
                  <a:gd name="T23" fmla="*/ 293 h 416"/>
                  <a:gd name="T24" fmla="*/ 305 w 1938"/>
                  <a:gd name="T25" fmla="*/ 321 h 416"/>
                  <a:gd name="T26" fmla="*/ 310 w 1938"/>
                  <a:gd name="T27" fmla="*/ 185 h 416"/>
                  <a:gd name="T28" fmla="*/ 425 w 1938"/>
                  <a:gd name="T29" fmla="*/ 156 h 416"/>
                  <a:gd name="T30" fmla="*/ 454 w 1938"/>
                  <a:gd name="T31" fmla="*/ 248 h 416"/>
                  <a:gd name="T32" fmla="*/ 494 w 1938"/>
                  <a:gd name="T33" fmla="*/ 261 h 416"/>
                  <a:gd name="T34" fmla="*/ 525 w 1938"/>
                  <a:gd name="T35" fmla="*/ 287 h 416"/>
                  <a:gd name="T36" fmla="*/ 529 w 1938"/>
                  <a:gd name="T37" fmla="*/ 301 h 416"/>
                  <a:gd name="T38" fmla="*/ 560 w 1938"/>
                  <a:gd name="T39" fmla="*/ 112 h 416"/>
                  <a:gd name="T40" fmla="*/ 604 w 1938"/>
                  <a:gd name="T41" fmla="*/ 111 h 416"/>
                  <a:gd name="T42" fmla="*/ 620 w 1938"/>
                  <a:gd name="T43" fmla="*/ 190 h 416"/>
                  <a:gd name="T44" fmla="*/ 628 w 1938"/>
                  <a:gd name="T45" fmla="*/ 183 h 416"/>
                  <a:gd name="T46" fmla="*/ 634 w 1938"/>
                  <a:gd name="T47" fmla="*/ 183 h 416"/>
                  <a:gd name="T48" fmla="*/ 665 w 1938"/>
                  <a:gd name="T49" fmla="*/ 193 h 416"/>
                  <a:gd name="T50" fmla="*/ 697 w 1938"/>
                  <a:gd name="T51" fmla="*/ 145 h 416"/>
                  <a:gd name="T52" fmla="*/ 782 w 1938"/>
                  <a:gd name="T53" fmla="*/ 137 h 416"/>
                  <a:gd name="T54" fmla="*/ 809 w 1938"/>
                  <a:gd name="T55" fmla="*/ 149 h 416"/>
                  <a:gd name="T56" fmla="*/ 849 w 1938"/>
                  <a:gd name="T57" fmla="*/ 204 h 416"/>
                  <a:gd name="T58" fmla="*/ 876 w 1938"/>
                  <a:gd name="T59" fmla="*/ 1 h 416"/>
                  <a:gd name="T60" fmla="*/ 938 w 1938"/>
                  <a:gd name="T61" fmla="*/ 2 h 416"/>
                  <a:gd name="T62" fmla="*/ 974 w 1938"/>
                  <a:gd name="T63" fmla="*/ 248 h 416"/>
                  <a:gd name="T64" fmla="*/ 999 w 1938"/>
                  <a:gd name="T65" fmla="*/ 263 h 416"/>
                  <a:gd name="T66" fmla="*/ 1005 w 1938"/>
                  <a:gd name="T67" fmla="*/ 263 h 416"/>
                  <a:gd name="T68" fmla="*/ 1011 w 1938"/>
                  <a:gd name="T69" fmla="*/ 122 h 416"/>
                  <a:gd name="T70" fmla="*/ 1098 w 1938"/>
                  <a:gd name="T71" fmla="*/ 111 h 416"/>
                  <a:gd name="T72" fmla="*/ 1106 w 1938"/>
                  <a:gd name="T73" fmla="*/ 137 h 416"/>
                  <a:gd name="T74" fmla="*/ 1135 w 1938"/>
                  <a:gd name="T75" fmla="*/ 69 h 416"/>
                  <a:gd name="T76" fmla="*/ 1165 w 1938"/>
                  <a:gd name="T77" fmla="*/ 37 h 416"/>
                  <a:gd name="T78" fmla="*/ 1272 w 1938"/>
                  <a:gd name="T79" fmla="*/ 32 h 416"/>
                  <a:gd name="T80" fmla="*/ 1293 w 1938"/>
                  <a:gd name="T81" fmla="*/ 215 h 416"/>
                  <a:gd name="T82" fmla="*/ 1297 w 1938"/>
                  <a:gd name="T83" fmla="*/ 213 h 416"/>
                  <a:gd name="T84" fmla="*/ 1319 w 1938"/>
                  <a:gd name="T85" fmla="*/ 188 h 416"/>
                  <a:gd name="T86" fmla="*/ 1368 w 1938"/>
                  <a:gd name="T87" fmla="*/ 207 h 416"/>
                  <a:gd name="T88" fmla="*/ 1385 w 1938"/>
                  <a:gd name="T89" fmla="*/ 252 h 416"/>
                  <a:gd name="T90" fmla="*/ 1433 w 1938"/>
                  <a:gd name="T91" fmla="*/ 206 h 416"/>
                  <a:gd name="T92" fmla="*/ 1443 w 1938"/>
                  <a:gd name="T93" fmla="*/ 193 h 416"/>
                  <a:gd name="T94" fmla="*/ 1545 w 1938"/>
                  <a:gd name="T95" fmla="*/ 216 h 416"/>
                  <a:gd name="T96" fmla="*/ 1551 w 1938"/>
                  <a:gd name="T97" fmla="*/ 272 h 416"/>
                  <a:gd name="T98" fmla="*/ 1564 w 1938"/>
                  <a:gd name="T99" fmla="*/ 261 h 416"/>
                  <a:gd name="T100" fmla="*/ 1621 w 1938"/>
                  <a:gd name="T101" fmla="*/ 252 h 416"/>
                  <a:gd name="T102" fmla="*/ 1649 w 1938"/>
                  <a:gd name="T103" fmla="*/ 285 h 416"/>
                  <a:gd name="T104" fmla="*/ 1660 w 1938"/>
                  <a:gd name="T105" fmla="*/ 279 h 416"/>
                  <a:gd name="T106" fmla="*/ 1700 w 1938"/>
                  <a:gd name="T107" fmla="*/ 168 h 416"/>
                  <a:gd name="T108" fmla="*/ 1753 w 1938"/>
                  <a:gd name="T109" fmla="*/ 169 h 416"/>
                  <a:gd name="T110" fmla="*/ 1796 w 1938"/>
                  <a:gd name="T111" fmla="*/ 212 h 416"/>
                  <a:gd name="T112" fmla="*/ 1836 w 1938"/>
                  <a:gd name="T113" fmla="*/ 217 h 416"/>
                  <a:gd name="T114" fmla="*/ 1861 w 1938"/>
                  <a:gd name="T115" fmla="*/ 243 h 416"/>
                  <a:gd name="T116" fmla="*/ 1864 w 1938"/>
                  <a:gd name="T117" fmla="*/ 205 h 416"/>
                  <a:gd name="T118" fmla="*/ 1889 w 1938"/>
                  <a:gd name="T119" fmla="*/ 190 h 416"/>
                  <a:gd name="T120" fmla="*/ 1910 w 1938"/>
                  <a:gd name="T121" fmla="*/ 232 h 416"/>
                  <a:gd name="T122" fmla="*/ 1938 w 1938"/>
                  <a:gd name="T123" fmla="*/ 416 h 4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938" h="416">
                    <a:moveTo>
                      <a:pt x="0" y="416"/>
                    </a:moveTo>
                    <a:cubicBezTo>
                      <a:pt x="0" y="413"/>
                      <a:pt x="0" y="411"/>
                      <a:pt x="0" y="409"/>
                    </a:cubicBezTo>
                    <a:cubicBezTo>
                      <a:pt x="0" y="383"/>
                      <a:pt x="0" y="357"/>
                      <a:pt x="0" y="332"/>
                    </a:cubicBezTo>
                    <a:cubicBezTo>
                      <a:pt x="0" y="323"/>
                      <a:pt x="0" y="323"/>
                      <a:pt x="8" y="321"/>
                    </a:cubicBezTo>
                    <a:cubicBezTo>
                      <a:pt x="10" y="314"/>
                      <a:pt x="5" y="305"/>
                      <a:pt x="15" y="299"/>
                    </a:cubicBezTo>
                    <a:cubicBezTo>
                      <a:pt x="15" y="299"/>
                      <a:pt x="14" y="299"/>
                      <a:pt x="14" y="299"/>
                    </a:cubicBezTo>
                    <a:cubicBezTo>
                      <a:pt x="15" y="298"/>
                      <a:pt x="17" y="298"/>
                      <a:pt x="19" y="298"/>
                    </a:cubicBezTo>
                    <a:cubicBezTo>
                      <a:pt x="19" y="254"/>
                      <a:pt x="19" y="211"/>
                      <a:pt x="19" y="167"/>
                    </a:cubicBezTo>
                    <a:cubicBezTo>
                      <a:pt x="29" y="167"/>
                      <a:pt x="39" y="167"/>
                      <a:pt x="49" y="167"/>
                    </a:cubicBezTo>
                    <a:cubicBezTo>
                      <a:pt x="49" y="161"/>
                      <a:pt x="49" y="155"/>
                      <a:pt x="49" y="149"/>
                    </a:cubicBezTo>
                    <a:cubicBezTo>
                      <a:pt x="59" y="149"/>
                      <a:pt x="69" y="149"/>
                      <a:pt x="80" y="149"/>
                    </a:cubicBezTo>
                    <a:cubicBezTo>
                      <a:pt x="80" y="132"/>
                      <a:pt x="80" y="116"/>
                      <a:pt x="80" y="100"/>
                    </a:cubicBezTo>
                    <a:cubicBezTo>
                      <a:pt x="85" y="100"/>
                      <a:pt x="85" y="100"/>
                      <a:pt x="85" y="104"/>
                    </a:cubicBezTo>
                    <a:cubicBezTo>
                      <a:pt x="85" y="117"/>
                      <a:pt x="85" y="130"/>
                      <a:pt x="85" y="142"/>
                    </a:cubicBezTo>
                    <a:cubicBezTo>
                      <a:pt x="85" y="147"/>
                      <a:pt x="86" y="149"/>
                      <a:pt x="91" y="149"/>
                    </a:cubicBezTo>
                    <a:cubicBezTo>
                      <a:pt x="100" y="148"/>
                      <a:pt x="110" y="148"/>
                      <a:pt x="120" y="148"/>
                    </a:cubicBezTo>
                    <a:cubicBezTo>
                      <a:pt x="120" y="155"/>
                      <a:pt x="120" y="161"/>
                      <a:pt x="120" y="167"/>
                    </a:cubicBezTo>
                    <a:cubicBezTo>
                      <a:pt x="126" y="167"/>
                      <a:pt x="131" y="167"/>
                      <a:pt x="137" y="167"/>
                    </a:cubicBezTo>
                    <a:cubicBezTo>
                      <a:pt x="144" y="167"/>
                      <a:pt x="153" y="175"/>
                      <a:pt x="153" y="183"/>
                    </a:cubicBezTo>
                    <a:cubicBezTo>
                      <a:pt x="153" y="198"/>
                      <a:pt x="153" y="212"/>
                      <a:pt x="153" y="227"/>
                    </a:cubicBezTo>
                    <a:cubicBezTo>
                      <a:pt x="153" y="229"/>
                      <a:pt x="153" y="231"/>
                      <a:pt x="154" y="233"/>
                    </a:cubicBezTo>
                    <a:cubicBezTo>
                      <a:pt x="155" y="227"/>
                      <a:pt x="160" y="228"/>
                      <a:pt x="164" y="228"/>
                    </a:cubicBezTo>
                    <a:cubicBezTo>
                      <a:pt x="175" y="228"/>
                      <a:pt x="185" y="228"/>
                      <a:pt x="195" y="228"/>
                    </a:cubicBezTo>
                    <a:cubicBezTo>
                      <a:pt x="199" y="233"/>
                      <a:pt x="204" y="237"/>
                      <a:pt x="200" y="244"/>
                    </a:cubicBezTo>
                    <a:cubicBezTo>
                      <a:pt x="209" y="244"/>
                      <a:pt x="216" y="244"/>
                      <a:pt x="224" y="244"/>
                    </a:cubicBezTo>
                    <a:cubicBezTo>
                      <a:pt x="224" y="270"/>
                      <a:pt x="224" y="294"/>
                      <a:pt x="224" y="319"/>
                    </a:cubicBezTo>
                    <a:cubicBezTo>
                      <a:pt x="225" y="319"/>
                      <a:pt x="226" y="320"/>
                      <a:pt x="226" y="320"/>
                    </a:cubicBezTo>
                    <a:cubicBezTo>
                      <a:pt x="227" y="317"/>
                      <a:pt x="228" y="314"/>
                      <a:pt x="229" y="310"/>
                    </a:cubicBezTo>
                    <a:cubicBezTo>
                      <a:pt x="230" y="310"/>
                      <a:pt x="232" y="310"/>
                      <a:pt x="234" y="310"/>
                    </a:cubicBezTo>
                    <a:cubicBezTo>
                      <a:pt x="234" y="313"/>
                      <a:pt x="234" y="316"/>
                      <a:pt x="235" y="319"/>
                    </a:cubicBezTo>
                    <a:cubicBezTo>
                      <a:pt x="246" y="320"/>
                      <a:pt x="256" y="322"/>
                      <a:pt x="266" y="323"/>
                    </a:cubicBezTo>
                    <a:cubicBezTo>
                      <a:pt x="269" y="314"/>
                      <a:pt x="273" y="306"/>
                      <a:pt x="275" y="298"/>
                    </a:cubicBezTo>
                    <a:cubicBezTo>
                      <a:pt x="276" y="294"/>
                      <a:pt x="275" y="289"/>
                      <a:pt x="275" y="285"/>
                    </a:cubicBezTo>
                    <a:cubicBezTo>
                      <a:pt x="275" y="279"/>
                      <a:pt x="275" y="274"/>
                      <a:pt x="275" y="269"/>
                    </a:cubicBezTo>
                    <a:cubicBezTo>
                      <a:pt x="277" y="269"/>
                      <a:pt x="279" y="269"/>
                      <a:pt x="281" y="269"/>
                    </a:cubicBezTo>
                    <a:cubicBezTo>
                      <a:pt x="281" y="277"/>
                      <a:pt x="281" y="285"/>
                      <a:pt x="282" y="293"/>
                    </a:cubicBezTo>
                    <a:cubicBezTo>
                      <a:pt x="282" y="299"/>
                      <a:pt x="282" y="305"/>
                      <a:pt x="285" y="310"/>
                    </a:cubicBezTo>
                    <a:cubicBezTo>
                      <a:pt x="287" y="313"/>
                      <a:pt x="290" y="316"/>
                      <a:pt x="288" y="321"/>
                    </a:cubicBezTo>
                    <a:cubicBezTo>
                      <a:pt x="294" y="321"/>
                      <a:pt x="299" y="321"/>
                      <a:pt x="305" y="321"/>
                    </a:cubicBezTo>
                    <a:cubicBezTo>
                      <a:pt x="305" y="319"/>
                      <a:pt x="305" y="317"/>
                      <a:pt x="305" y="314"/>
                    </a:cubicBezTo>
                    <a:cubicBezTo>
                      <a:pt x="305" y="274"/>
                      <a:pt x="305" y="234"/>
                      <a:pt x="305" y="194"/>
                    </a:cubicBezTo>
                    <a:cubicBezTo>
                      <a:pt x="305" y="190"/>
                      <a:pt x="306" y="187"/>
                      <a:pt x="310" y="185"/>
                    </a:cubicBezTo>
                    <a:cubicBezTo>
                      <a:pt x="321" y="176"/>
                      <a:pt x="332" y="167"/>
                      <a:pt x="343" y="158"/>
                    </a:cubicBezTo>
                    <a:cubicBezTo>
                      <a:pt x="345" y="157"/>
                      <a:pt x="348" y="156"/>
                      <a:pt x="350" y="156"/>
                    </a:cubicBezTo>
                    <a:cubicBezTo>
                      <a:pt x="375" y="156"/>
                      <a:pt x="400" y="156"/>
                      <a:pt x="425" y="156"/>
                    </a:cubicBezTo>
                    <a:cubicBezTo>
                      <a:pt x="426" y="156"/>
                      <a:pt x="427" y="156"/>
                      <a:pt x="429" y="157"/>
                    </a:cubicBezTo>
                    <a:cubicBezTo>
                      <a:pt x="429" y="187"/>
                      <a:pt x="429" y="217"/>
                      <a:pt x="429" y="248"/>
                    </a:cubicBezTo>
                    <a:cubicBezTo>
                      <a:pt x="437" y="248"/>
                      <a:pt x="445" y="248"/>
                      <a:pt x="454" y="248"/>
                    </a:cubicBezTo>
                    <a:cubicBezTo>
                      <a:pt x="459" y="248"/>
                      <a:pt x="464" y="252"/>
                      <a:pt x="465" y="258"/>
                    </a:cubicBezTo>
                    <a:cubicBezTo>
                      <a:pt x="472" y="258"/>
                      <a:pt x="480" y="258"/>
                      <a:pt x="487" y="258"/>
                    </a:cubicBezTo>
                    <a:cubicBezTo>
                      <a:pt x="489" y="259"/>
                      <a:pt x="492" y="260"/>
                      <a:pt x="494" y="261"/>
                    </a:cubicBezTo>
                    <a:cubicBezTo>
                      <a:pt x="499" y="265"/>
                      <a:pt x="503" y="270"/>
                      <a:pt x="507" y="274"/>
                    </a:cubicBezTo>
                    <a:cubicBezTo>
                      <a:pt x="511" y="277"/>
                      <a:pt x="515" y="280"/>
                      <a:pt x="513" y="287"/>
                    </a:cubicBezTo>
                    <a:cubicBezTo>
                      <a:pt x="517" y="287"/>
                      <a:pt x="520" y="287"/>
                      <a:pt x="525" y="287"/>
                    </a:cubicBezTo>
                    <a:cubicBezTo>
                      <a:pt x="525" y="295"/>
                      <a:pt x="525" y="303"/>
                      <a:pt x="525" y="311"/>
                    </a:cubicBezTo>
                    <a:cubicBezTo>
                      <a:pt x="524" y="314"/>
                      <a:pt x="525" y="316"/>
                      <a:pt x="529" y="314"/>
                    </a:cubicBezTo>
                    <a:cubicBezTo>
                      <a:pt x="529" y="310"/>
                      <a:pt x="529" y="306"/>
                      <a:pt x="529" y="301"/>
                    </a:cubicBezTo>
                    <a:cubicBezTo>
                      <a:pt x="534" y="301"/>
                      <a:pt x="538" y="301"/>
                      <a:pt x="543" y="301"/>
                    </a:cubicBezTo>
                    <a:cubicBezTo>
                      <a:pt x="543" y="238"/>
                      <a:pt x="543" y="176"/>
                      <a:pt x="543" y="112"/>
                    </a:cubicBezTo>
                    <a:cubicBezTo>
                      <a:pt x="549" y="112"/>
                      <a:pt x="554" y="112"/>
                      <a:pt x="560" y="112"/>
                    </a:cubicBezTo>
                    <a:cubicBezTo>
                      <a:pt x="560" y="109"/>
                      <a:pt x="560" y="106"/>
                      <a:pt x="561" y="103"/>
                    </a:cubicBezTo>
                    <a:cubicBezTo>
                      <a:pt x="575" y="103"/>
                      <a:pt x="589" y="103"/>
                      <a:pt x="604" y="103"/>
                    </a:cubicBezTo>
                    <a:cubicBezTo>
                      <a:pt x="604" y="106"/>
                      <a:pt x="604" y="109"/>
                      <a:pt x="604" y="111"/>
                    </a:cubicBezTo>
                    <a:cubicBezTo>
                      <a:pt x="608" y="112"/>
                      <a:pt x="612" y="113"/>
                      <a:pt x="615" y="115"/>
                    </a:cubicBezTo>
                    <a:cubicBezTo>
                      <a:pt x="620" y="119"/>
                      <a:pt x="621" y="123"/>
                      <a:pt x="621" y="129"/>
                    </a:cubicBezTo>
                    <a:cubicBezTo>
                      <a:pt x="620" y="149"/>
                      <a:pt x="620" y="170"/>
                      <a:pt x="620" y="190"/>
                    </a:cubicBezTo>
                    <a:cubicBezTo>
                      <a:pt x="620" y="191"/>
                      <a:pt x="621" y="192"/>
                      <a:pt x="622" y="193"/>
                    </a:cubicBezTo>
                    <a:cubicBezTo>
                      <a:pt x="622" y="190"/>
                      <a:pt x="622" y="187"/>
                      <a:pt x="622" y="184"/>
                    </a:cubicBezTo>
                    <a:cubicBezTo>
                      <a:pt x="624" y="184"/>
                      <a:pt x="626" y="183"/>
                      <a:pt x="628" y="183"/>
                    </a:cubicBezTo>
                    <a:cubicBezTo>
                      <a:pt x="628" y="176"/>
                      <a:pt x="628" y="170"/>
                      <a:pt x="628" y="163"/>
                    </a:cubicBezTo>
                    <a:cubicBezTo>
                      <a:pt x="630" y="163"/>
                      <a:pt x="632" y="163"/>
                      <a:pt x="634" y="163"/>
                    </a:cubicBezTo>
                    <a:cubicBezTo>
                      <a:pt x="634" y="170"/>
                      <a:pt x="634" y="176"/>
                      <a:pt x="634" y="183"/>
                    </a:cubicBezTo>
                    <a:cubicBezTo>
                      <a:pt x="639" y="183"/>
                      <a:pt x="643" y="183"/>
                      <a:pt x="647" y="183"/>
                    </a:cubicBezTo>
                    <a:cubicBezTo>
                      <a:pt x="647" y="187"/>
                      <a:pt x="648" y="190"/>
                      <a:pt x="648" y="193"/>
                    </a:cubicBezTo>
                    <a:cubicBezTo>
                      <a:pt x="653" y="193"/>
                      <a:pt x="659" y="193"/>
                      <a:pt x="665" y="193"/>
                    </a:cubicBezTo>
                    <a:cubicBezTo>
                      <a:pt x="665" y="196"/>
                      <a:pt x="666" y="197"/>
                      <a:pt x="666" y="199"/>
                    </a:cubicBezTo>
                    <a:cubicBezTo>
                      <a:pt x="676" y="199"/>
                      <a:pt x="686" y="199"/>
                      <a:pt x="697" y="199"/>
                    </a:cubicBezTo>
                    <a:cubicBezTo>
                      <a:pt x="697" y="181"/>
                      <a:pt x="697" y="164"/>
                      <a:pt x="697" y="145"/>
                    </a:cubicBezTo>
                    <a:cubicBezTo>
                      <a:pt x="703" y="145"/>
                      <a:pt x="708" y="145"/>
                      <a:pt x="714" y="145"/>
                    </a:cubicBezTo>
                    <a:cubicBezTo>
                      <a:pt x="714" y="142"/>
                      <a:pt x="714" y="140"/>
                      <a:pt x="714" y="137"/>
                    </a:cubicBezTo>
                    <a:cubicBezTo>
                      <a:pt x="737" y="137"/>
                      <a:pt x="759" y="137"/>
                      <a:pt x="782" y="137"/>
                    </a:cubicBezTo>
                    <a:cubicBezTo>
                      <a:pt x="782" y="139"/>
                      <a:pt x="782" y="142"/>
                      <a:pt x="783" y="145"/>
                    </a:cubicBezTo>
                    <a:cubicBezTo>
                      <a:pt x="789" y="145"/>
                      <a:pt x="796" y="145"/>
                      <a:pt x="802" y="145"/>
                    </a:cubicBezTo>
                    <a:cubicBezTo>
                      <a:pt x="805" y="146"/>
                      <a:pt x="807" y="147"/>
                      <a:pt x="809" y="149"/>
                    </a:cubicBezTo>
                    <a:cubicBezTo>
                      <a:pt x="819" y="158"/>
                      <a:pt x="823" y="170"/>
                      <a:pt x="821" y="184"/>
                    </a:cubicBezTo>
                    <a:cubicBezTo>
                      <a:pt x="820" y="190"/>
                      <a:pt x="821" y="197"/>
                      <a:pt x="821" y="204"/>
                    </a:cubicBezTo>
                    <a:cubicBezTo>
                      <a:pt x="830" y="204"/>
                      <a:pt x="839" y="204"/>
                      <a:pt x="849" y="204"/>
                    </a:cubicBezTo>
                    <a:cubicBezTo>
                      <a:pt x="849" y="140"/>
                      <a:pt x="849" y="77"/>
                      <a:pt x="849" y="13"/>
                    </a:cubicBezTo>
                    <a:cubicBezTo>
                      <a:pt x="858" y="13"/>
                      <a:pt x="867" y="13"/>
                      <a:pt x="876" y="13"/>
                    </a:cubicBezTo>
                    <a:cubicBezTo>
                      <a:pt x="876" y="9"/>
                      <a:pt x="876" y="5"/>
                      <a:pt x="876" y="1"/>
                    </a:cubicBezTo>
                    <a:cubicBezTo>
                      <a:pt x="878" y="0"/>
                      <a:pt x="880" y="0"/>
                      <a:pt x="881" y="0"/>
                    </a:cubicBezTo>
                    <a:cubicBezTo>
                      <a:pt x="898" y="0"/>
                      <a:pt x="914" y="0"/>
                      <a:pt x="931" y="0"/>
                    </a:cubicBezTo>
                    <a:cubicBezTo>
                      <a:pt x="933" y="0"/>
                      <a:pt x="936" y="1"/>
                      <a:pt x="938" y="2"/>
                    </a:cubicBezTo>
                    <a:cubicBezTo>
                      <a:pt x="948" y="9"/>
                      <a:pt x="959" y="16"/>
                      <a:pt x="969" y="22"/>
                    </a:cubicBezTo>
                    <a:cubicBezTo>
                      <a:pt x="973" y="24"/>
                      <a:pt x="974" y="26"/>
                      <a:pt x="974" y="30"/>
                    </a:cubicBezTo>
                    <a:cubicBezTo>
                      <a:pt x="974" y="103"/>
                      <a:pt x="974" y="176"/>
                      <a:pt x="974" y="248"/>
                    </a:cubicBezTo>
                    <a:cubicBezTo>
                      <a:pt x="974" y="251"/>
                      <a:pt x="974" y="253"/>
                      <a:pt x="974" y="256"/>
                    </a:cubicBezTo>
                    <a:cubicBezTo>
                      <a:pt x="980" y="256"/>
                      <a:pt x="986" y="257"/>
                      <a:pt x="992" y="256"/>
                    </a:cubicBezTo>
                    <a:cubicBezTo>
                      <a:pt x="997" y="256"/>
                      <a:pt x="1000" y="257"/>
                      <a:pt x="999" y="263"/>
                    </a:cubicBezTo>
                    <a:cubicBezTo>
                      <a:pt x="999" y="265"/>
                      <a:pt x="999" y="267"/>
                      <a:pt x="999" y="270"/>
                    </a:cubicBezTo>
                    <a:cubicBezTo>
                      <a:pt x="1001" y="270"/>
                      <a:pt x="1003" y="270"/>
                      <a:pt x="1005" y="270"/>
                    </a:cubicBezTo>
                    <a:cubicBezTo>
                      <a:pt x="1005" y="267"/>
                      <a:pt x="1005" y="265"/>
                      <a:pt x="1005" y="263"/>
                    </a:cubicBezTo>
                    <a:cubicBezTo>
                      <a:pt x="1005" y="220"/>
                      <a:pt x="1005" y="178"/>
                      <a:pt x="1005" y="135"/>
                    </a:cubicBezTo>
                    <a:cubicBezTo>
                      <a:pt x="1005" y="131"/>
                      <a:pt x="1006" y="129"/>
                      <a:pt x="1010" y="129"/>
                    </a:cubicBezTo>
                    <a:cubicBezTo>
                      <a:pt x="1010" y="126"/>
                      <a:pt x="1010" y="124"/>
                      <a:pt x="1011" y="122"/>
                    </a:cubicBezTo>
                    <a:cubicBezTo>
                      <a:pt x="1013" y="122"/>
                      <a:pt x="1015" y="121"/>
                      <a:pt x="1017" y="121"/>
                    </a:cubicBezTo>
                    <a:cubicBezTo>
                      <a:pt x="1017" y="118"/>
                      <a:pt x="1017" y="115"/>
                      <a:pt x="1017" y="111"/>
                    </a:cubicBezTo>
                    <a:cubicBezTo>
                      <a:pt x="1044" y="111"/>
                      <a:pt x="1071" y="111"/>
                      <a:pt x="1098" y="111"/>
                    </a:cubicBezTo>
                    <a:cubicBezTo>
                      <a:pt x="1098" y="117"/>
                      <a:pt x="1098" y="123"/>
                      <a:pt x="1098" y="129"/>
                    </a:cubicBezTo>
                    <a:cubicBezTo>
                      <a:pt x="1101" y="129"/>
                      <a:pt x="1102" y="129"/>
                      <a:pt x="1105" y="130"/>
                    </a:cubicBezTo>
                    <a:cubicBezTo>
                      <a:pt x="1105" y="132"/>
                      <a:pt x="1105" y="134"/>
                      <a:pt x="1106" y="137"/>
                    </a:cubicBezTo>
                    <a:cubicBezTo>
                      <a:pt x="1115" y="137"/>
                      <a:pt x="1125" y="137"/>
                      <a:pt x="1136" y="137"/>
                    </a:cubicBezTo>
                    <a:cubicBezTo>
                      <a:pt x="1136" y="134"/>
                      <a:pt x="1136" y="132"/>
                      <a:pt x="1136" y="130"/>
                    </a:cubicBezTo>
                    <a:cubicBezTo>
                      <a:pt x="1136" y="110"/>
                      <a:pt x="1136" y="90"/>
                      <a:pt x="1135" y="69"/>
                    </a:cubicBezTo>
                    <a:cubicBezTo>
                      <a:pt x="1135" y="66"/>
                      <a:pt x="1136" y="64"/>
                      <a:pt x="1139" y="62"/>
                    </a:cubicBezTo>
                    <a:cubicBezTo>
                      <a:pt x="1146" y="57"/>
                      <a:pt x="1153" y="52"/>
                      <a:pt x="1160" y="48"/>
                    </a:cubicBezTo>
                    <a:cubicBezTo>
                      <a:pt x="1165" y="46"/>
                      <a:pt x="1165" y="42"/>
                      <a:pt x="1165" y="37"/>
                    </a:cubicBezTo>
                    <a:cubicBezTo>
                      <a:pt x="1164" y="34"/>
                      <a:pt x="1165" y="32"/>
                      <a:pt x="1169" y="32"/>
                    </a:cubicBezTo>
                    <a:cubicBezTo>
                      <a:pt x="1203" y="32"/>
                      <a:pt x="1236" y="32"/>
                      <a:pt x="1269" y="32"/>
                    </a:cubicBezTo>
                    <a:cubicBezTo>
                      <a:pt x="1270" y="32"/>
                      <a:pt x="1271" y="32"/>
                      <a:pt x="1272" y="32"/>
                    </a:cubicBezTo>
                    <a:cubicBezTo>
                      <a:pt x="1270" y="48"/>
                      <a:pt x="1284" y="55"/>
                      <a:pt x="1291" y="66"/>
                    </a:cubicBezTo>
                    <a:cubicBezTo>
                      <a:pt x="1292" y="68"/>
                      <a:pt x="1293" y="70"/>
                      <a:pt x="1293" y="72"/>
                    </a:cubicBezTo>
                    <a:cubicBezTo>
                      <a:pt x="1293" y="120"/>
                      <a:pt x="1293" y="167"/>
                      <a:pt x="1293" y="215"/>
                    </a:cubicBezTo>
                    <a:cubicBezTo>
                      <a:pt x="1293" y="216"/>
                      <a:pt x="1293" y="218"/>
                      <a:pt x="1293" y="219"/>
                    </a:cubicBezTo>
                    <a:cubicBezTo>
                      <a:pt x="1294" y="219"/>
                      <a:pt x="1294" y="219"/>
                      <a:pt x="1295" y="219"/>
                    </a:cubicBezTo>
                    <a:cubicBezTo>
                      <a:pt x="1296" y="217"/>
                      <a:pt x="1296" y="215"/>
                      <a:pt x="1297" y="213"/>
                    </a:cubicBezTo>
                    <a:cubicBezTo>
                      <a:pt x="1303" y="211"/>
                      <a:pt x="1309" y="208"/>
                      <a:pt x="1316" y="206"/>
                    </a:cubicBezTo>
                    <a:cubicBezTo>
                      <a:pt x="1316" y="202"/>
                      <a:pt x="1316" y="197"/>
                      <a:pt x="1317" y="192"/>
                    </a:cubicBezTo>
                    <a:cubicBezTo>
                      <a:pt x="1317" y="191"/>
                      <a:pt x="1318" y="190"/>
                      <a:pt x="1319" y="188"/>
                    </a:cubicBezTo>
                    <a:cubicBezTo>
                      <a:pt x="1320" y="190"/>
                      <a:pt x="1321" y="191"/>
                      <a:pt x="1321" y="192"/>
                    </a:cubicBezTo>
                    <a:cubicBezTo>
                      <a:pt x="1321" y="197"/>
                      <a:pt x="1321" y="202"/>
                      <a:pt x="1321" y="207"/>
                    </a:cubicBezTo>
                    <a:cubicBezTo>
                      <a:pt x="1337" y="207"/>
                      <a:pt x="1352" y="207"/>
                      <a:pt x="1368" y="207"/>
                    </a:cubicBezTo>
                    <a:cubicBezTo>
                      <a:pt x="1369" y="212"/>
                      <a:pt x="1369" y="216"/>
                      <a:pt x="1369" y="220"/>
                    </a:cubicBezTo>
                    <a:cubicBezTo>
                      <a:pt x="1374" y="220"/>
                      <a:pt x="1379" y="220"/>
                      <a:pt x="1385" y="220"/>
                    </a:cubicBezTo>
                    <a:cubicBezTo>
                      <a:pt x="1385" y="231"/>
                      <a:pt x="1385" y="241"/>
                      <a:pt x="1385" y="252"/>
                    </a:cubicBezTo>
                    <a:cubicBezTo>
                      <a:pt x="1401" y="252"/>
                      <a:pt x="1416" y="252"/>
                      <a:pt x="1433" y="252"/>
                    </a:cubicBezTo>
                    <a:cubicBezTo>
                      <a:pt x="1433" y="249"/>
                      <a:pt x="1433" y="245"/>
                      <a:pt x="1433" y="242"/>
                    </a:cubicBezTo>
                    <a:cubicBezTo>
                      <a:pt x="1433" y="230"/>
                      <a:pt x="1433" y="218"/>
                      <a:pt x="1433" y="206"/>
                    </a:cubicBezTo>
                    <a:cubicBezTo>
                      <a:pt x="1433" y="204"/>
                      <a:pt x="1432" y="201"/>
                      <a:pt x="1436" y="200"/>
                    </a:cubicBezTo>
                    <a:cubicBezTo>
                      <a:pt x="1437" y="200"/>
                      <a:pt x="1437" y="196"/>
                      <a:pt x="1438" y="193"/>
                    </a:cubicBezTo>
                    <a:cubicBezTo>
                      <a:pt x="1439" y="193"/>
                      <a:pt x="1441" y="193"/>
                      <a:pt x="1443" y="193"/>
                    </a:cubicBezTo>
                    <a:cubicBezTo>
                      <a:pt x="1463" y="193"/>
                      <a:pt x="1483" y="193"/>
                      <a:pt x="1504" y="193"/>
                    </a:cubicBezTo>
                    <a:cubicBezTo>
                      <a:pt x="1506" y="193"/>
                      <a:pt x="1510" y="194"/>
                      <a:pt x="1512" y="195"/>
                    </a:cubicBezTo>
                    <a:cubicBezTo>
                      <a:pt x="1523" y="202"/>
                      <a:pt x="1534" y="209"/>
                      <a:pt x="1545" y="216"/>
                    </a:cubicBezTo>
                    <a:cubicBezTo>
                      <a:pt x="1548" y="217"/>
                      <a:pt x="1549" y="219"/>
                      <a:pt x="1549" y="223"/>
                    </a:cubicBezTo>
                    <a:cubicBezTo>
                      <a:pt x="1549" y="237"/>
                      <a:pt x="1549" y="252"/>
                      <a:pt x="1549" y="267"/>
                    </a:cubicBezTo>
                    <a:cubicBezTo>
                      <a:pt x="1549" y="269"/>
                      <a:pt x="1550" y="270"/>
                      <a:pt x="1551" y="272"/>
                    </a:cubicBezTo>
                    <a:cubicBezTo>
                      <a:pt x="1552" y="270"/>
                      <a:pt x="1553" y="269"/>
                      <a:pt x="1553" y="267"/>
                    </a:cubicBezTo>
                    <a:cubicBezTo>
                      <a:pt x="1554" y="265"/>
                      <a:pt x="1553" y="264"/>
                      <a:pt x="1553" y="261"/>
                    </a:cubicBezTo>
                    <a:cubicBezTo>
                      <a:pt x="1557" y="261"/>
                      <a:pt x="1560" y="261"/>
                      <a:pt x="1564" y="261"/>
                    </a:cubicBezTo>
                    <a:cubicBezTo>
                      <a:pt x="1564" y="258"/>
                      <a:pt x="1564" y="255"/>
                      <a:pt x="1564" y="252"/>
                    </a:cubicBezTo>
                    <a:cubicBezTo>
                      <a:pt x="1566" y="252"/>
                      <a:pt x="1568" y="251"/>
                      <a:pt x="1569" y="251"/>
                    </a:cubicBezTo>
                    <a:cubicBezTo>
                      <a:pt x="1587" y="251"/>
                      <a:pt x="1604" y="251"/>
                      <a:pt x="1621" y="252"/>
                    </a:cubicBezTo>
                    <a:cubicBezTo>
                      <a:pt x="1623" y="252"/>
                      <a:pt x="1626" y="253"/>
                      <a:pt x="1628" y="254"/>
                    </a:cubicBezTo>
                    <a:cubicBezTo>
                      <a:pt x="1632" y="256"/>
                      <a:pt x="1634" y="260"/>
                      <a:pt x="1638" y="262"/>
                    </a:cubicBezTo>
                    <a:cubicBezTo>
                      <a:pt x="1648" y="267"/>
                      <a:pt x="1650" y="275"/>
                      <a:pt x="1649" y="285"/>
                    </a:cubicBezTo>
                    <a:cubicBezTo>
                      <a:pt x="1648" y="295"/>
                      <a:pt x="1649" y="306"/>
                      <a:pt x="1649" y="316"/>
                    </a:cubicBezTo>
                    <a:cubicBezTo>
                      <a:pt x="1653" y="316"/>
                      <a:pt x="1656" y="316"/>
                      <a:pt x="1660" y="316"/>
                    </a:cubicBezTo>
                    <a:cubicBezTo>
                      <a:pt x="1660" y="304"/>
                      <a:pt x="1660" y="292"/>
                      <a:pt x="1660" y="279"/>
                    </a:cubicBezTo>
                    <a:cubicBezTo>
                      <a:pt x="1666" y="279"/>
                      <a:pt x="1671" y="279"/>
                      <a:pt x="1677" y="279"/>
                    </a:cubicBezTo>
                    <a:cubicBezTo>
                      <a:pt x="1677" y="242"/>
                      <a:pt x="1677" y="206"/>
                      <a:pt x="1677" y="168"/>
                    </a:cubicBezTo>
                    <a:cubicBezTo>
                      <a:pt x="1685" y="168"/>
                      <a:pt x="1692" y="168"/>
                      <a:pt x="1700" y="168"/>
                    </a:cubicBezTo>
                    <a:cubicBezTo>
                      <a:pt x="1700" y="164"/>
                      <a:pt x="1700" y="160"/>
                      <a:pt x="1701" y="156"/>
                    </a:cubicBezTo>
                    <a:cubicBezTo>
                      <a:pt x="1718" y="156"/>
                      <a:pt x="1735" y="156"/>
                      <a:pt x="1753" y="156"/>
                    </a:cubicBezTo>
                    <a:cubicBezTo>
                      <a:pt x="1753" y="160"/>
                      <a:pt x="1753" y="164"/>
                      <a:pt x="1753" y="169"/>
                    </a:cubicBezTo>
                    <a:cubicBezTo>
                      <a:pt x="1758" y="169"/>
                      <a:pt x="1763" y="169"/>
                      <a:pt x="1768" y="169"/>
                    </a:cubicBezTo>
                    <a:cubicBezTo>
                      <a:pt x="1768" y="184"/>
                      <a:pt x="1768" y="197"/>
                      <a:pt x="1768" y="212"/>
                    </a:cubicBezTo>
                    <a:cubicBezTo>
                      <a:pt x="1778" y="212"/>
                      <a:pt x="1787" y="212"/>
                      <a:pt x="1796" y="212"/>
                    </a:cubicBezTo>
                    <a:cubicBezTo>
                      <a:pt x="1798" y="212"/>
                      <a:pt x="1800" y="214"/>
                      <a:pt x="1802" y="215"/>
                    </a:cubicBezTo>
                    <a:cubicBezTo>
                      <a:pt x="1802" y="216"/>
                      <a:pt x="1802" y="216"/>
                      <a:pt x="1802" y="217"/>
                    </a:cubicBezTo>
                    <a:cubicBezTo>
                      <a:pt x="1813" y="217"/>
                      <a:pt x="1825" y="217"/>
                      <a:pt x="1836" y="217"/>
                    </a:cubicBezTo>
                    <a:cubicBezTo>
                      <a:pt x="1842" y="216"/>
                      <a:pt x="1846" y="218"/>
                      <a:pt x="1851" y="221"/>
                    </a:cubicBezTo>
                    <a:cubicBezTo>
                      <a:pt x="1858" y="226"/>
                      <a:pt x="1863" y="232"/>
                      <a:pt x="1861" y="241"/>
                    </a:cubicBezTo>
                    <a:cubicBezTo>
                      <a:pt x="1861" y="241"/>
                      <a:pt x="1861" y="243"/>
                      <a:pt x="1861" y="243"/>
                    </a:cubicBezTo>
                    <a:cubicBezTo>
                      <a:pt x="1861" y="244"/>
                      <a:pt x="1862" y="244"/>
                      <a:pt x="1863" y="245"/>
                    </a:cubicBezTo>
                    <a:cubicBezTo>
                      <a:pt x="1863" y="243"/>
                      <a:pt x="1864" y="241"/>
                      <a:pt x="1864" y="240"/>
                    </a:cubicBezTo>
                    <a:cubicBezTo>
                      <a:pt x="1864" y="228"/>
                      <a:pt x="1864" y="217"/>
                      <a:pt x="1864" y="205"/>
                    </a:cubicBezTo>
                    <a:cubicBezTo>
                      <a:pt x="1864" y="204"/>
                      <a:pt x="1864" y="204"/>
                      <a:pt x="1864" y="203"/>
                    </a:cubicBezTo>
                    <a:cubicBezTo>
                      <a:pt x="1860" y="199"/>
                      <a:pt x="1864" y="195"/>
                      <a:pt x="1864" y="190"/>
                    </a:cubicBezTo>
                    <a:cubicBezTo>
                      <a:pt x="1873" y="190"/>
                      <a:pt x="1881" y="190"/>
                      <a:pt x="1889" y="190"/>
                    </a:cubicBezTo>
                    <a:cubicBezTo>
                      <a:pt x="1889" y="192"/>
                      <a:pt x="1890" y="194"/>
                      <a:pt x="1890" y="196"/>
                    </a:cubicBezTo>
                    <a:cubicBezTo>
                      <a:pt x="1898" y="196"/>
                      <a:pt x="1905" y="196"/>
                      <a:pt x="1913" y="196"/>
                    </a:cubicBezTo>
                    <a:cubicBezTo>
                      <a:pt x="1908" y="208"/>
                      <a:pt x="1911" y="220"/>
                      <a:pt x="1910" y="232"/>
                    </a:cubicBezTo>
                    <a:cubicBezTo>
                      <a:pt x="1910" y="247"/>
                      <a:pt x="1910" y="261"/>
                      <a:pt x="1910" y="276"/>
                    </a:cubicBezTo>
                    <a:cubicBezTo>
                      <a:pt x="1920" y="276"/>
                      <a:pt x="1929" y="276"/>
                      <a:pt x="1938" y="276"/>
                    </a:cubicBezTo>
                    <a:cubicBezTo>
                      <a:pt x="1938" y="323"/>
                      <a:pt x="1938" y="369"/>
                      <a:pt x="1938" y="416"/>
                    </a:cubicBezTo>
                    <a:cubicBezTo>
                      <a:pt x="1292" y="416"/>
                      <a:pt x="646" y="416"/>
                      <a:pt x="0" y="416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  <p:grpSp>
          <p:nvGrpSpPr>
            <p:cNvPr id="11" name="グループ化 10"/>
            <p:cNvGrpSpPr/>
            <p:nvPr userDrawn="1"/>
          </p:nvGrpSpPr>
          <p:grpSpPr>
            <a:xfrm>
              <a:off x="4548851" y="5932042"/>
              <a:ext cx="8588415" cy="925958"/>
              <a:chOff x="0" y="5850025"/>
              <a:chExt cx="9349137" cy="1007975"/>
            </a:xfrm>
          </p:grpSpPr>
          <p:sp>
            <p:nvSpPr>
              <p:cNvPr id="12" name="Freeform 5"/>
              <p:cNvSpPr>
                <a:spLocks/>
              </p:cNvSpPr>
              <p:nvPr userDrawn="1"/>
            </p:nvSpPr>
            <p:spPr bwMode="auto">
              <a:xfrm>
                <a:off x="0" y="5850025"/>
                <a:ext cx="4672965" cy="1007975"/>
              </a:xfrm>
              <a:custGeom>
                <a:avLst/>
                <a:gdLst>
                  <a:gd name="T0" fmla="*/ 0 w 1938"/>
                  <a:gd name="T1" fmla="*/ 332 h 416"/>
                  <a:gd name="T2" fmla="*/ 14 w 1938"/>
                  <a:gd name="T3" fmla="*/ 299 h 416"/>
                  <a:gd name="T4" fmla="*/ 49 w 1938"/>
                  <a:gd name="T5" fmla="*/ 167 h 416"/>
                  <a:gd name="T6" fmla="*/ 80 w 1938"/>
                  <a:gd name="T7" fmla="*/ 100 h 416"/>
                  <a:gd name="T8" fmla="*/ 91 w 1938"/>
                  <a:gd name="T9" fmla="*/ 149 h 416"/>
                  <a:gd name="T10" fmla="*/ 137 w 1938"/>
                  <a:gd name="T11" fmla="*/ 167 h 416"/>
                  <a:gd name="T12" fmla="*/ 154 w 1938"/>
                  <a:gd name="T13" fmla="*/ 233 h 416"/>
                  <a:gd name="T14" fmla="*/ 200 w 1938"/>
                  <a:gd name="T15" fmla="*/ 244 h 416"/>
                  <a:gd name="T16" fmla="*/ 226 w 1938"/>
                  <a:gd name="T17" fmla="*/ 320 h 416"/>
                  <a:gd name="T18" fmla="*/ 235 w 1938"/>
                  <a:gd name="T19" fmla="*/ 319 h 416"/>
                  <a:gd name="T20" fmla="*/ 275 w 1938"/>
                  <a:gd name="T21" fmla="*/ 285 h 416"/>
                  <a:gd name="T22" fmla="*/ 282 w 1938"/>
                  <a:gd name="T23" fmla="*/ 293 h 416"/>
                  <a:gd name="T24" fmla="*/ 305 w 1938"/>
                  <a:gd name="T25" fmla="*/ 321 h 416"/>
                  <a:gd name="T26" fmla="*/ 310 w 1938"/>
                  <a:gd name="T27" fmla="*/ 185 h 416"/>
                  <a:gd name="T28" fmla="*/ 425 w 1938"/>
                  <a:gd name="T29" fmla="*/ 156 h 416"/>
                  <a:gd name="T30" fmla="*/ 454 w 1938"/>
                  <a:gd name="T31" fmla="*/ 248 h 416"/>
                  <a:gd name="T32" fmla="*/ 494 w 1938"/>
                  <a:gd name="T33" fmla="*/ 261 h 416"/>
                  <a:gd name="T34" fmla="*/ 525 w 1938"/>
                  <a:gd name="T35" fmla="*/ 287 h 416"/>
                  <a:gd name="T36" fmla="*/ 529 w 1938"/>
                  <a:gd name="T37" fmla="*/ 301 h 416"/>
                  <a:gd name="T38" fmla="*/ 560 w 1938"/>
                  <a:gd name="T39" fmla="*/ 112 h 416"/>
                  <a:gd name="T40" fmla="*/ 604 w 1938"/>
                  <a:gd name="T41" fmla="*/ 111 h 416"/>
                  <a:gd name="T42" fmla="*/ 620 w 1938"/>
                  <a:gd name="T43" fmla="*/ 190 h 416"/>
                  <a:gd name="T44" fmla="*/ 628 w 1938"/>
                  <a:gd name="T45" fmla="*/ 183 h 416"/>
                  <a:gd name="T46" fmla="*/ 634 w 1938"/>
                  <a:gd name="T47" fmla="*/ 183 h 416"/>
                  <a:gd name="T48" fmla="*/ 665 w 1938"/>
                  <a:gd name="T49" fmla="*/ 193 h 416"/>
                  <a:gd name="T50" fmla="*/ 697 w 1938"/>
                  <a:gd name="T51" fmla="*/ 145 h 416"/>
                  <a:gd name="T52" fmla="*/ 782 w 1938"/>
                  <a:gd name="T53" fmla="*/ 137 h 416"/>
                  <a:gd name="T54" fmla="*/ 809 w 1938"/>
                  <a:gd name="T55" fmla="*/ 149 h 416"/>
                  <a:gd name="T56" fmla="*/ 849 w 1938"/>
                  <a:gd name="T57" fmla="*/ 204 h 416"/>
                  <a:gd name="T58" fmla="*/ 876 w 1938"/>
                  <a:gd name="T59" fmla="*/ 1 h 416"/>
                  <a:gd name="T60" fmla="*/ 938 w 1938"/>
                  <a:gd name="T61" fmla="*/ 2 h 416"/>
                  <a:gd name="T62" fmla="*/ 974 w 1938"/>
                  <a:gd name="T63" fmla="*/ 248 h 416"/>
                  <a:gd name="T64" fmla="*/ 999 w 1938"/>
                  <a:gd name="T65" fmla="*/ 263 h 416"/>
                  <a:gd name="T66" fmla="*/ 1005 w 1938"/>
                  <a:gd name="T67" fmla="*/ 263 h 416"/>
                  <a:gd name="T68" fmla="*/ 1011 w 1938"/>
                  <a:gd name="T69" fmla="*/ 122 h 416"/>
                  <a:gd name="T70" fmla="*/ 1098 w 1938"/>
                  <a:gd name="T71" fmla="*/ 111 h 416"/>
                  <a:gd name="T72" fmla="*/ 1106 w 1938"/>
                  <a:gd name="T73" fmla="*/ 137 h 416"/>
                  <a:gd name="T74" fmla="*/ 1135 w 1938"/>
                  <a:gd name="T75" fmla="*/ 69 h 416"/>
                  <a:gd name="T76" fmla="*/ 1165 w 1938"/>
                  <a:gd name="T77" fmla="*/ 37 h 416"/>
                  <a:gd name="T78" fmla="*/ 1272 w 1938"/>
                  <a:gd name="T79" fmla="*/ 32 h 416"/>
                  <a:gd name="T80" fmla="*/ 1293 w 1938"/>
                  <a:gd name="T81" fmla="*/ 215 h 416"/>
                  <a:gd name="T82" fmla="*/ 1297 w 1938"/>
                  <a:gd name="T83" fmla="*/ 213 h 416"/>
                  <a:gd name="T84" fmla="*/ 1319 w 1938"/>
                  <a:gd name="T85" fmla="*/ 188 h 416"/>
                  <a:gd name="T86" fmla="*/ 1368 w 1938"/>
                  <a:gd name="T87" fmla="*/ 207 h 416"/>
                  <a:gd name="T88" fmla="*/ 1385 w 1938"/>
                  <a:gd name="T89" fmla="*/ 252 h 416"/>
                  <a:gd name="T90" fmla="*/ 1433 w 1938"/>
                  <a:gd name="T91" fmla="*/ 206 h 416"/>
                  <a:gd name="T92" fmla="*/ 1443 w 1938"/>
                  <a:gd name="T93" fmla="*/ 193 h 416"/>
                  <a:gd name="T94" fmla="*/ 1545 w 1938"/>
                  <a:gd name="T95" fmla="*/ 216 h 416"/>
                  <a:gd name="T96" fmla="*/ 1551 w 1938"/>
                  <a:gd name="T97" fmla="*/ 272 h 416"/>
                  <a:gd name="T98" fmla="*/ 1564 w 1938"/>
                  <a:gd name="T99" fmla="*/ 261 h 416"/>
                  <a:gd name="T100" fmla="*/ 1621 w 1938"/>
                  <a:gd name="T101" fmla="*/ 252 h 416"/>
                  <a:gd name="T102" fmla="*/ 1649 w 1938"/>
                  <a:gd name="T103" fmla="*/ 285 h 416"/>
                  <a:gd name="T104" fmla="*/ 1660 w 1938"/>
                  <a:gd name="T105" fmla="*/ 279 h 416"/>
                  <a:gd name="T106" fmla="*/ 1700 w 1938"/>
                  <a:gd name="T107" fmla="*/ 168 h 416"/>
                  <a:gd name="T108" fmla="*/ 1753 w 1938"/>
                  <a:gd name="T109" fmla="*/ 169 h 416"/>
                  <a:gd name="T110" fmla="*/ 1796 w 1938"/>
                  <a:gd name="T111" fmla="*/ 212 h 416"/>
                  <a:gd name="T112" fmla="*/ 1836 w 1938"/>
                  <a:gd name="T113" fmla="*/ 217 h 416"/>
                  <a:gd name="T114" fmla="*/ 1861 w 1938"/>
                  <a:gd name="T115" fmla="*/ 243 h 416"/>
                  <a:gd name="T116" fmla="*/ 1864 w 1938"/>
                  <a:gd name="T117" fmla="*/ 205 h 416"/>
                  <a:gd name="T118" fmla="*/ 1889 w 1938"/>
                  <a:gd name="T119" fmla="*/ 190 h 416"/>
                  <a:gd name="T120" fmla="*/ 1910 w 1938"/>
                  <a:gd name="T121" fmla="*/ 232 h 416"/>
                  <a:gd name="T122" fmla="*/ 1938 w 1938"/>
                  <a:gd name="T123" fmla="*/ 416 h 4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938" h="416">
                    <a:moveTo>
                      <a:pt x="0" y="416"/>
                    </a:moveTo>
                    <a:cubicBezTo>
                      <a:pt x="0" y="413"/>
                      <a:pt x="0" y="411"/>
                      <a:pt x="0" y="409"/>
                    </a:cubicBezTo>
                    <a:cubicBezTo>
                      <a:pt x="0" y="383"/>
                      <a:pt x="0" y="357"/>
                      <a:pt x="0" y="332"/>
                    </a:cubicBezTo>
                    <a:cubicBezTo>
                      <a:pt x="0" y="323"/>
                      <a:pt x="0" y="323"/>
                      <a:pt x="8" y="321"/>
                    </a:cubicBezTo>
                    <a:cubicBezTo>
                      <a:pt x="10" y="314"/>
                      <a:pt x="5" y="305"/>
                      <a:pt x="15" y="299"/>
                    </a:cubicBezTo>
                    <a:cubicBezTo>
                      <a:pt x="15" y="299"/>
                      <a:pt x="14" y="299"/>
                      <a:pt x="14" y="299"/>
                    </a:cubicBezTo>
                    <a:cubicBezTo>
                      <a:pt x="15" y="298"/>
                      <a:pt x="17" y="298"/>
                      <a:pt x="19" y="298"/>
                    </a:cubicBezTo>
                    <a:cubicBezTo>
                      <a:pt x="19" y="254"/>
                      <a:pt x="19" y="211"/>
                      <a:pt x="19" y="167"/>
                    </a:cubicBezTo>
                    <a:cubicBezTo>
                      <a:pt x="29" y="167"/>
                      <a:pt x="39" y="167"/>
                      <a:pt x="49" y="167"/>
                    </a:cubicBezTo>
                    <a:cubicBezTo>
                      <a:pt x="49" y="161"/>
                      <a:pt x="49" y="155"/>
                      <a:pt x="49" y="149"/>
                    </a:cubicBezTo>
                    <a:cubicBezTo>
                      <a:pt x="59" y="149"/>
                      <a:pt x="69" y="149"/>
                      <a:pt x="80" y="149"/>
                    </a:cubicBezTo>
                    <a:cubicBezTo>
                      <a:pt x="80" y="132"/>
                      <a:pt x="80" y="116"/>
                      <a:pt x="80" y="100"/>
                    </a:cubicBezTo>
                    <a:cubicBezTo>
                      <a:pt x="85" y="100"/>
                      <a:pt x="85" y="100"/>
                      <a:pt x="85" y="104"/>
                    </a:cubicBezTo>
                    <a:cubicBezTo>
                      <a:pt x="85" y="117"/>
                      <a:pt x="85" y="130"/>
                      <a:pt x="85" y="142"/>
                    </a:cubicBezTo>
                    <a:cubicBezTo>
                      <a:pt x="85" y="147"/>
                      <a:pt x="86" y="149"/>
                      <a:pt x="91" y="149"/>
                    </a:cubicBezTo>
                    <a:cubicBezTo>
                      <a:pt x="100" y="148"/>
                      <a:pt x="110" y="148"/>
                      <a:pt x="120" y="148"/>
                    </a:cubicBezTo>
                    <a:cubicBezTo>
                      <a:pt x="120" y="155"/>
                      <a:pt x="120" y="161"/>
                      <a:pt x="120" y="167"/>
                    </a:cubicBezTo>
                    <a:cubicBezTo>
                      <a:pt x="126" y="167"/>
                      <a:pt x="131" y="167"/>
                      <a:pt x="137" y="167"/>
                    </a:cubicBezTo>
                    <a:cubicBezTo>
                      <a:pt x="144" y="167"/>
                      <a:pt x="153" y="175"/>
                      <a:pt x="153" y="183"/>
                    </a:cubicBezTo>
                    <a:cubicBezTo>
                      <a:pt x="153" y="198"/>
                      <a:pt x="153" y="212"/>
                      <a:pt x="153" y="227"/>
                    </a:cubicBezTo>
                    <a:cubicBezTo>
                      <a:pt x="153" y="229"/>
                      <a:pt x="153" y="231"/>
                      <a:pt x="154" y="233"/>
                    </a:cubicBezTo>
                    <a:cubicBezTo>
                      <a:pt x="155" y="227"/>
                      <a:pt x="160" y="228"/>
                      <a:pt x="164" y="228"/>
                    </a:cubicBezTo>
                    <a:cubicBezTo>
                      <a:pt x="175" y="228"/>
                      <a:pt x="185" y="228"/>
                      <a:pt x="195" y="228"/>
                    </a:cubicBezTo>
                    <a:cubicBezTo>
                      <a:pt x="199" y="233"/>
                      <a:pt x="204" y="237"/>
                      <a:pt x="200" y="244"/>
                    </a:cubicBezTo>
                    <a:cubicBezTo>
                      <a:pt x="209" y="244"/>
                      <a:pt x="216" y="244"/>
                      <a:pt x="224" y="244"/>
                    </a:cubicBezTo>
                    <a:cubicBezTo>
                      <a:pt x="224" y="270"/>
                      <a:pt x="224" y="294"/>
                      <a:pt x="224" y="319"/>
                    </a:cubicBezTo>
                    <a:cubicBezTo>
                      <a:pt x="225" y="319"/>
                      <a:pt x="226" y="320"/>
                      <a:pt x="226" y="320"/>
                    </a:cubicBezTo>
                    <a:cubicBezTo>
                      <a:pt x="227" y="317"/>
                      <a:pt x="228" y="314"/>
                      <a:pt x="229" y="310"/>
                    </a:cubicBezTo>
                    <a:cubicBezTo>
                      <a:pt x="230" y="310"/>
                      <a:pt x="232" y="310"/>
                      <a:pt x="234" y="310"/>
                    </a:cubicBezTo>
                    <a:cubicBezTo>
                      <a:pt x="234" y="313"/>
                      <a:pt x="234" y="316"/>
                      <a:pt x="235" y="319"/>
                    </a:cubicBezTo>
                    <a:cubicBezTo>
                      <a:pt x="246" y="320"/>
                      <a:pt x="256" y="322"/>
                      <a:pt x="266" y="323"/>
                    </a:cubicBezTo>
                    <a:cubicBezTo>
                      <a:pt x="269" y="314"/>
                      <a:pt x="273" y="306"/>
                      <a:pt x="275" y="298"/>
                    </a:cubicBezTo>
                    <a:cubicBezTo>
                      <a:pt x="276" y="294"/>
                      <a:pt x="275" y="289"/>
                      <a:pt x="275" y="285"/>
                    </a:cubicBezTo>
                    <a:cubicBezTo>
                      <a:pt x="275" y="279"/>
                      <a:pt x="275" y="274"/>
                      <a:pt x="275" y="269"/>
                    </a:cubicBezTo>
                    <a:cubicBezTo>
                      <a:pt x="277" y="269"/>
                      <a:pt x="279" y="269"/>
                      <a:pt x="281" y="269"/>
                    </a:cubicBezTo>
                    <a:cubicBezTo>
                      <a:pt x="281" y="277"/>
                      <a:pt x="281" y="285"/>
                      <a:pt x="282" y="293"/>
                    </a:cubicBezTo>
                    <a:cubicBezTo>
                      <a:pt x="282" y="299"/>
                      <a:pt x="282" y="305"/>
                      <a:pt x="285" y="310"/>
                    </a:cubicBezTo>
                    <a:cubicBezTo>
                      <a:pt x="287" y="313"/>
                      <a:pt x="290" y="316"/>
                      <a:pt x="288" y="321"/>
                    </a:cubicBezTo>
                    <a:cubicBezTo>
                      <a:pt x="294" y="321"/>
                      <a:pt x="299" y="321"/>
                      <a:pt x="305" y="321"/>
                    </a:cubicBezTo>
                    <a:cubicBezTo>
                      <a:pt x="305" y="319"/>
                      <a:pt x="305" y="317"/>
                      <a:pt x="305" y="314"/>
                    </a:cubicBezTo>
                    <a:cubicBezTo>
                      <a:pt x="305" y="274"/>
                      <a:pt x="305" y="234"/>
                      <a:pt x="305" y="194"/>
                    </a:cubicBezTo>
                    <a:cubicBezTo>
                      <a:pt x="305" y="190"/>
                      <a:pt x="306" y="187"/>
                      <a:pt x="310" y="185"/>
                    </a:cubicBezTo>
                    <a:cubicBezTo>
                      <a:pt x="321" y="176"/>
                      <a:pt x="332" y="167"/>
                      <a:pt x="343" y="158"/>
                    </a:cubicBezTo>
                    <a:cubicBezTo>
                      <a:pt x="345" y="157"/>
                      <a:pt x="348" y="156"/>
                      <a:pt x="350" y="156"/>
                    </a:cubicBezTo>
                    <a:cubicBezTo>
                      <a:pt x="375" y="156"/>
                      <a:pt x="400" y="156"/>
                      <a:pt x="425" y="156"/>
                    </a:cubicBezTo>
                    <a:cubicBezTo>
                      <a:pt x="426" y="156"/>
                      <a:pt x="427" y="156"/>
                      <a:pt x="429" y="157"/>
                    </a:cubicBezTo>
                    <a:cubicBezTo>
                      <a:pt x="429" y="187"/>
                      <a:pt x="429" y="217"/>
                      <a:pt x="429" y="248"/>
                    </a:cubicBezTo>
                    <a:cubicBezTo>
                      <a:pt x="437" y="248"/>
                      <a:pt x="445" y="248"/>
                      <a:pt x="454" y="248"/>
                    </a:cubicBezTo>
                    <a:cubicBezTo>
                      <a:pt x="459" y="248"/>
                      <a:pt x="464" y="252"/>
                      <a:pt x="465" y="258"/>
                    </a:cubicBezTo>
                    <a:cubicBezTo>
                      <a:pt x="472" y="258"/>
                      <a:pt x="480" y="258"/>
                      <a:pt x="487" y="258"/>
                    </a:cubicBezTo>
                    <a:cubicBezTo>
                      <a:pt x="489" y="259"/>
                      <a:pt x="492" y="260"/>
                      <a:pt x="494" y="261"/>
                    </a:cubicBezTo>
                    <a:cubicBezTo>
                      <a:pt x="499" y="265"/>
                      <a:pt x="503" y="270"/>
                      <a:pt x="507" y="274"/>
                    </a:cubicBezTo>
                    <a:cubicBezTo>
                      <a:pt x="511" y="277"/>
                      <a:pt x="515" y="280"/>
                      <a:pt x="513" y="287"/>
                    </a:cubicBezTo>
                    <a:cubicBezTo>
                      <a:pt x="517" y="287"/>
                      <a:pt x="520" y="287"/>
                      <a:pt x="525" y="287"/>
                    </a:cubicBezTo>
                    <a:cubicBezTo>
                      <a:pt x="525" y="295"/>
                      <a:pt x="525" y="303"/>
                      <a:pt x="525" y="311"/>
                    </a:cubicBezTo>
                    <a:cubicBezTo>
                      <a:pt x="524" y="314"/>
                      <a:pt x="525" y="316"/>
                      <a:pt x="529" y="314"/>
                    </a:cubicBezTo>
                    <a:cubicBezTo>
                      <a:pt x="529" y="310"/>
                      <a:pt x="529" y="306"/>
                      <a:pt x="529" y="301"/>
                    </a:cubicBezTo>
                    <a:cubicBezTo>
                      <a:pt x="534" y="301"/>
                      <a:pt x="538" y="301"/>
                      <a:pt x="543" y="301"/>
                    </a:cubicBezTo>
                    <a:cubicBezTo>
                      <a:pt x="543" y="238"/>
                      <a:pt x="543" y="176"/>
                      <a:pt x="543" y="112"/>
                    </a:cubicBezTo>
                    <a:cubicBezTo>
                      <a:pt x="549" y="112"/>
                      <a:pt x="554" y="112"/>
                      <a:pt x="560" y="112"/>
                    </a:cubicBezTo>
                    <a:cubicBezTo>
                      <a:pt x="560" y="109"/>
                      <a:pt x="560" y="106"/>
                      <a:pt x="561" y="103"/>
                    </a:cubicBezTo>
                    <a:cubicBezTo>
                      <a:pt x="575" y="103"/>
                      <a:pt x="589" y="103"/>
                      <a:pt x="604" y="103"/>
                    </a:cubicBezTo>
                    <a:cubicBezTo>
                      <a:pt x="604" y="106"/>
                      <a:pt x="604" y="109"/>
                      <a:pt x="604" y="111"/>
                    </a:cubicBezTo>
                    <a:cubicBezTo>
                      <a:pt x="608" y="112"/>
                      <a:pt x="612" y="113"/>
                      <a:pt x="615" y="115"/>
                    </a:cubicBezTo>
                    <a:cubicBezTo>
                      <a:pt x="620" y="119"/>
                      <a:pt x="621" y="123"/>
                      <a:pt x="621" y="129"/>
                    </a:cubicBezTo>
                    <a:cubicBezTo>
                      <a:pt x="620" y="149"/>
                      <a:pt x="620" y="170"/>
                      <a:pt x="620" y="190"/>
                    </a:cubicBezTo>
                    <a:cubicBezTo>
                      <a:pt x="620" y="191"/>
                      <a:pt x="621" y="192"/>
                      <a:pt x="622" y="193"/>
                    </a:cubicBezTo>
                    <a:cubicBezTo>
                      <a:pt x="622" y="190"/>
                      <a:pt x="622" y="187"/>
                      <a:pt x="622" y="184"/>
                    </a:cubicBezTo>
                    <a:cubicBezTo>
                      <a:pt x="624" y="184"/>
                      <a:pt x="626" y="183"/>
                      <a:pt x="628" y="183"/>
                    </a:cubicBezTo>
                    <a:cubicBezTo>
                      <a:pt x="628" y="176"/>
                      <a:pt x="628" y="170"/>
                      <a:pt x="628" y="163"/>
                    </a:cubicBezTo>
                    <a:cubicBezTo>
                      <a:pt x="630" y="163"/>
                      <a:pt x="632" y="163"/>
                      <a:pt x="634" y="163"/>
                    </a:cubicBezTo>
                    <a:cubicBezTo>
                      <a:pt x="634" y="170"/>
                      <a:pt x="634" y="176"/>
                      <a:pt x="634" y="183"/>
                    </a:cubicBezTo>
                    <a:cubicBezTo>
                      <a:pt x="639" y="183"/>
                      <a:pt x="643" y="183"/>
                      <a:pt x="647" y="183"/>
                    </a:cubicBezTo>
                    <a:cubicBezTo>
                      <a:pt x="647" y="187"/>
                      <a:pt x="648" y="190"/>
                      <a:pt x="648" y="193"/>
                    </a:cubicBezTo>
                    <a:cubicBezTo>
                      <a:pt x="653" y="193"/>
                      <a:pt x="659" y="193"/>
                      <a:pt x="665" y="193"/>
                    </a:cubicBezTo>
                    <a:cubicBezTo>
                      <a:pt x="665" y="196"/>
                      <a:pt x="666" y="197"/>
                      <a:pt x="666" y="199"/>
                    </a:cubicBezTo>
                    <a:cubicBezTo>
                      <a:pt x="676" y="199"/>
                      <a:pt x="686" y="199"/>
                      <a:pt x="697" y="199"/>
                    </a:cubicBezTo>
                    <a:cubicBezTo>
                      <a:pt x="697" y="181"/>
                      <a:pt x="697" y="164"/>
                      <a:pt x="697" y="145"/>
                    </a:cubicBezTo>
                    <a:cubicBezTo>
                      <a:pt x="703" y="145"/>
                      <a:pt x="708" y="145"/>
                      <a:pt x="714" y="145"/>
                    </a:cubicBezTo>
                    <a:cubicBezTo>
                      <a:pt x="714" y="142"/>
                      <a:pt x="714" y="140"/>
                      <a:pt x="714" y="137"/>
                    </a:cubicBezTo>
                    <a:cubicBezTo>
                      <a:pt x="737" y="137"/>
                      <a:pt x="759" y="137"/>
                      <a:pt x="782" y="137"/>
                    </a:cubicBezTo>
                    <a:cubicBezTo>
                      <a:pt x="782" y="139"/>
                      <a:pt x="782" y="142"/>
                      <a:pt x="783" y="145"/>
                    </a:cubicBezTo>
                    <a:cubicBezTo>
                      <a:pt x="789" y="145"/>
                      <a:pt x="796" y="145"/>
                      <a:pt x="802" y="145"/>
                    </a:cubicBezTo>
                    <a:cubicBezTo>
                      <a:pt x="805" y="146"/>
                      <a:pt x="807" y="147"/>
                      <a:pt x="809" y="149"/>
                    </a:cubicBezTo>
                    <a:cubicBezTo>
                      <a:pt x="819" y="158"/>
                      <a:pt x="823" y="170"/>
                      <a:pt x="821" y="184"/>
                    </a:cubicBezTo>
                    <a:cubicBezTo>
                      <a:pt x="820" y="190"/>
                      <a:pt x="821" y="197"/>
                      <a:pt x="821" y="204"/>
                    </a:cubicBezTo>
                    <a:cubicBezTo>
                      <a:pt x="830" y="204"/>
                      <a:pt x="839" y="204"/>
                      <a:pt x="849" y="204"/>
                    </a:cubicBezTo>
                    <a:cubicBezTo>
                      <a:pt x="849" y="140"/>
                      <a:pt x="849" y="77"/>
                      <a:pt x="849" y="13"/>
                    </a:cubicBezTo>
                    <a:cubicBezTo>
                      <a:pt x="858" y="13"/>
                      <a:pt x="867" y="13"/>
                      <a:pt x="876" y="13"/>
                    </a:cubicBezTo>
                    <a:cubicBezTo>
                      <a:pt x="876" y="9"/>
                      <a:pt x="876" y="5"/>
                      <a:pt x="876" y="1"/>
                    </a:cubicBezTo>
                    <a:cubicBezTo>
                      <a:pt x="878" y="0"/>
                      <a:pt x="880" y="0"/>
                      <a:pt x="881" y="0"/>
                    </a:cubicBezTo>
                    <a:cubicBezTo>
                      <a:pt x="898" y="0"/>
                      <a:pt x="914" y="0"/>
                      <a:pt x="931" y="0"/>
                    </a:cubicBezTo>
                    <a:cubicBezTo>
                      <a:pt x="933" y="0"/>
                      <a:pt x="936" y="1"/>
                      <a:pt x="938" y="2"/>
                    </a:cubicBezTo>
                    <a:cubicBezTo>
                      <a:pt x="948" y="9"/>
                      <a:pt x="959" y="16"/>
                      <a:pt x="969" y="22"/>
                    </a:cubicBezTo>
                    <a:cubicBezTo>
                      <a:pt x="973" y="24"/>
                      <a:pt x="974" y="26"/>
                      <a:pt x="974" y="30"/>
                    </a:cubicBezTo>
                    <a:cubicBezTo>
                      <a:pt x="974" y="103"/>
                      <a:pt x="974" y="176"/>
                      <a:pt x="974" y="248"/>
                    </a:cubicBezTo>
                    <a:cubicBezTo>
                      <a:pt x="974" y="251"/>
                      <a:pt x="974" y="253"/>
                      <a:pt x="974" y="256"/>
                    </a:cubicBezTo>
                    <a:cubicBezTo>
                      <a:pt x="980" y="256"/>
                      <a:pt x="986" y="257"/>
                      <a:pt x="992" y="256"/>
                    </a:cubicBezTo>
                    <a:cubicBezTo>
                      <a:pt x="997" y="256"/>
                      <a:pt x="1000" y="257"/>
                      <a:pt x="999" y="263"/>
                    </a:cubicBezTo>
                    <a:cubicBezTo>
                      <a:pt x="999" y="265"/>
                      <a:pt x="999" y="267"/>
                      <a:pt x="999" y="270"/>
                    </a:cubicBezTo>
                    <a:cubicBezTo>
                      <a:pt x="1001" y="270"/>
                      <a:pt x="1003" y="270"/>
                      <a:pt x="1005" y="270"/>
                    </a:cubicBezTo>
                    <a:cubicBezTo>
                      <a:pt x="1005" y="267"/>
                      <a:pt x="1005" y="265"/>
                      <a:pt x="1005" y="263"/>
                    </a:cubicBezTo>
                    <a:cubicBezTo>
                      <a:pt x="1005" y="220"/>
                      <a:pt x="1005" y="178"/>
                      <a:pt x="1005" y="135"/>
                    </a:cubicBezTo>
                    <a:cubicBezTo>
                      <a:pt x="1005" y="131"/>
                      <a:pt x="1006" y="129"/>
                      <a:pt x="1010" y="129"/>
                    </a:cubicBezTo>
                    <a:cubicBezTo>
                      <a:pt x="1010" y="126"/>
                      <a:pt x="1010" y="124"/>
                      <a:pt x="1011" y="122"/>
                    </a:cubicBezTo>
                    <a:cubicBezTo>
                      <a:pt x="1013" y="122"/>
                      <a:pt x="1015" y="121"/>
                      <a:pt x="1017" y="121"/>
                    </a:cubicBezTo>
                    <a:cubicBezTo>
                      <a:pt x="1017" y="118"/>
                      <a:pt x="1017" y="115"/>
                      <a:pt x="1017" y="111"/>
                    </a:cubicBezTo>
                    <a:cubicBezTo>
                      <a:pt x="1044" y="111"/>
                      <a:pt x="1071" y="111"/>
                      <a:pt x="1098" y="111"/>
                    </a:cubicBezTo>
                    <a:cubicBezTo>
                      <a:pt x="1098" y="117"/>
                      <a:pt x="1098" y="123"/>
                      <a:pt x="1098" y="129"/>
                    </a:cubicBezTo>
                    <a:cubicBezTo>
                      <a:pt x="1101" y="129"/>
                      <a:pt x="1102" y="129"/>
                      <a:pt x="1105" y="130"/>
                    </a:cubicBezTo>
                    <a:cubicBezTo>
                      <a:pt x="1105" y="132"/>
                      <a:pt x="1105" y="134"/>
                      <a:pt x="1106" y="137"/>
                    </a:cubicBezTo>
                    <a:cubicBezTo>
                      <a:pt x="1115" y="137"/>
                      <a:pt x="1125" y="137"/>
                      <a:pt x="1136" y="137"/>
                    </a:cubicBezTo>
                    <a:cubicBezTo>
                      <a:pt x="1136" y="134"/>
                      <a:pt x="1136" y="132"/>
                      <a:pt x="1136" y="130"/>
                    </a:cubicBezTo>
                    <a:cubicBezTo>
                      <a:pt x="1136" y="110"/>
                      <a:pt x="1136" y="90"/>
                      <a:pt x="1135" y="69"/>
                    </a:cubicBezTo>
                    <a:cubicBezTo>
                      <a:pt x="1135" y="66"/>
                      <a:pt x="1136" y="64"/>
                      <a:pt x="1139" y="62"/>
                    </a:cubicBezTo>
                    <a:cubicBezTo>
                      <a:pt x="1146" y="57"/>
                      <a:pt x="1153" y="52"/>
                      <a:pt x="1160" y="48"/>
                    </a:cubicBezTo>
                    <a:cubicBezTo>
                      <a:pt x="1165" y="46"/>
                      <a:pt x="1165" y="42"/>
                      <a:pt x="1165" y="37"/>
                    </a:cubicBezTo>
                    <a:cubicBezTo>
                      <a:pt x="1164" y="34"/>
                      <a:pt x="1165" y="32"/>
                      <a:pt x="1169" y="32"/>
                    </a:cubicBezTo>
                    <a:cubicBezTo>
                      <a:pt x="1203" y="32"/>
                      <a:pt x="1236" y="32"/>
                      <a:pt x="1269" y="32"/>
                    </a:cubicBezTo>
                    <a:cubicBezTo>
                      <a:pt x="1270" y="32"/>
                      <a:pt x="1271" y="32"/>
                      <a:pt x="1272" y="32"/>
                    </a:cubicBezTo>
                    <a:cubicBezTo>
                      <a:pt x="1270" y="48"/>
                      <a:pt x="1284" y="55"/>
                      <a:pt x="1291" y="66"/>
                    </a:cubicBezTo>
                    <a:cubicBezTo>
                      <a:pt x="1292" y="68"/>
                      <a:pt x="1293" y="70"/>
                      <a:pt x="1293" y="72"/>
                    </a:cubicBezTo>
                    <a:cubicBezTo>
                      <a:pt x="1293" y="120"/>
                      <a:pt x="1293" y="167"/>
                      <a:pt x="1293" y="215"/>
                    </a:cubicBezTo>
                    <a:cubicBezTo>
                      <a:pt x="1293" y="216"/>
                      <a:pt x="1293" y="218"/>
                      <a:pt x="1293" y="219"/>
                    </a:cubicBezTo>
                    <a:cubicBezTo>
                      <a:pt x="1294" y="219"/>
                      <a:pt x="1294" y="219"/>
                      <a:pt x="1295" y="219"/>
                    </a:cubicBezTo>
                    <a:cubicBezTo>
                      <a:pt x="1296" y="217"/>
                      <a:pt x="1296" y="215"/>
                      <a:pt x="1297" y="213"/>
                    </a:cubicBezTo>
                    <a:cubicBezTo>
                      <a:pt x="1303" y="211"/>
                      <a:pt x="1309" y="208"/>
                      <a:pt x="1316" y="206"/>
                    </a:cubicBezTo>
                    <a:cubicBezTo>
                      <a:pt x="1316" y="202"/>
                      <a:pt x="1316" y="197"/>
                      <a:pt x="1317" y="192"/>
                    </a:cubicBezTo>
                    <a:cubicBezTo>
                      <a:pt x="1317" y="191"/>
                      <a:pt x="1318" y="190"/>
                      <a:pt x="1319" y="188"/>
                    </a:cubicBezTo>
                    <a:cubicBezTo>
                      <a:pt x="1320" y="190"/>
                      <a:pt x="1321" y="191"/>
                      <a:pt x="1321" y="192"/>
                    </a:cubicBezTo>
                    <a:cubicBezTo>
                      <a:pt x="1321" y="197"/>
                      <a:pt x="1321" y="202"/>
                      <a:pt x="1321" y="207"/>
                    </a:cubicBezTo>
                    <a:cubicBezTo>
                      <a:pt x="1337" y="207"/>
                      <a:pt x="1352" y="207"/>
                      <a:pt x="1368" y="207"/>
                    </a:cubicBezTo>
                    <a:cubicBezTo>
                      <a:pt x="1369" y="212"/>
                      <a:pt x="1369" y="216"/>
                      <a:pt x="1369" y="220"/>
                    </a:cubicBezTo>
                    <a:cubicBezTo>
                      <a:pt x="1374" y="220"/>
                      <a:pt x="1379" y="220"/>
                      <a:pt x="1385" y="220"/>
                    </a:cubicBezTo>
                    <a:cubicBezTo>
                      <a:pt x="1385" y="231"/>
                      <a:pt x="1385" y="241"/>
                      <a:pt x="1385" y="252"/>
                    </a:cubicBezTo>
                    <a:cubicBezTo>
                      <a:pt x="1401" y="252"/>
                      <a:pt x="1416" y="252"/>
                      <a:pt x="1433" y="252"/>
                    </a:cubicBezTo>
                    <a:cubicBezTo>
                      <a:pt x="1433" y="249"/>
                      <a:pt x="1433" y="245"/>
                      <a:pt x="1433" y="242"/>
                    </a:cubicBezTo>
                    <a:cubicBezTo>
                      <a:pt x="1433" y="230"/>
                      <a:pt x="1433" y="218"/>
                      <a:pt x="1433" y="206"/>
                    </a:cubicBezTo>
                    <a:cubicBezTo>
                      <a:pt x="1433" y="204"/>
                      <a:pt x="1432" y="201"/>
                      <a:pt x="1436" y="200"/>
                    </a:cubicBezTo>
                    <a:cubicBezTo>
                      <a:pt x="1437" y="200"/>
                      <a:pt x="1437" y="196"/>
                      <a:pt x="1438" y="193"/>
                    </a:cubicBezTo>
                    <a:cubicBezTo>
                      <a:pt x="1439" y="193"/>
                      <a:pt x="1441" y="193"/>
                      <a:pt x="1443" y="193"/>
                    </a:cubicBezTo>
                    <a:cubicBezTo>
                      <a:pt x="1463" y="193"/>
                      <a:pt x="1483" y="193"/>
                      <a:pt x="1504" y="193"/>
                    </a:cubicBezTo>
                    <a:cubicBezTo>
                      <a:pt x="1506" y="193"/>
                      <a:pt x="1510" y="194"/>
                      <a:pt x="1512" y="195"/>
                    </a:cubicBezTo>
                    <a:cubicBezTo>
                      <a:pt x="1523" y="202"/>
                      <a:pt x="1534" y="209"/>
                      <a:pt x="1545" y="216"/>
                    </a:cubicBezTo>
                    <a:cubicBezTo>
                      <a:pt x="1548" y="217"/>
                      <a:pt x="1549" y="219"/>
                      <a:pt x="1549" y="223"/>
                    </a:cubicBezTo>
                    <a:cubicBezTo>
                      <a:pt x="1549" y="237"/>
                      <a:pt x="1549" y="252"/>
                      <a:pt x="1549" y="267"/>
                    </a:cubicBezTo>
                    <a:cubicBezTo>
                      <a:pt x="1549" y="269"/>
                      <a:pt x="1550" y="270"/>
                      <a:pt x="1551" y="272"/>
                    </a:cubicBezTo>
                    <a:cubicBezTo>
                      <a:pt x="1552" y="270"/>
                      <a:pt x="1553" y="269"/>
                      <a:pt x="1553" y="267"/>
                    </a:cubicBezTo>
                    <a:cubicBezTo>
                      <a:pt x="1554" y="265"/>
                      <a:pt x="1553" y="264"/>
                      <a:pt x="1553" y="261"/>
                    </a:cubicBezTo>
                    <a:cubicBezTo>
                      <a:pt x="1557" y="261"/>
                      <a:pt x="1560" y="261"/>
                      <a:pt x="1564" y="261"/>
                    </a:cubicBezTo>
                    <a:cubicBezTo>
                      <a:pt x="1564" y="258"/>
                      <a:pt x="1564" y="255"/>
                      <a:pt x="1564" y="252"/>
                    </a:cubicBezTo>
                    <a:cubicBezTo>
                      <a:pt x="1566" y="252"/>
                      <a:pt x="1568" y="251"/>
                      <a:pt x="1569" y="251"/>
                    </a:cubicBezTo>
                    <a:cubicBezTo>
                      <a:pt x="1587" y="251"/>
                      <a:pt x="1604" y="251"/>
                      <a:pt x="1621" y="252"/>
                    </a:cubicBezTo>
                    <a:cubicBezTo>
                      <a:pt x="1623" y="252"/>
                      <a:pt x="1626" y="253"/>
                      <a:pt x="1628" y="254"/>
                    </a:cubicBezTo>
                    <a:cubicBezTo>
                      <a:pt x="1632" y="256"/>
                      <a:pt x="1634" y="260"/>
                      <a:pt x="1638" y="262"/>
                    </a:cubicBezTo>
                    <a:cubicBezTo>
                      <a:pt x="1648" y="267"/>
                      <a:pt x="1650" y="275"/>
                      <a:pt x="1649" y="285"/>
                    </a:cubicBezTo>
                    <a:cubicBezTo>
                      <a:pt x="1648" y="295"/>
                      <a:pt x="1649" y="306"/>
                      <a:pt x="1649" y="316"/>
                    </a:cubicBezTo>
                    <a:cubicBezTo>
                      <a:pt x="1653" y="316"/>
                      <a:pt x="1656" y="316"/>
                      <a:pt x="1660" y="316"/>
                    </a:cubicBezTo>
                    <a:cubicBezTo>
                      <a:pt x="1660" y="304"/>
                      <a:pt x="1660" y="292"/>
                      <a:pt x="1660" y="279"/>
                    </a:cubicBezTo>
                    <a:cubicBezTo>
                      <a:pt x="1666" y="279"/>
                      <a:pt x="1671" y="279"/>
                      <a:pt x="1677" y="279"/>
                    </a:cubicBezTo>
                    <a:cubicBezTo>
                      <a:pt x="1677" y="242"/>
                      <a:pt x="1677" y="206"/>
                      <a:pt x="1677" y="168"/>
                    </a:cubicBezTo>
                    <a:cubicBezTo>
                      <a:pt x="1685" y="168"/>
                      <a:pt x="1692" y="168"/>
                      <a:pt x="1700" y="168"/>
                    </a:cubicBezTo>
                    <a:cubicBezTo>
                      <a:pt x="1700" y="164"/>
                      <a:pt x="1700" y="160"/>
                      <a:pt x="1701" y="156"/>
                    </a:cubicBezTo>
                    <a:cubicBezTo>
                      <a:pt x="1718" y="156"/>
                      <a:pt x="1735" y="156"/>
                      <a:pt x="1753" y="156"/>
                    </a:cubicBezTo>
                    <a:cubicBezTo>
                      <a:pt x="1753" y="160"/>
                      <a:pt x="1753" y="164"/>
                      <a:pt x="1753" y="169"/>
                    </a:cubicBezTo>
                    <a:cubicBezTo>
                      <a:pt x="1758" y="169"/>
                      <a:pt x="1763" y="169"/>
                      <a:pt x="1768" y="169"/>
                    </a:cubicBezTo>
                    <a:cubicBezTo>
                      <a:pt x="1768" y="184"/>
                      <a:pt x="1768" y="197"/>
                      <a:pt x="1768" y="212"/>
                    </a:cubicBezTo>
                    <a:cubicBezTo>
                      <a:pt x="1778" y="212"/>
                      <a:pt x="1787" y="212"/>
                      <a:pt x="1796" y="212"/>
                    </a:cubicBezTo>
                    <a:cubicBezTo>
                      <a:pt x="1798" y="212"/>
                      <a:pt x="1800" y="214"/>
                      <a:pt x="1802" y="215"/>
                    </a:cubicBezTo>
                    <a:cubicBezTo>
                      <a:pt x="1802" y="216"/>
                      <a:pt x="1802" y="216"/>
                      <a:pt x="1802" y="217"/>
                    </a:cubicBezTo>
                    <a:cubicBezTo>
                      <a:pt x="1813" y="217"/>
                      <a:pt x="1825" y="217"/>
                      <a:pt x="1836" y="217"/>
                    </a:cubicBezTo>
                    <a:cubicBezTo>
                      <a:pt x="1842" y="216"/>
                      <a:pt x="1846" y="218"/>
                      <a:pt x="1851" y="221"/>
                    </a:cubicBezTo>
                    <a:cubicBezTo>
                      <a:pt x="1858" y="226"/>
                      <a:pt x="1863" y="232"/>
                      <a:pt x="1861" y="241"/>
                    </a:cubicBezTo>
                    <a:cubicBezTo>
                      <a:pt x="1861" y="241"/>
                      <a:pt x="1861" y="243"/>
                      <a:pt x="1861" y="243"/>
                    </a:cubicBezTo>
                    <a:cubicBezTo>
                      <a:pt x="1861" y="244"/>
                      <a:pt x="1862" y="244"/>
                      <a:pt x="1863" y="245"/>
                    </a:cubicBezTo>
                    <a:cubicBezTo>
                      <a:pt x="1863" y="243"/>
                      <a:pt x="1864" y="241"/>
                      <a:pt x="1864" y="240"/>
                    </a:cubicBezTo>
                    <a:cubicBezTo>
                      <a:pt x="1864" y="228"/>
                      <a:pt x="1864" y="217"/>
                      <a:pt x="1864" y="205"/>
                    </a:cubicBezTo>
                    <a:cubicBezTo>
                      <a:pt x="1864" y="204"/>
                      <a:pt x="1864" y="204"/>
                      <a:pt x="1864" y="203"/>
                    </a:cubicBezTo>
                    <a:cubicBezTo>
                      <a:pt x="1860" y="199"/>
                      <a:pt x="1864" y="195"/>
                      <a:pt x="1864" y="190"/>
                    </a:cubicBezTo>
                    <a:cubicBezTo>
                      <a:pt x="1873" y="190"/>
                      <a:pt x="1881" y="190"/>
                      <a:pt x="1889" y="190"/>
                    </a:cubicBezTo>
                    <a:cubicBezTo>
                      <a:pt x="1889" y="192"/>
                      <a:pt x="1890" y="194"/>
                      <a:pt x="1890" y="196"/>
                    </a:cubicBezTo>
                    <a:cubicBezTo>
                      <a:pt x="1898" y="196"/>
                      <a:pt x="1905" y="196"/>
                      <a:pt x="1913" y="196"/>
                    </a:cubicBezTo>
                    <a:cubicBezTo>
                      <a:pt x="1908" y="208"/>
                      <a:pt x="1911" y="220"/>
                      <a:pt x="1910" y="232"/>
                    </a:cubicBezTo>
                    <a:cubicBezTo>
                      <a:pt x="1910" y="247"/>
                      <a:pt x="1910" y="261"/>
                      <a:pt x="1910" y="276"/>
                    </a:cubicBezTo>
                    <a:cubicBezTo>
                      <a:pt x="1920" y="276"/>
                      <a:pt x="1929" y="276"/>
                      <a:pt x="1938" y="276"/>
                    </a:cubicBezTo>
                    <a:cubicBezTo>
                      <a:pt x="1938" y="323"/>
                      <a:pt x="1938" y="369"/>
                      <a:pt x="1938" y="416"/>
                    </a:cubicBezTo>
                    <a:cubicBezTo>
                      <a:pt x="1292" y="416"/>
                      <a:pt x="646" y="416"/>
                      <a:pt x="0" y="416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  <p:sp>
            <p:nvSpPr>
              <p:cNvPr id="13" name="Freeform 5"/>
              <p:cNvSpPr>
                <a:spLocks/>
              </p:cNvSpPr>
              <p:nvPr userDrawn="1"/>
            </p:nvSpPr>
            <p:spPr bwMode="auto">
              <a:xfrm>
                <a:off x="4676172" y="5850025"/>
                <a:ext cx="4672965" cy="1007975"/>
              </a:xfrm>
              <a:custGeom>
                <a:avLst/>
                <a:gdLst>
                  <a:gd name="T0" fmla="*/ 0 w 1938"/>
                  <a:gd name="T1" fmla="*/ 332 h 416"/>
                  <a:gd name="T2" fmla="*/ 14 w 1938"/>
                  <a:gd name="T3" fmla="*/ 299 h 416"/>
                  <a:gd name="T4" fmla="*/ 49 w 1938"/>
                  <a:gd name="T5" fmla="*/ 167 h 416"/>
                  <a:gd name="T6" fmla="*/ 80 w 1938"/>
                  <a:gd name="T7" fmla="*/ 100 h 416"/>
                  <a:gd name="T8" fmla="*/ 91 w 1938"/>
                  <a:gd name="T9" fmla="*/ 149 h 416"/>
                  <a:gd name="T10" fmla="*/ 137 w 1938"/>
                  <a:gd name="T11" fmla="*/ 167 h 416"/>
                  <a:gd name="T12" fmla="*/ 154 w 1938"/>
                  <a:gd name="T13" fmla="*/ 233 h 416"/>
                  <a:gd name="T14" fmla="*/ 200 w 1938"/>
                  <a:gd name="T15" fmla="*/ 244 h 416"/>
                  <a:gd name="T16" fmla="*/ 226 w 1938"/>
                  <a:gd name="T17" fmla="*/ 320 h 416"/>
                  <a:gd name="T18" fmla="*/ 235 w 1938"/>
                  <a:gd name="T19" fmla="*/ 319 h 416"/>
                  <a:gd name="T20" fmla="*/ 275 w 1938"/>
                  <a:gd name="T21" fmla="*/ 285 h 416"/>
                  <a:gd name="T22" fmla="*/ 282 w 1938"/>
                  <a:gd name="T23" fmla="*/ 293 h 416"/>
                  <a:gd name="T24" fmla="*/ 305 w 1938"/>
                  <a:gd name="T25" fmla="*/ 321 h 416"/>
                  <a:gd name="T26" fmla="*/ 310 w 1938"/>
                  <a:gd name="T27" fmla="*/ 185 h 416"/>
                  <a:gd name="T28" fmla="*/ 425 w 1938"/>
                  <a:gd name="T29" fmla="*/ 156 h 416"/>
                  <a:gd name="T30" fmla="*/ 454 w 1938"/>
                  <a:gd name="T31" fmla="*/ 248 h 416"/>
                  <a:gd name="T32" fmla="*/ 494 w 1938"/>
                  <a:gd name="T33" fmla="*/ 261 h 416"/>
                  <a:gd name="T34" fmla="*/ 525 w 1938"/>
                  <a:gd name="T35" fmla="*/ 287 h 416"/>
                  <a:gd name="T36" fmla="*/ 529 w 1938"/>
                  <a:gd name="T37" fmla="*/ 301 h 416"/>
                  <a:gd name="T38" fmla="*/ 560 w 1938"/>
                  <a:gd name="T39" fmla="*/ 112 h 416"/>
                  <a:gd name="T40" fmla="*/ 604 w 1938"/>
                  <a:gd name="T41" fmla="*/ 111 h 416"/>
                  <a:gd name="T42" fmla="*/ 620 w 1938"/>
                  <a:gd name="T43" fmla="*/ 190 h 416"/>
                  <a:gd name="T44" fmla="*/ 628 w 1938"/>
                  <a:gd name="T45" fmla="*/ 183 h 416"/>
                  <a:gd name="T46" fmla="*/ 634 w 1938"/>
                  <a:gd name="T47" fmla="*/ 183 h 416"/>
                  <a:gd name="T48" fmla="*/ 665 w 1938"/>
                  <a:gd name="T49" fmla="*/ 193 h 416"/>
                  <a:gd name="T50" fmla="*/ 697 w 1938"/>
                  <a:gd name="T51" fmla="*/ 145 h 416"/>
                  <a:gd name="T52" fmla="*/ 782 w 1938"/>
                  <a:gd name="T53" fmla="*/ 137 h 416"/>
                  <a:gd name="T54" fmla="*/ 809 w 1938"/>
                  <a:gd name="T55" fmla="*/ 149 h 416"/>
                  <a:gd name="T56" fmla="*/ 849 w 1938"/>
                  <a:gd name="T57" fmla="*/ 204 h 416"/>
                  <a:gd name="T58" fmla="*/ 876 w 1938"/>
                  <a:gd name="T59" fmla="*/ 1 h 416"/>
                  <a:gd name="T60" fmla="*/ 938 w 1938"/>
                  <a:gd name="T61" fmla="*/ 2 h 416"/>
                  <a:gd name="T62" fmla="*/ 974 w 1938"/>
                  <a:gd name="T63" fmla="*/ 248 h 416"/>
                  <a:gd name="T64" fmla="*/ 999 w 1938"/>
                  <a:gd name="T65" fmla="*/ 263 h 416"/>
                  <a:gd name="T66" fmla="*/ 1005 w 1938"/>
                  <a:gd name="T67" fmla="*/ 263 h 416"/>
                  <a:gd name="T68" fmla="*/ 1011 w 1938"/>
                  <a:gd name="T69" fmla="*/ 122 h 416"/>
                  <a:gd name="T70" fmla="*/ 1098 w 1938"/>
                  <a:gd name="T71" fmla="*/ 111 h 416"/>
                  <a:gd name="T72" fmla="*/ 1106 w 1938"/>
                  <a:gd name="T73" fmla="*/ 137 h 416"/>
                  <a:gd name="T74" fmla="*/ 1135 w 1938"/>
                  <a:gd name="T75" fmla="*/ 69 h 416"/>
                  <a:gd name="T76" fmla="*/ 1165 w 1938"/>
                  <a:gd name="T77" fmla="*/ 37 h 416"/>
                  <a:gd name="T78" fmla="*/ 1272 w 1938"/>
                  <a:gd name="T79" fmla="*/ 32 h 416"/>
                  <a:gd name="T80" fmla="*/ 1293 w 1938"/>
                  <a:gd name="T81" fmla="*/ 215 h 416"/>
                  <a:gd name="T82" fmla="*/ 1297 w 1938"/>
                  <a:gd name="T83" fmla="*/ 213 h 416"/>
                  <a:gd name="T84" fmla="*/ 1319 w 1938"/>
                  <a:gd name="T85" fmla="*/ 188 h 416"/>
                  <a:gd name="T86" fmla="*/ 1368 w 1938"/>
                  <a:gd name="T87" fmla="*/ 207 h 416"/>
                  <a:gd name="T88" fmla="*/ 1385 w 1938"/>
                  <a:gd name="T89" fmla="*/ 252 h 416"/>
                  <a:gd name="T90" fmla="*/ 1433 w 1938"/>
                  <a:gd name="T91" fmla="*/ 206 h 416"/>
                  <a:gd name="T92" fmla="*/ 1443 w 1938"/>
                  <a:gd name="T93" fmla="*/ 193 h 416"/>
                  <a:gd name="T94" fmla="*/ 1545 w 1938"/>
                  <a:gd name="T95" fmla="*/ 216 h 416"/>
                  <a:gd name="T96" fmla="*/ 1551 w 1938"/>
                  <a:gd name="T97" fmla="*/ 272 h 416"/>
                  <a:gd name="T98" fmla="*/ 1564 w 1938"/>
                  <a:gd name="T99" fmla="*/ 261 h 416"/>
                  <a:gd name="T100" fmla="*/ 1621 w 1938"/>
                  <a:gd name="T101" fmla="*/ 252 h 416"/>
                  <a:gd name="T102" fmla="*/ 1649 w 1938"/>
                  <a:gd name="T103" fmla="*/ 285 h 416"/>
                  <a:gd name="T104" fmla="*/ 1660 w 1938"/>
                  <a:gd name="T105" fmla="*/ 279 h 416"/>
                  <a:gd name="T106" fmla="*/ 1700 w 1938"/>
                  <a:gd name="T107" fmla="*/ 168 h 416"/>
                  <a:gd name="T108" fmla="*/ 1753 w 1938"/>
                  <a:gd name="T109" fmla="*/ 169 h 416"/>
                  <a:gd name="T110" fmla="*/ 1796 w 1938"/>
                  <a:gd name="T111" fmla="*/ 212 h 416"/>
                  <a:gd name="T112" fmla="*/ 1836 w 1938"/>
                  <a:gd name="T113" fmla="*/ 217 h 416"/>
                  <a:gd name="T114" fmla="*/ 1861 w 1938"/>
                  <a:gd name="T115" fmla="*/ 243 h 416"/>
                  <a:gd name="T116" fmla="*/ 1864 w 1938"/>
                  <a:gd name="T117" fmla="*/ 205 h 416"/>
                  <a:gd name="T118" fmla="*/ 1889 w 1938"/>
                  <a:gd name="T119" fmla="*/ 190 h 416"/>
                  <a:gd name="T120" fmla="*/ 1910 w 1938"/>
                  <a:gd name="T121" fmla="*/ 232 h 416"/>
                  <a:gd name="T122" fmla="*/ 1938 w 1938"/>
                  <a:gd name="T123" fmla="*/ 416 h 4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938" h="416">
                    <a:moveTo>
                      <a:pt x="0" y="416"/>
                    </a:moveTo>
                    <a:cubicBezTo>
                      <a:pt x="0" y="413"/>
                      <a:pt x="0" y="411"/>
                      <a:pt x="0" y="409"/>
                    </a:cubicBezTo>
                    <a:cubicBezTo>
                      <a:pt x="0" y="383"/>
                      <a:pt x="0" y="357"/>
                      <a:pt x="0" y="332"/>
                    </a:cubicBezTo>
                    <a:cubicBezTo>
                      <a:pt x="0" y="323"/>
                      <a:pt x="0" y="323"/>
                      <a:pt x="8" y="321"/>
                    </a:cubicBezTo>
                    <a:cubicBezTo>
                      <a:pt x="10" y="314"/>
                      <a:pt x="5" y="305"/>
                      <a:pt x="15" y="299"/>
                    </a:cubicBezTo>
                    <a:cubicBezTo>
                      <a:pt x="15" y="299"/>
                      <a:pt x="14" y="299"/>
                      <a:pt x="14" y="299"/>
                    </a:cubicBezTo>
                    <a:cubicBezTo>
                      <a:pt x="15" y="298"/>
                      <a:pt x="17" y="298"/>
                      <a:pt x="19" y="298"/>
                    </a:cubicBezTo>
                    <a:cubicBezTo>
                      <a:pt x="19" y="254"/>
                      <a:pt x="19" y="211"/>
                      <a:pt x="19" y="167"/>
                    </a:cubicBezTo>
                    <a:cubicBezTo>
                      <a:pt x="29" y="167"/>
                      <a:pt x="39" y="167"/>
                      <a:pt x="49" y="167"/>
                    </a:cubicBezTo>
                    <a:cubicBezTo>
                      <a:pt x="49" y="161"/>
                      <a:pt x="49" y="155"/>
                      <a:pt x="49" y="149"/>
                    </a:cubicBezTo>
                    <a:cubicBezTo>
                      <a:pt x="59" y="149"/>
                      <a:pt x="69" y="149"/>
                      <a:pt x="80" y="149"/>
                    </a:cubicBezTo>
                    <a:cubicBezTo>
                      <a:pt x="80" y="132"/>
                      <a:pt x="80" y="116"/>
                      <a:pt x="80" y="100"/>
                    </a:cubicBezTo>
                    <a:cubicBezTo>
                      <a:pt x="85" y="100"/>
                      <a:pt x="85" y="100"/>
                      <a:pt x="85" y="104"/>
                    </a:cubicBezTo>
                    <a:cubicBezTo>
                      <a:pt x="85" y="117"/>
                      <a:pt x="85" y="130"/>
                      <a:pt x="85" y="142"/>
                    </a:cubicBezTo>
                    <a:cubicBezTo>
                      <a:pt x="85" y="147"/>
                      <a:pt x="86" y="149"/>
                      <a:pt x="91" y="149"/>
                    </a:cubicBezTo>
                    <a:cubicBezTo>
                      <a:pt x="100" y="148"/>
                      <a:pt x="110" y="148"/>
                      <a:pt x="120" y="148"/>
                    </a:cubicBezTo>
                    <a:cubicBezTo>
                      <a:pt x="120" y="155"/>
                      <a:pt x="120" y="161"/>
                      <a:pt x="120" y="167"/>
                    </a:cubicBezTo>
                    <a:cubicBezTo>
                      <a:pt x="126" y="167"/>
                      <a:pt x="131" y="167"/>
                      <a:pt x="137" y="167"/>
                    </a:cubicBezTo>
                    <a:cubicBezTo>
                      <a:pt x="144" y="167"/>
                      <a:pt x="153" y="175"/>
                      <a:pt x="153" y="183"/>
                    </a:cubicBezTo>
                    <a:cubicBezTo>
                      <a:pt x="153" y="198"/>
                      <a:pt x="153" y="212"/>
                      <a:pt x="153" y="227"/>
                    </a:cubicBezTo>
                    <a:cubicBezTo>
                      <a:pt x="153" y="229"/>
                      <a:pt x="153" y="231"/>
                      <a:pt x="154" y="233"/>
                    </a:cubicBezTo>
                    <a:cubicBezTo>
                      <a:pt x="155" y="227"/>
                      <a:pt x="160" y="228"/>
                      <a:pt x="164" y="228"/>
                    </a:cubicBezTo>
                    <a:cubicBezTo>
                      <a:pt x="175" y="228"/>
                      <a:pt x="185" y="228"/>
                      <a:pt x="195" y="228"/>
                    </a:cubicBezTo>
                    <a:cubicBezTo>
                      <a:pt x="199" y="233"/>
                      <a:pt x="204" y="237"/>
                      <a:pt x="200" y="244"/>
                    </a:cubicBezTo>
                    <a:cubicBezTo>
                      <a:pt x="209" y="244"/>
                      <a:pt x="216" y="244"/>
                      <a:pt x="224" y="244"/>
                    </a:cubicBezTo>
                    <a:cubicBezTo>
                      <a:pt x="224" y="270"/>
                      <a:pt x="224" y="294"/>
                      <a:pt x="224" y="319"/>
                    </a:cubicBezTo>
                    <a:cubicBezTo>
                      <a:pt x="225" y="319"/>
                      <a:pt x="226" y="320"/>
                      <a:pt x="226" y="320"/>
                    </a:cubicBezTo>
                    <a:cubicBezTo>
                      <a:pt x="227" y="317"/>
                      <a:pt x="228" y="314"/>
                      <a:pt x="229" y="310"/>
                    </a:cubicBezTo>
                    <a:cubicBezTo>
                      <a:pt x="230" y="310"/>
                      <a:pt x="232" y="310"/>
                      <a:pt x="234" y="310"/>
                    </a:cubicBezTo>
                    <a:cubicBezTo>
                      <a:pt x="234" y="313"/>
                      <a:pt x="234" y="316"/>
                      <a:pt x="235" y="319"/>
                    </a:cubicBezTo>
                    <a:cubicBezTo>
                      <a:pt x="246" y="320"/>
                      <a:pt x="256" y="322"/>
                      <a:pt x="266" y="323"/>
                    </a:cubicBezTo>
                    <a:cubicBezTo>
                      <a:pt x="269" y="314"/>
                      <a:pt x="273" y="306"/>
                      <a:pt x="275" y="298"/>
                    </a:cubicBezTo>
                    <a:cubicBezTo>
                      <a:pt x="276" y="294"/>
                      <a:pt x="275" y="289"/>
                      <a:pt x="275" y="285"/>
                    </a:cubicBezTo>
                    <a:cubicBezTo>
                      <a:pt x="275" y="279"/>
                      <a:pt x="275" y="274"/>
                      <a:pt x="275" y="269"/>
                    </a:cubicBezTo>
                    <a:cubicBezTo>
                      <a:pt x="277" y="269"/>
                      <a:pt x="279" y="269"/>
                      <a:pt x="281" y="269"/>
                    </a:cubicBezTo>
                    <a:cubicBezTo>
                      <a:pt x="281" y="277"/>
                      <a:pt x="281" y="285"/>
                      <a:pt x="282" y="293"/>
                    </a:cubicBezTo>
                    <a:cubicBezTo>
                      <a:pt x="282" y="299"/>
                      <a:pt x="282" y="305"/>
                      <a:pt x="285" y="310"/>
                    </a:cubicBezTo>
                    <a:cubicBezTo>
                      <a:pt x="287" y="313"/>
                      <a:pt x="290" y="316"/>
                      <a:pt x="288" y="321"/>
                    </a:cubicBezTo>
                    <a:cubicBezTo>
                      <a:pt x="294" y="321"/>
                      <a:pt x="299" y="321"/>
                      <a:pt x="305" y="321"/>
                    </a:cubicBezTo>
                    <a:cubicBezTo>
                      <a:pt x="305" y="319"/>
                      <a:pt x="305" y="317"/>
                      <a:pt x="305" y="314"/>
                    </a:cubicBezTo>
                    <a:cubicBezTo>
                      <a:pt x="305" y="274"/>
                      <a:pt x="305" y="234"/>
                      <a:pt x="305" y="194"/>
                    </a:cubicBezTo>
                    <a:cubicBezTo>
                      <a:pt x="305" y="190"/>
                      <a:pt x="306" y="187"/>
                      <a:pt x="310" y="185"/>
                    </a:cubicBezTo>
                    <a:cubicBezTo>
                      <a:pt x="321" y="176"/>
                      <a:pt x="332" y="167"/>
                      <a:pt x="343" y="158"/>
                    </a:cubicBezTo>
                    <a:cubicBezTo>
                      <a:pt x="345" y="157"/>
                      <a:pt x="348" y="156"/>
                      <a:pt x="350" y="156"/>
                    </a:cubicBezTo>
                    <a:cubicBezTo>
                      <a:pt x="375" y="156"/>
                      <a:pt x="400" y="156"/>
                      <a:pt x="425" y="156"/>
                    </a:cubicBezTo>
                    <a:cubicBezTo>
                      <a:pt x="426" y="156"/>
                      <a:pt x="427" y="156"/>
                      <a:pt x="429" y="157"/>
                    </a:cubicBezTo>
                    <a:cubicBezTo>
                      <a:pt x="429" y="187"/>
                      <a:pt x="429" y="217"/>
                      <a:pt x="429" y="248"/>
                    </a:cubicBezTo>
                    <a:cubicBezTo>
                      <a:pt x="437" y="248"/>
                      <a:pt x="445" y="248"/>
                      <a:pt x="454" y="248"/>
                    </a:cubicBezTo>
                    <a:cubicBezTo>
                      <a:pt x="459" y="248"/>
                      <a:pt x="464" y="252"/>
                      <a:pt x="465" y="258"/>
                    </a:cubicBezTo>
                    <a:cubicBezTo>
                      <a:pt x="472" y="258"/>
                      <a:pt x="480" y="258"/>
                      <a:pt x="487" y="258"/>
                    </a:cubicBezTo>
                    <a:cubicBezTo>
                      <a:pt x="489" y="259"/>
                      <a:pt x="492" y="260"/>
                      <a:pt x="494" y="261"/>
                    </a:cubicBezTo>
                    <a:cubicBezTo>
                      <a:pt x="499" y="265"/>
                      <a:pt x="503" y="270"/>
                      <a:pt x="507" y="274"/>
                    </a:cubicBezTo>
                    <a:cubicBezTo>
                      <a:pt x="511" y="277"/>
                      <a:pt x="515" y="280"/>
                      <a:pt x="513" y="287"/>
                    </a:cubicBezTo>
                    <a:cubicBezTo>
                      <a:pt x="517" y="287"/>
                      <a:pt x="520" y="287"/>
                      <a:pt x="525" y="287"/>
                    </a:cubicBezTo>
                    <a:cubicBezTo>
                      <a:pt x="525" y="295"/>
                      <a:pt x="525" y="303"/>
                      <a:pt x="525" y="311"/>
                    </a:cubicBezTo>
                    <a:cubicBezTo>
                      <a:pt x="524" y="314"/>
                      <a:pt x="525" y="316"/>
                      <a:pt x="529" y="314"/>
                    </a:cubicBezTo>
                    <a:cubicBezTo>
                      <a:pt x="529" y="310"/>
                      <a:pt x="529" y="306"/>
                      <a:pt x="529" y="301"/>
                    </a:cubicBezTo>
                    <a:cubicBezTo>
                      <a:pt x="534" y="301"/>
                      <a:pt x="538" y="301"/>
                      <a:pt x="543" y="301"/>
                    </a:cubicBezTo>
                    <a:cubicBezTo>
                      <a:pt x="543" y="238"/>
                      <a:pt x="543" y="176"/>
                      <a:pt x="543" y="112"/>
                    </a:cubicBezTo>
                    <a:cubicBezTo>
                      <a:pt x="549" y="112"/>
                      <a:pt x="554" y="112"/>
                      <a:pt x="560" y="112"/>
                    </a:cubicBezTo>
                    <a:cubicBezTo>
                      <a:pt x="560" y="109"/>
                      <a:pt x="560" y="106"/>
                      <a:pt x="561" y="103"/>
                    </a:cubicBezTo>
                    <a:cubicBezTo>
                      <a:pt x="575" y="103"/>
                      <a:pt x="589" y="103"/>
                      <a:pt x="604" y="103"/>
                    </a:cubicBezTo>
                    <a:cubicBezTo>
                      <a:pt x="604" y="106"/>
                      <a:pt x="604" y="109"/>
                      <a:pt x="604" y="111"/>
                    </a:cubicBezTo>
                    <a:cubicBezTo>
                      <a:pt x="608" y="112"/>
                      <a:pt x="612" y="113"/>
                      <a:pt x="615" y="115"/>
                    </a:cubicBezTo>
                    <a:cubicBezTo>
                      <a:pt x="620" y="119"/>
                      <a:pt x="621" y="123"/>
                      <a:pt x="621" y="129"/>
                    </a:cubicBezTo>
                    <a:cubicBezTo>
                      <a:pt x="620" y="149"/>
                      <a:pt x="620" y="170"/>
                      <a:pt x="620" y="190"/>
                    </a:cubicBezTo>
                    <a:cubicBezTo>
                      <a:pt x="620" y="191"/>
                      <a:pt x="621" y="192"/>
                      <a:pt x="622" y="193"/>
                    </a:cubicBezTo>
                    <a:cubicBezTo>
                      <a:pt x="622" y="190"/>
                      <a:pt x="622" y="187"/>
                      <a:pt x="622" y="184"/>
                    </a:cubicBezTo>
                    <a:cubicBezTo>
                      <a:pt x="624" y="184"/>
                      <a:pt x="626" y="183"/>
                      <a:pt x="628" y="183"/>
                    </a:cubicBezTo>
                    <a:cubicBezTo>
                      <a:pt x="628" y="176"/>
                      <a:pt x="628" y="170"/>
                      <a:pt x="628" y="163"/>
                    </a:cubicBezTo>
                    <a:cubicBezTo>
                      <a:pt x="630" y="163"/>
                      <a:pt x="632" y="163"/>
                      <a:pt x="634" y="163"/>
                    </a:cubicBezTo>
                    <a:cubicBezTo>
                      <a:pt x="634" y="170"/>
                      <a:pt x="634" y="176"/>
                      <a:pt x="634" y="183"/>
                    </a:cubicBezTo>
                    <a:cubicBezTo>
                      <a:pt x="639" y="183"/>
                      <a:pt x="643" y="183"/>
                      <a:pt x="647" y="183"/>
                    </a:cubicBezTo>
                    <a:cubicBezTo>
                      <a:pt x="647" y="187"/>
                      <a:pt x="648" y="190"/>
                      <a:pt x="648" y="193"/>
                    </a:cubicBezTo>
                    <a:cubicBezTo>
                      <a:pt x="653" y="193"/>
                      <a:pt x="659" y="193"/>
                      <a:pt x="665" y="193"/>
                    </a:cubicBezTo>
                    <a:cubicBezTo>
                      <a:pt x="665" y="196"/>
                      <a:pt x="666" y="197"/>
                      <a:pt x="666" y="199"/>
                    </a:cubicBezTo>
                    <a:cubicBezTo>
                      <a:pt x="676" y="199"/>
                      <a:pt x="686" y="199"/>
                      <a:pt x="697" y="199"/>
                    </a:cubicBezTo>
                    <a:cubicBezTo>
                      <a:pt x="697" y="181"/>
                      <a:pt x="697" y="164"/>
                      <a:pt x="697" y="145"/>
                    </a:cubicBezTo>
                    <a:cubicBezTo>
                      <a:pt x="703" y="145"/>
                      <a:pt x="708" y="145"/>
                      <a:pt x="714" y="145"/>
                    </a:cubicBezTo>
                    <a:cubicBezTo>
                      <a:pt x="714" y="142"/>
                      <a:pt x="714" y="140"/>
                      <a:pt x="714" y="137"/>
                    </a:cubicBezTo>
                    <a:cubicBezTo>
                      <a:pt x="737" y="137"/>
                      <a:pt x="759" y="137"/>
                      <a:pt x="782" y="137"/>
                    </a:cubicBezTo>
                    <a:cubicBezTo>
                      <a:pt x="782" y="139"/>
                      <a:pt x="782" y="142"/>
                      <a:pt x="783" y="145"/>
                    </a:cubicBezTo>
                    <a:cubicBezTo>
                      <a:pt x="789" y="145"/>
                      <a:pt x="796" y="145"/>
                      <a:pt x="802" y="145"/>
                    </a:cubicBezTo>
                    <a:cubicBezTo>
                      <a:pt x="805" y="146"/>
                      <a:pt x="807" y="147"/>
                      <a:pt x="809" y="149"/>
                    </a:cubicBezTo>
                    <a:cubicBezTo>
                      <a:pt x="819" y="158"/>
                      <a:pt x="823" y="170"/>
                      <a:pt x="821" y="184"/>
                    </a:cubicBezTo>
                    <a:cubicBezTo>
                      <a:pt x="820" y="190"/>
                      <a:pt x="821" y="197"/>
                      <a:pt x="821" y="204"/>
                    </a:cubicBezTo>
                    <a:cubicBezTo>
                      <a:pt x="830" y="204"/>
                      <a:pt x="839" y="204"/>
                      <a:pt x="849" y="204"/>
                    </a:cubicBezTo>
                    <a:cubicBezTo>
                      <a:pt x="849" y="140"/>
                      <a:pt x="849" y="77"/>
                      <a:pt x="849" y="13"/>
                    </a:cubicBezTo>
                    <a:cubicBezTo>
                      <a:pt x="858" y="13"/>
                      <a:pt x="867" y="13"/>
                      <a:pt x="876" y="13"/>
                    </a:cubicBezTo>
                    <a:cubicBezTo>
                      <a:pt x="876" y="9"/>
                      <a:pt x="876" y="5"/>
                      <a:pt x="876" y="1"/>
                    </a:cubicBezTo>
                    <a:cubicBezTo>
                      <a:pt x="878" y="0"/>
                      <a:pt x="880" y="0"/>
                      <a:pt x="881" y="0"/>
                    </a:cubicBezTo>
                    <a:cubicBezTo>
                      <a:pt x="898" y="0"/>
                      <a:pt x="914" y="0"/>
                      <a:pt x="931" y="0"/>
                    </a:cubicBezTo>
                    <a:cubicBezTo>
                      <a:pt x="933" y="0"/>
                      <a:pt x="936" y="1"/>
                      <a:pt x="938" y="2"/>
                    </a:cubicBezTo>
                    <a:cubicBezTo>
                      <a:pt x="948" y="9"/>
                      <a:pt x="959" y="16"/>
                      <a:pt x="969" y="22"/>
                    </a:cubicBezTo>
                    <a:cubicBezTo>
                      <a:pt x="973" y="24"/>
                      <a:pt x="974" y="26"/>
                      <a:pt x="974" y="30"/>
                    </a:cubicBezTo>
                    <a:cubicBezTo>
                      <a:pt x="974" y="103"/>
                      <a:pt x="974" y="176"/>
                      <a:pt x="974" y="248"/>
                    </a:cubicBezTo>
                    <a:cubicBezTo>
                      <a:pt x="974" y="251"/>
                      <a:pt x="974" y="253"/>
                      <a:pt x="974" y="256"/>
                    </a:cubicBezTo>
                    <a:cubicBezTo>
                      <a:pt x="980" y="256"/>
                      <a:pt x="986" y="257"/>
                      <a:pt x="992" y="256"/>
                    </a:cubicBezTo>
                    <a:cubicBezTo>
                      <a:pt x="997" y="256"/>
                      <a:pt x="1000" y="257"/>
                      <a:pt x="999" y="263"/>
                    </a:cubicBezTo>
                    <a:cubicBezTo>
                      <a:pt x="999" y="265"/>
                      <a:pt x="999" y="267"/>
                      <a:pt x="999" y="270"/>
                    </a:cubicBezTo>
                    <a:cubicBezTo>
                      <a:pt x="1001" y="270"/>
                      <a:pt x="1003" y="270"/>
                      <a:pt x="1005" y="270"/>
                    </a:cubicBezTo>
                    <a:cubicBezTo>
                      <a:pt x="1005" y="267"/>
                      <a:pt x="1005" y="265"/>
                      <a:pt x="1005" y="263"/>
                    </a:cubicBezTo>
                    <a:cubicBezTo>
                      <a:pt x="1005" y="220"/>
                      <a:pt x="1005" y="178"/>
                      <a:pt x="1005" y="135"/>
                    </a:cubicBezTo>
                    <a:cubicBezTo>
                      <a:pt x="1005" y="131"/>
                      <a:pt x="1006" y="129"/>
                      <a:pt x="1010" y="129"/>
                    </a:cubicBezTo>
                    <a:cubicBezTo>
                      <a:pt x="1010" y="126"/>
                      <a:pt x="1010" y="124"/>
                      <a:pt x="1011" y="122"/>
                    </a:cubicBezTo>
                    <a:cubicBezTo>
                      <a:pt x="1013" y="122"/>
                      <a:pt x="1015" y="121"/>
                      <a:pt x="1017" y="121"/>
                    </a:cubicBezTo>
                    <a:cubicBezTo>
                      <a:pt x="1017" y="118"/>
                      <a:pt x="1017" y="115"/>
                      <a:pt x="1017" y="111"/>
                    </a:cubicBezTo>
                    <a:cubicBezTo>
                      <a:pt x="1044" y="111"/>
                      <a:pt x="1071" y="111"/>
                      <a:pt x="1098" y="111"/>
                    </a:cubicBezTo>
                    <a:cubicBezTo>
                      <a:pt x="1098" y="117"/>
                      <a:pt x="1098" y="123"/>
                      <a:pt x="1098" y="129"/>
                    </a:cubicBezTo>
                    <a:cubicBezTo>
                      <a:pt x="1101" y="129"/>
                      <a:pt x="1102" y="129"/>
                      <a:pt x="1105" y="130"/>
                    </a:cubicBezTo>
                    <a:cubicBezTo>
                      <a:pt x="1105" y="132"/>
                      <a:pt x="1105" y="134"/>
                      <a:pt x="1106" y="137"/>
                    </a:cubicBezTo>
                    <a:cubicBezTo>
                      <a:pt x="1115" y="137"/>
                      <a:pt x="1125" y="137"/>
                      <a:pt x="1136" y="137"/>
                    </a:cubicBezTo>
                    <a:cubicBezTo>
                      <a:pt x="1136" y="134"/>
                      <a:pt x="1136" y="132"/>
                      <a:pt x="1136" y="130"/>
                    </a:cubicBezTo>
                    <a:cubicBezTo>
                      <a:pt x="1136" y="110"/>
                      <a:pt x="1136" y="90"/>
                      <a:pt x="1135" y="69"/>
                    </a:cubicBezTo>
                    <a:cubicBezTo>
                      <a:pt x="1135" y="66"/>
                      <a:pt x="1136" y="64"/>
                      <a:pt x="1139" y="62"/>
                    </a:cubicBezTo>
                    <a:cubicBezTo>
                      <a:pt x="1146" y="57"/>
                      <a:pt x="1153" y="52"/>
                      <a:pt x="1160" y="48"/>
                    </a:cubicBezTo>
                    <a:cubicBezTo>
                      <a:pt x="1165" y="46"/>
                      <a:pt x="1165" y="42"/>
                      <a:pt x="1165" y="37"/>
                    </a:cubicBezTo>
                    <a:cubicBezTo>
                      <a:pt x="1164" y="34"/>
                      <a:pt x="1165" y="32"/>
                      <a:pt x="1169" y="32"/>
                    </a:cubicBezTo>
                    <a:cubicBezTo>
                      <a:pt x="1203" y="32"/>
                      <a:pt x="1236" y="32"/>
                      <a:pt x="1269" y="32"/>
                    </a:cubicBezTo>
                    <a:cubicBezTo>
                      <a:pt x="1270" y="32"/>
                      <a:pt x="1271" y="32"/>
                      <a:pt x="1272" y="32"/>
                    </a:cubicBezTo>
                    <a:cubicBezTo>
                      <a:pt x="1270" y="48"/>
                      <a:pt x="1284" y="55"/>
                      <a:pt x="1291" y="66"/>
                    </a:cubicBezTo>
                    <a:cubicBezTo>
                      <a:pt x="1292" y="68"/>
                      <a:pt x="1293" y="70"/>
                      <a:pt x="1293" y="72"/>
                    </a:cubicBezTo>
                    <a:cubicBezTo>
                      <a:pt x="1293" y="120"/>
                      <a:pt x="1293" y="167"/>
                      <a:pt x="1293" y="215"/>
                    </a:cubicBezTo>
                    <a:cubicBezTo>
                      <a:pt x="1293" y="216"/>
                      <a:pt x="1293" y="218"/>
                      <a:pt x="1293" y="219"/>
                    </a:cubicBezTo>
                    <a:cubicBezTo>
                      <a:pt x="1294" y="219"/>
                      <a:pt x="1294" y="219"/>
                      <a:pt x="1295" y="219"/>
                    </a:cubicBezTo>
                    <a:cubicBezTo>
                      <a:pt x="1296" y="217"/>
                      <a:pt x="1296" y="215"/>
                      <a:pt x="1297" y="213"/>
                    </a:cubicBezTo>
                    <a:cubicBezTo>
                      <a:pt x="1303" y="211"/>
                      <a:pt x="1309" y="208"/>
                      <a:pt x="1316" y="206"/>
                    </a:cubicBezTo>
                    <a:cubicBezTo>
                      <a:pt x="1316" y="202"/>
                      <a:pt x="1316" y="197"/>
                      <a:pt x="1317" y="192"/>
                    </a:cubicBezTo>
                    <a:cubicBezTo>
                      <a:pt x="1317" y="191"/>
                      <a:pt x="1318" y="190"/>
                      <a:pt x="1319" y="188"/>
                    </a:cubicBezTo>
                    <a:cubicBezTo>
                      <a:pt x="1320" y="190"/>
                      <a:pt x="1321" y="191"/>
                      <a:pt x="1321" y="192"/>
                    </a:cubicBezTo>
                    <a:cubicBezTo>
                      <a:pt x="1321" y="197"/>
                      <a:pt x="1321" y="202"/>
                      <a:pt x="1321" y="207"/>
                    </a:cubicBezTo>
                    <a:cubicBezTo>
                      <a:pt x="1337" y="207"/>
                      <a:pt x="1352" y="207"/>
                      <a:pt x="1368" y="207"/>
                    </a:cubicBezTo>
                    <a:cubicBezTo>
                      <a:pt x="1369" y="212"/>
                      <a:pt x="1369" y="216"/>
                      <a:pt x="1369" y="220"/>
                    </a:cubicBezTo>
                    <a:cubicBezTo>
                      <a:pt x="1374" y="220"/>
                      <a:pt x="1379" y="220"/>
                      <a:pt x="1385" y="220"/>
                    </a:cubicBezTo>
                    <a:cubicBezTo>
                      <a:pt x="1385" y="231"/>
                      <a:pt x="1385" y="241"/>
                      <a:pt x="1385" y="252"/>
                    </a:cubicBezTo>
                    <a:cubicBezTo>
                      <a:pt x="1401" y="252"/>
                      <a:pt x="1416" y="252"/>
                      <a:pt x="1433" y="252"/>
                    </a:cubicBezTo>
                    <a:cubicBezTo>
                      <a:pt x="1433" y="249"/>
                      <a:pt x="1433" y="245"/>
                      <a:pt x="1433" y="242"/>
                    </a:cubicBezTo>
                    <a:cubicBezTo>
                      <a:pt x="1433" y="230"/>
                      <a:pt x="1433" y="218"/>
                      <a:pt x="1433" y="206"/>
                    </a:cubicBezTo>
                    <a:cubicBezTo>
                      <a:pt x="1433" y="204"/>
                      <a:pt x="1432" y="201"/>
                      <a:pt x="1436" y="200"/>
                    </a:cubicBezTo>
                    <a:cubicBezTo>
                      <a:pt x="1437" y="200"/>
                      <a:pt x="1437" y="196"/>
                      <a:pt x="1438" y="193"/>
                    </a:cubicBezTo>
                    <a:cubicBezTo>
                      <a:pt x="1439" y="193"/>
                      <a:pt x="1441" y="193"/>
                      <a:pt x="1443" y="193"/>
                    </a:cubicBezTo>
                    <a:cubicBezTo>
                      <a:pt x="1463" y="193"/>
                      <a:pt x="1483" y="193"/>
                      <a:pt x="1504" y="193"/>
                    </a:cubicBezTo>
                    <a:cubicBezTo>
                      <a:pt x="1506" y="193"/>
                      <a:pt x="1510" y="194"/>
                      <a:pt x="1512" y="195"/>
                    </a:cubicBezTo>
                    <a:cubicBezTo>
                      <a:pt x="1523" y="202"/>
                      <a:pt x="1534" y="209"/>
                      <a:pt x="1545" y="216"/>
                    </a:cubicBezTo>
                    <a:cubicBezTo>
                      <a:pt x="1548" y="217"/>
                      <a:pt x="1549" y="219"/>
                      <a:pt x="1549" y="223"/>
                    </a:cubicBezTo>
                    <a:cubicBezTo>
                      <a:pt x="1549" y="237"/>
                      <a:pt x="1549" y="252"/>
                      <a:pt x="1549" y="267"/>
                    </a:cubicBezTo>
                    <a:cubicBezTo>
                      <a:pt x="1549" y="269"/>
                      <a:pt x="1550" y="270"/>
                      <a:pt x="1551" y="272"/>
                    </a:cubicBezTo>
                    <a:cubicBezTo>
                      <a:pt x="1552" y="270"/>
                      <a:pt x="1553" y="269"/>
                      <a:pt x="1553" y="267"/>
                    </a:cubicBezTo>
                    <a:cubicBezTo>
                      <a:pt x="1554" y="265"/>
                      <a:pt x="1553" y="264"/>
                      <a:pt x="1553" y="261"/>
                    </a:cubicBezTo>
                    <a:cubicBezTo>
                      <a:pt x="1557" y="261"/>
                      <a:pt x="1560" y="261"/>
                      <a:pt x="1564" y="261"/>
                    </a:cubicBezTo>
                    <a:cubicBezTo>
                      <a:pt x="1564" y="258"/>
                      <a:pt x="1564" y="255"/>
                      <a:pt x="1564" y="252"/>
                    </a:cubicBezTo>
                    <a:cubicBezTo>
                      <a:pt x="1566" y="252"/>
                      <a:pt x="1568" y="251"/>
                      <a:pt x="1569" y="251"/>
                    </a:cubicBezTo>
                    <a:cubicBezTo>
                      <a:pt x="1587" y="251"/>
                      <a:pt x="1604" y="251"/>
                      <a:pt x="1621" y="252"/>
                    </a:cubicBezTo>
                    <a:cubicBezTo>
                      <a:pt x="1623" y="252"/>
                      <a:pt x="1626" y="253"/>
                      <a:pt x="1628" y="254"/>
                    </a:cubicBezTo>
                    <a:cubicBezTo>
                      <a:pt x="1632" y="256"/>
                      <a:pt x="1634" y="260"/>
                      <a:pt x="1638" y="262"/>
                    </a:cubicBezTo>
                    <a:cubicBezTo>
                      <a:pt x="1648" y="267"/>
                      <a:pt x="1650" y="275"/>
                      <a:pt x="1649" y="285"/>
                    </a:cubicBezTo>
                    <a:cubicBezTo>
                      <a:pt x="1648" y="295"/>
                      <a:pt x="1649" y="306"/>
                      <a:pt x="1649" y="316"/>
                    </a:cubicBezTo>
                    <a:cubicBezTo>
                      <a:pt x="1653" y="316"/>
                      <a:pt x="1656" y="316"/>
                      <a:pt x="1660" y="316"/>
                    </a:cubicBezTo>
                    <a:cubicBezTo>
                      <a:pt x="1660" y="304"/>
                      <a:pt x="1660" y="292"/>
                      <a:pt x="1660" y="279"/>
                    </a:cubicBezTo>
                    <a:cubicBezTo>
                      <a:pt x="1666" y="279"/>
                      <a:pt x="1671" y="279"/>
                      <a:pt x="1677" y="279"/>
                    </a:cubicBezTo>
                    <a:cubicBezTo>
                      <a:pt x="1677" y="242"/>
                      <a:pt x="1677" y="206"/>
                      <a:pt x="1677" y="168"/>
                    </a:cubicBezTo>
                    <a:cubicBezTo>
                      <a:pt x="1685" y="168"/>
                      <a:pt x="1692" y="168"/>
                      <a:pt x="1700" y="168"/>
                    </a:cubicBezTo>
                    <a:cubicBezTo>
                      <a:pt x="1700" y="164"/>
                      <a:pt x="1700" y="160"/>
                      <a:pt x="1701" y="156"/>
                    </a:cubicBezTo>
                    <a:cubicBezTo>
                      <a:pt x="1718" y="156"/>
                      <a:pt x="1735" y="156"/>
                      <a:pt x="1753" y="156"/>
                    </a:cubicBezTo>
                    <a:cubicBezTo>
                      <a:pt x="1753" y="160"/>
                      <a:pt x="1753" y="164"/>
                      <a:pt x="1753" y="169"/>
                    </a:cubicBezTo>
                    <a:cubicBezTo>
                      <a:pt x="1758" y="169"/>
                      <a:pt x="1763" y="169"/>
                      <a:pt x="1768" y="169"/>
                    </a:cubicBezTo>
                    <a:cubicBezTo>
                      <a:pt x="1768" y="184"/>
                      <a:pt x="1768" y="197"/>
                      <a:pt x="1768" y="212"/>
                    </a:cubicBezTo>
                    <a:cubicBezTo>
                      <a:pt x="1778" y="212"/>
                      <a:pt x="1787" y="212"/>
                      <a:pt x="1796" y="212"/>
                    </a:cubicBezTo>
                    <a:cubicBezTo>
                      <a:pt x="1798" y="212"/>
                      <a:pt x="1800" y="214"/>
                      <a:pt x="1802" y="215"/>
                    </a:cubicBezTo>
                    <a:cubicBezTo>
                      <a:pt x="1802" y="216"/>
                      <a:pt x="1802" y="216"/>
                      <a:pt x="1802" y="217"/>
                    </a:cubicBezTo>
                    <a:cubicBezTo>
                      <a:pt x="1813" y="217"/>
                      <a:pt x="1825" y="217"/>
                      <a:pt x="1836" y="217"/>
                    </a:cubicBezTo>
                    <a:cubicBezTo>
                      <a:pt x="1842" y="216"/>
                      <a:pt x="1846" y="218"/>
                      <a:pt x="1851" y="221"/>
                    </a:cubicBezTo>
                    <a:cubicBezTo>
                      <a:pt x="1858" y="226"/>
                      <a:pt x="1863" y="232"/>
                      <a:pt x="1861" y="241"/>
                    </a:cubicBezTo>
                    <a:cubicBezTo>
                      <a:pt x="1861" y="241"/>
                      <a:pt x="1861" y="243"/>
                      <a:pt x="1861" y="243"/>
                    </a:cubicBezTo>
                    <a:cubicBezTo>
                      <a:pt x="1861" y="244"/>
                      <a:pt x="1862" y="244"/>
                      <a:pt x="1863" y="245"/>
                    </a:cubicBezTo>
                    <a:cubicBezTo>
                      <a:pt x="1863" y="243"/>
                      <a:pt x="1864" y="241"/>
                      <a:pt x="1864" y="240"/>
                    </a:cubicBezTo>
                    <a:cubicBezTo>
                      <a:pt x="1864" y="228"/>
                      <a:pt x="1864" y="217"/>
                      <a:pt x="1864" y="205"/>
                    </a:cubicBezTo>
                    <a:cubicBezTo>
                      <a:pt x="1864" y="204"/>
                      <a:pt x="1864" y="204"/>
                      <a:pt x="1864" y="203"/>
                    </a:cubicBezTo>
                    <a:cubicBezTo>
                      <a:pt x="1860" y="199"/>
                      <a:pt x="1864" y="195"/>
                      <a:pt x="1864" y="190"/>
                    </a:cubicBezTo>
                    <a:cubicBezTo>
                      <a:pt x="1873" y="190"/>
                      <a:pt x="1881" y="190"/>
                      <a:pt x="1889" y="190"/>
                    </a:cubicBezTo>
                    <a:cubicBezTo>
                      <a:pt x="1889" y="192"/>
                      <a:pt x="1890" y="194"/>
                      <a:pt x="1890" y="196"/>
                    </a:cubicBezTo>
                    <a:cubicBezTo>
                      <a:pt x="1898" y="196"/>
                      <a:pt x="1905" y="196"/>
                      <a:pt x="1913" y="196"/>
                    </a:cubicBezTo>
                    <a:cubicBezTo>
                      <a:pt x="1908" y="208"/>
                      <a:pt x="1911" y="220"/>
                      <a:pt x="1910" y="232"/>
                    </a:cubicBezTo>
                    <a:cubicBezTo>
                      <a:pt x="1910" y="247"/>
                      <a:pt x="1910" y="261"/>
                      <a:pt x="1910" y="276"/>
                    </a:cubicBezTo>
                    <a:cubicBezTo>
                      <a:pt x="1920" y="276"/>
                      <a:pt x="1929" y="276"/>
                      <a:pt x="1938" y="276"/>
                    </a:cubicBezTo>
                    <a:cubicBezTo>
                      <a:pt x="1938" y="323"/>
                      <a:pt x="1938" y="369"/>
                      <a:pt x="1938" y="416"/>
                    </a:cubicBezTo>
                    <a:cubicBezTo>
                      <a:pt x="1292" y="416"/>
                      <a:pt x="646" y="416"/>
                      <a:pt x="0" y="416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ja-JP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103183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DD70A-24CD-1A44-8A29-344C6C5833F7}" type="datetime1">
              <a:rPr kumimoji="1" lang="ja-JP" altLang="en-US" smtClean="0"/>
              <a:t>2020/6/18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A45E06-C18B-D344-A97C-3CAC1FE220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4500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7272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C8B8B8D-22E6-974D-ADA4-84C236B080CE}" type="datetime1">
              <a:rPr lang="ja-JP" altLang="en-US" smtClean="0"/>
              <a:t>2020/6/18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8580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fld id="{CEA45E06-C18B-D344-A97C-3CAC1FE22014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63315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>
              <a:lumMod val="65000"/>
              <a:lumOff val="3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package" Target="../embeddings/Microsoft_Excel_Worksheet.xlsx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jp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jpg"/><Relationship Id="rId5" Type="http://schemas.openxmlformats.org/officeDocument/2006/relationships/image" Target="../media/image5.emf"/><Relationship Id="rId4" Type="http://schemas.openxmlformats.org/officeDocument/2006/relationships/package" Target="../embeddings/Microsoft_Excel_Worksheet1.xlsx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g"/><Relationship Id="rId4" Type="http://schemas.openxmlformats.org/officeDocument/2006/relationships/image" Target="../media/image9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emf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67D31C2C-9826-40AC-A3B5-505936E138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6301" y="5758240"/>
            <a:ext cx="1757869" cy="573998"/>
          </a:xfrm>
          <a:prstGeom prst="rect">
            <a:avLst/>
          </a:prstGeom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DECAE1C-2B45-45DD-8099-4861788EE734}"/>
              </a:ext>
            </a:extLst>
          </p:cNvPr>
          <p:cNvSpPr txBox="1"/>
          <p:nvPr/>
        </p:nvSpPr>
        <p:spPr>
          <a:xfrm>
            <a:off x="-61991" y="23247"/>
            <a:ext cx="64085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【</a:t>
            </a:r>
            <a:r>
              <a:rPr lang="ja-JP" altLang="en-US" dirty="0"/>
              <a:t>横浜市営地下鉄</a:t>
            </a:r>
            <a:r>
              <a:rPr lang="en-US" altLang="ja-JP" dirty="0"/>
              <a:t>】</a:t>
            </a:r>
            <a:r>
              <a:rPr lang="ja-JP" altLang="en-US" dirty="0"/>
              <a:t>～</a:t>
            </a:r>
            <a:r>
              <a:rPr lang="en-US" altLang="ja-JP" dirty="0"/>
              <a:t>2020</a:t>
            </a:r>
            <a:r>
              <a:rPr lang="ja-JP" altLang="en-US" dirty="0"/>
              <a:t>年夏期緊急キャンペーン～</a:t>
            </a:r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76B2FB5-A74A-48FF-94F1-D70C745CAB82}"/>
              </a:ext>
            </a:extLst>
          </p:cNvPr>
          <p:cNvSpPr txBox="1"/>
          <p:nvPr/>
        </p:nvSpPr>
        <p:spPr>
          <a:xfrm>
            <a:off x="65869" y="392579"/>
            <a:ext cx="37622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/>
              <a:t>①横浜駅グランボード</a:t>
            </a:r>
          </a:p>
        </p:txBody>
      </p:sp>
      <p:pic>
        <p:nvPicPr>
          <p:cNvPr id="7" name="図 6" descr="写真, 電車, ドア, 台 が含まれている画像&#10;&#10;自動的に生成された説明">
            <a:extLst>
              <a:ext uri="{FF2B5EF4-FFF2-40B4-BE49-F238E27FC236}">
                <a16:creationId xmlns:a16="http://schemas.microsoft.com/office/drawing/2014/main" id="{364709E8-3A50-4634-AF03-CECC7861CA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8259" y="1146631"/>
            <a:ext cx="5304537" cy="2861763"/>
          </a:xfrm>
          <a:prstGeom prst="rect">
            <a:avLst/>
          </a:prstGeom>
        </p:spPr>
      </p:pic>
      <p:graphicFrame>
        <p:nvGraphicFramePr>
          <p:cNvPr id="16" name="オブジェクト 15">
            <a:extLst>
              <a:ext uri="{FF2B5EF4-FFF2-40B4-BE49-F238E27FC236}">
                <a16:creationId xmlns:a16="http://schemas.microsoft.com/office/drawing/2014/main" id="{631AC457-405C-46EA-B239-787C1EB51A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6403251"/>
              </p:ext>
            </p:extLst>
          </p:nvPr>
        </p:nvGraphicFramePr>
        <p:xfrm>
          <a:off x="118259" y="4311938"/>
          <a:ext cx="8907482" cy="709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Worksheet" r:id="rId5" imgW="9439206" imgH="723952" progId="Excel.Sheet.12">
                  <p:embed/>
                </p:oleObj>
              </mc:Choice>
              <mc:Fallback>
                <p:oleObj name="Worksheet" r:id="rId5" imgW="9439206" imgH="72395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8259" y="4311938"/>
                        <a:ext cx="8907482" cy="7096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5FE792FF-B71F-4F3B-B2FE-E3732AC3C030}"/>
              </a:ext>
            </a:extLst>
          </p:cNvPr>
          <p:cNvSpPr txBox="1"/>
          <p:nvPr/>
        </p:nvSpPr>
        <p:spPr>
          <a:xfrm>
            <a:off x="166365" y="5255069"/>
            <a:ext cx="5103060" cy="769441"/>
          </a:xfrm>
          <a:prstGeom prst="rect">
            <a:avLst/>
          </a:prstGeom>
          <a:noFill/>
          <a:ln w="28575">
            <a:solidFill>
              <a:schemeClr val="bg2">
                <a:lumMod val="90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kumimoji="1" lang="en-US" altLang="ja-JP" sz="1100" dirty="0"/>
              <a:t>【</a:t>
            </a:r>
            <a:r>
              <a:rPr kumimoji="1" lang="ja-JP" altLang="en-US" sz="1100" dirty="0"/>
              <a:t>備考</a:t>
            </a:r>
            <a:r>
              <a:rPr kumimoji="1" lang="en-US" altLang="ja-JP" sz="1100" dirty="0"/>
              <a:t>】</a:t>
            </a:r>
          </a:p>
          <a:p>
            <a:r>
              <a:rPr lang="ja-JP" altLang="en-US" sz="1100" dirty="0"/>
              <a:t>①月曜作業となります。</a:t>
            </a:r>
            <a:endParaRPr lang="en-US" altLang="ja-JP" sz="1100" dirty="0"/>
          </a:p>
          <a:p>
            <a:r>
              <a:rPr kumimoji="1" lang="ja-JP" altLang="en-US" sz="1100" dirty="0"/>
              <a:t>②他割引との併用は不可です。</a:t>
            </a:r>
            <a:endParaRPr kumimoji="1" lang="en-US" altLang="ja-JP" sz="1100" dirty="0"/>
          </a:p>
          <a:p>
            <a:r>
              <a:rPr lang="ja-JP" altLang="en-US" sz="1100" dirty="0"/>
              <a:t>③パチンコ・貸金業・調査帰社及び探偵業は掲出規制対象業種となります。</a:t>
            </a:r>
            <a:endParaRPr lang="en-US" altLang="ja-JP" sz="1100" dirty="0"/>
          </a:p>
        </p:txBody>
      </p:sp>
      <p:sp>
        <p:nvSpPr>
          <p:cNvPr id="21" name="星: 24 pt 20">
            <a:extLst>
              <a:ext uri="{FF2B5EF4-FFF2-40B4-BE49-F238E27FC236}">
                <a16:creationId xmlns:a16="http://schemas.microsoft.com/office/drawing/2014/main" id="{85DCF0F5-36F3-4C63-A4E9-EF46D9347423}"/>
              </a:ext>
            </a:extLst>
          </p:cNvPr>
          <p:cNvSpPr/>
          <p:nvPr/>
        </p:nvSpPr>
        <p:spPr>
          <a:xfrm>
            <a:off x="6021091" y="175412"/>
            <a:ext cx="2464230" cy="1308663"/>
          </a:xfrm>
          <a:prstGeom prst="star24">
            <a:avLst/>
          </a:prstGeom>
          <a:solidFill>
            <a:srgbClr val="FFFF00"/>
          </a:solidFill>
          <a:ln>
            <a:solidFill>
              <a:srgbClr val="FFC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>
              <a:solidFill>
                <a:srgbClr val="FF0000"/>
              </a:solidFill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98147653-925C-4F2A-A623-B00D479BD040}"/>
              </a:ext>
            </a:extLst>
          </p:cNvPr>
          <p:cNvSpPr txBox="1"/>
          <p:nvPr/>
        </p:nvSpPr>
        <p:spPr>
          <a:xfrm>
            <a:off x="6401988" y="561856"/>
            <a:ext cx="19593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dirty="0">
                <a:solidFill>
                  <a:srgbClr val="FF0000"/>
                </a:solidFill>
              </a:rPr>
              <a:t>50</a:t>
            </a:r>
            <a:r>
              <a:rPr kumimoji="1" lang="ja-JP" altLang="en-US" sz="3200" b="1" dirty="0">
                <a:solidFill>
                  <a:srgbClr val="FF0000"/>
                </a:solidFill>
              </a:rPr>
              <a:t>％</a:t>
            </a:r>
            <a:r>
              <a:rPr kumimoji="1" lang="en-US" altLang="ja-JP" sz="3200" b="1" dirty="0">
                <a:solidFill>
                  <a:srgbClr val="FF0000"/>
                </a:solidFill>
              </a:rPr>
              <a:t>OFF</a:t>
            </a:r>
            <a:endParaRPr kumimoji="1" lang="ja-JP" alt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0325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67D31C2C-9826-40AC-A3B5-505936E138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16301" y="5758240"/>
            <a:ext cx="1757869" cy="573998"/>
          </a:xfrm>
          <a:prstGeom prst="rect">
            <a:avLst/>
          </a:prstGeom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DECAE1C-2B45-45DD-8099-4861788EE734}"/>
              </a:ext>
            </a:extLst>
          </p:cNvPr>
          <p:cNvSpPr txBox="1"/>
          <p:nvPr/>
        </p:nvSpPr>
        <p:spPr>
          <a:xfrm>
            <a:off x="-61991" y="23247"/>
            <a:ext cx="64085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【</a:t>
            </a:r>
            <a:r>
              <a:rPr lang="ja-JP" altLang="en-US" dirty="0"/>
              <a:t>横浜市営地下鉄</a:t>
            </a:r>
            <a:r>
              <a:rPr lang="en-US" altLang="ja-JP" dirty="0"/>
              <a:t>】</a:t>
            </a:r>
            <a:r>
              <a:rPr lang="ja-JP" altLang="en-US" dirty="0"/>
              <a:t>～</a:t>
            </a:r>
            <a:r>
              <a:rPr lang="en-US" altLang="ja-JP" dirty="0"/>
              <a:t>2020</a:t>
            </a:r>
            <a:r>
              <a:rPr lang="ja-JP" altLang="en-US" dirty="0"/>
              <a:t>年夏期緊急キャンペーン～</a:t>
            </a:r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76B2FB5-A74A-48FF-94F1-D70C745CAB82}"/>
              </a:ext>
            </a:extLst>
          </p:cNvPr>
          <p:cNvSpPr txBox="1"/>
          <p:nvPr/>
        </p:nvSpPr>
        <p:spPr>
          <a:xfrm>
            <a:off x="65869" y="392579"/>
            <a:ext cx="37622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/>
              <a:t>②中づり</a:t>
            </a:r>
            <a:endParaRPr kumimoji="1" lang="en-US" altLang="ja-JP" sz="2400" b="1" dirty="0"/>
          </a:p>
        </p:txBody>
      </p:sp>
      <p:graphicFrame>
        <p:nvGraphicFramePr>
          <p:cNvPr id="16" name="オブジェクト 15">
            <a:extLst>
              <a:ext uri="{FF2B5EF4-FFF2-40B4-BE49-F238E27FC236}">
                <a16:creationId xmlns:a16="http://schemas.microsoft.com/office/drawing/2014/main" id="{631AC457-405C-46EA-B239-787C1EB51A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0545194"/>
              </p:ext>
            </p:extLst>
          </p:nvPr>
        </p:nvGraphicFramePr>
        <p:xfrm>
          <a:off x="118259" y="3530159"/>
          <a:ext cx="7781925" cy="1062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Worksheet" r:id="rId4" imgW="9134523" imgH="1200033" progId="Excel.Sheet.12">
                  <p:embed/>
                </p:oleObj>
              </mc:Choice>
              <mc:Fallback>
                <p:oleObj name="Worksheet" r:id="rId4" imgW="9134523" imgH="1200033" progId="Excel.Sheet.12">
                  <p:embed/>
                  <p:pic>
                    <p:nvPicPr>
                      <p:cNvPr id="16" name="オブジェクト 15">
                        <a:extLst>
                          <a:ext uri="{FF2B5EF4-FFF2-40B4-BE49-F238E27FC236}">
                            <a16:creationId xmlns:a16="http://schemas.microsoft.com/office/drawing/2014/main" id="{631AC457-405C-46EA-B239-787C1EB51A5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8259" y="3530159"/>
                        <a:ext cx="7781925" cy="10620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5FE792FF-B71F-4F3B-B2FE-E3732AC3C030}"/>
              </a:ext>
            </a:extLst>
          </p:cNvPr>
          <p:cNvSpPr txBox="1"/>
          <p:nvPr/>
        </p:nvSpPr>
        <p:spPr>
          <a:xfrm>
            <a:off x="118259" y="4937243"/>
            <a:ext cx="5103060" cy="1107996"/>
          </a:xfrm>
          <a:prstGeom prst="rect">
            <a:avLst/>
          </a:prstGeom>
          <a:noFill/>
          <a:ln w="28575">
            <a:solidFill>
              <a:schemeClr val="bg2">
                <a:lumMod val="90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kumimoji="1" lang="en-US" altLang="ja-JP" sz="1100" dirty="0"/>
              <a:t>【</a:t>
            </a:r>
            <a:r>
              <a:rPr kumimoji="1" lang="ja-JP" altLang="en-US" sz="1100" dirty="0"/>
              <a:t>備考</a:t>
            </a:r>
            <a:r>
              <a:rPr kumimoji="1" lang="en-US" altLang="ja-JP" sz="1100" dirty="0"/>
              <a:t>】</a:t>
            </a:r>
          </a:p>
          <a:p>
            <a:r>
              <a:rPr lang="ja-JP" altLang="en-US" sz="1100" dirty="0"/>
              <a:t>①</a:t>
            </a:r>
            <a:r>
              <a:rPr lang="en-US" altLang="ja-JP" sz="1100" dirty="0"/>
              <a:t>1</a:t>
            </a:r>
            <a:r>
              <a:rPr lang="ja-JP" altLang="en-US" sz="1100" dirty="0"/>
              <a:t>車両</a:t>
            </a:r>
            <a:r>
              <a:rPr lang="en-US" altLang="ja-JP" sz="1100" dirty="0"/>
              <a:t>2</a:t>
            </a:r>
            <a:r>
              <a:rPr lang="ja-JP" altLang="en-US" sz="1100" dirty="0"/>
              <a:t>枚両面づり、全車両に掲出になります。</a:t>
            </a:r>
            <a:endParaRPr lang="en-US" altLang="ja-JP" sz="1100" dirty="0"/>
          </a:p>
          <a:p>
            <a:r>
              <a:rPr lang="ja-JP" altLang="en-US" sz="1100" dirty="0"/>
              <a:t>②月・水・金作業です。</a:t>
            </a:r>
            <a:endParaRPr lang="en-US" altLang="ja-JP" sz="1100" dirty="0"/>
          </a:p>
          <a:p>
            <a:r>
              <a:rPr kumimoji="1" lang="ja-JP" altLang="en-US" sz="1100" dirty="0"/>
              <a:t>③ブルーラインのみの掲出となります。（</a:t>
            </a:r>
            <a:r>
              <a:rPr kumimoji="1" lang="en-US" altLang="ja-JP" sz="1100" dirty="0"/>
              <a:t>1</a:t>
            </a:r>
            <a:r>
              <a:rPr kumimoji="1" lang="ja-JP" altLang="en-US" sz="1100" dirty="0"/>
              <a:t>編成</a:t>
            </a:r>
            <a:r>
              <a:rPr kumimoji="1" lang="en-US" altLang="ja-JP" sz="1100" dirty="0"/>
              <a:t>6</a:t>
            </a:r>
            <a:r>
              <a:rPr kumimoji="1" lang="ja-JP" altLang="en-US" sz="1100" dirty="0"/>
              <a:t>車両・全</a:t>
            </a:r>
            <a:r>
              <a:rPr kumimoji="1" lang="en-US" altLang="ja-JP" sz="1100" dirty="0"/>
              <a:t>36</a:t>
            </a:r>
            <a:r>
              <a:rPr kumimoji="1" lang="ja-JP" altLang="en-US" sz="1100" dirty="0"/>
              <a:t>編成）</a:t>
            </a:r>
            <a:endParaRPr kumimoji="1" lang="en-US" altLang="ja-JP" sz="1100" dirty="0"/>
          </a:p>
          <a:p>
            <a:r>
              <a:rPr kumimoji="1" lang="ja-JP" altLang="en-US" sz="1100" dirty="0"/>
              <a:t>④他割引との併用は不可です。</a:t>
            </a:r>
            <a:endParaRPr kumimoji="1" lang="en-US" altLang="ja-JP" sz="1100" dirty="0"/>
          </a:p>
          <a:p>
            <a:r>
              <a:rPr lang="ja-JP" altLang="en-US" sz="1100" dirty="0"/>
              <a:t>⑤パチンコ・貸金業・調査帰社及び探偵業は掲出規制対象業種となります。</a:t>
            </a:r>
            <a:endParaRPr lang="en-US" altLang="ja-JP" sz="1100" dirty="0"/>
          </a:p>
        </p:txBody>
      </p:sp>
      <p:sp>
        <p:nvSpPr>
          <p:cNvPr id="21" name="星: 24 pt 20">
            <a:extLst>
              <a:ext uri="{FF2B5EF4-FFF2-40B4-BE49-F238E27FC236}">
                <a16:creationId xmlns:a16="http://schemas.microsoft.com/office/drawing/2014/main" id="{85DCF0F5-36F3-4C63-A4E9-EF46D9347423}"/>
              </a:ext>
            </a:extLst>
          </p:cNvPr>
          <p:cNvSpPr/>
          <p:nvPr/>
        </p:nvSpPr>
        <p:spPr>
          <a:xfrm>
            <a:off x="6021091" y="175412"/>
            <a:ext cx="2464230" cy="1308663"/>
          </a:xfrm>
          <a:prstGeom prst="star24">
            <a:avLst/>
          </a:prstGeom>
          <a:solidFill>
            <a:srgbClr val="FFFF00"/>
          </a:solidFill>
          <a:ln>
            <a:solidFill>
              <a:srgbClr val="FFC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>
              <a:solidFill>
                <a:srgbClr val="FF0000"/>
              </a:solidFill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98147653-925C-4F2A-A623-B00D479BD040}"/>
              </a:ext>
            </a:extLst>
          </p:cNvPr>
          <p:cNvSpPr txBox="1"/>
          <p:nvPr/>
        </p:nvSpPr>
        <p:spPr>
          <a:xfrm>
            <a:off x="6401988" y="561856"/>
            <a:ext cx="19593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dirty="0">
                <a:solidFill>
                  <a:srgbClr val="FF0000"/>
                </a:solidFill>
              </a:rPr>
              <a:t>50</a:t>
            </a:r>
            <a:r>
              <a:rPr kumimoji="1" lang="ja-JP" altLang="en-US" sz="3200" b="1" dirty="0">
                <a:solidFill>
                  <a:srgbClr val="FF0000"/>
                </a:solidFill>
              </a:rPr>
              <a:t>％</a:t>
            </a:r>
            <a:r>
              <a:rPr kumimoji="1" lang="en-US" altLang="ja-JP" sz="3200" b="1" dirty="0">
                <a:solidFill>
                  <a:srgbClr val="FF0000"/>
                </a:solidFill>
              </a:rPr>
              <a:t>OFF</a:t>
            </a:r>
            <a:endParaRPr kumimoji="1" lang="ja-JP" altLang="en-US" sz="3200" b="1" dirty="0">
              <a:solidFill>
                <a:srgbClr val="FF0000"/>
              </a:solidFill>
            </a:endParaRPr>
          </a:p>
        </p:txBody>
      </p:sp>
      <p:pic>
        <p:nvPicPr>
          <p:cNvPr id="9" name="図 8" descr="新聞 が含まれている画像&#10;&#10;自動的に生成された説明">
            <a:extLst>
              <a:ext uri="{FF2B5EF4-FFF2-40B4-BE49-F238E27FC236}">
                <a16:creationId xmlns:a16="http://schemas.microsoft.com/office/drawing/2014/main" id="{5B1BAA98-57DB-4BA5-B8E8-53C642A1C12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8259" y="1098485"/>
            <a:ext cx="4345770" cy="1580280"/>
          </a:xfrm>
          <a:prstGeom prst="rect">
            <a:avLst/>
          </a:prstGeom>
        </p:spPr>
      </p:pic>
      <p:pic>
        <p:nvPicPr>
          <p:cNvPr id="11" name="図 10" descr="赤, バス, 構造, ダブル が含まれている画像&#10;&#10;自動的に生成された説明">
            <a:extLst>
              <a:ext uri="{FF2B5EF4-FFF2-40B4-BE49-F238E27FC236}">
                <a16:creationId xmlns:a16="http://schemas.microsoft.com/office/drawing/2014/main" id="{F458104F-0194-4912-8FB1-6FA77D9AA81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72000" y="1615346"/>
            <a:ext cx="4345770" cy="1605096"/>
          </a:xfrm>
          <a:prstGeom prst="rect">
            <a:avLst/>
          </a:prstGeom>
        </p:spPr>
      </p:pic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7B9190E-81D5-4822-A31B-C264F2F4DD50}"/>
              </a:ext>
            </a:extLst>
          </p:cNvPr>
          <p:cNvSpPr/>
          <p:nvPr/>
        </p:nvSpPr>
        <p:spPr>
          <a:xfrm>
            <a:off x="3251931" y="1098485"/>
            <a:ext cx="1212098" cy="178446"/>
          </a:xfrm>
          <a:prstGeom prst="rect">
            <a:avLst/>
          </a:prstGeom>
          <a:solidFill>
            <a:srgbClr val="60C4B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/>
              <a:t>シングルサイズ</a:t>
            </a:r>
            <a:endParaRPr kumimoji="1" lang="en-US" altLang="ja-JP" sz="1000" dirty="0"/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027E93D5-272E-4EDE-B359-92A9B07C7E3A}"/>
              </a:ext>
            </a:extLst>
          </p:cNvPr>
          <p:cNvSpPr/>
          <p:nvPr/>
        </p:nvSpPr>
        <p:spPr>
          <a:xfrm>
            <a:off x="7705672" y="1615346"/>
            <a:ext cx="1212098" cy="178446"/>
          </a:xfrm>
          <a:prstGeom prst="rect">
            <a:avLst/>
          </a:prstGeom>
          <a:solidFill>
            <a:srgbClr val="FCD44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dirty="0"/>
              <a:t>ワイド</a:t>
            </a:r>
            <a:r>
              <a:rPr kumimoji="1" lang="ja-JP" altLang="en-US" sz="1000" dirty="0"/>
              <a:t>サイズ</a:t>
            </a:r>
            <a:endParaRPr kumimoji="1" lang="en-US" altLang="ja-JP" sz="1000" dirty="0"/>
          </a:p>
        </p:txBody>
      </p:sp>
    </p:spTree>
    <p:extLst>
      <p:ext uri="{BB962C8B-B14F-4D97-AF65-F5344CB8AC3E}">
        <p14:creationId xmlns:p14="http://schemas.microsoft.com/office/powerpoint/2010/main" val="1487524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67D31C2C-9826-40AC-A3B5-505936E138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6301" y="5758240"/>
            <a:ext cx="1757869" cy="573998"/>
          </a:xfrm>
          <a:prstGeom prst="rect">
            <a:avLst/>
          </a:prstGeom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DECAE1C-2B45-45DD-8099-4861788EE734}"/>
              </a:ext>
            </a:extLst>
          </p:cNvPr>
          <p:cNvSpPr txBox="1"/>
          <p:nvPr/>
        </p:nvSpPr>
        <p:spPr>
          <a:xfrm>
            <a:off x="-61991" y="23247"/>
            <a:ext cx="64085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【</a:t>
            </a:r>
            <a:r>
              <a:rPr lang="ja-JP" altLang="en-US" dirty="0"/>
              <a:t>横浜市営地下鉄</a:t>
            </a:r>
            <a:r>
              <a:rPr lang="en-US" altLang="ja-JP" dirty="0"/>
              <a:t>】</a:t>
            </a:r>
            <a:r>
              <a:rPr lang="ja-JP" altLang="en-US" dirty="0"/>
              <a:t>～</a:t>
            </a:r>
            <a:r>
              <a:rPr lang="en-US" altLang="ja-JP" dirty="0"/>
              <a:t>2020</a:t>
            </a:r>
            <a:r>
              <a:rPr lang="ja-JP" altLang="en-US" dirty="0"/>
              <a:t>年夏期緊急キャンペーン～</a:t>
            </a:r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76B2FB5-A74A-48FF-94F1-D70C745CAB82}"/>
              </a:ext>
            </a:extLst>
          </p:cNvPr>
          <p:cNvSpPr txBox="1"/>
          <p:nvPr/>
        </p:nvSpPr>
        <p:spPr>
          <a:xfrm>
            <a:off x="65869" y="392579"/>
            <a:ext cx="37622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③</a:t>
            </a:r>
            <a:r>
              <a:rPr lang="en-US" altLang="ja-JP" sz="2400" b="1" dirty="0"/>
              <a:t>SP</a:t>
            </a:r>
            <a:r>
              <a:rPr lang="ja-JP" altLang="en-US" sz="2400" b="1" dirty="0"/>
              <a:t>広告　</a:t>
            </a:r>
            <a:r>
              <a:rPr lang="en-US" altLang="ja-JP" sz="2400" b="1" dirty="0"/>
              <a:t>※</a:t>
            </a:r>
            <a:r>
              <a:rPr lang="ja-JP" altLang="en-US" sz="2400" b="1" dirty="0"/>
              <a:t>要申請</a:t>
            </a:r>
            <a:endParaRPr kumimoji="1" lang="ja-JP" altLang="en-US" sz="2400" b="1" dirty="0"/>
          </a:p>
        </p:txBody>
      </p:sp>
      <p:pic>
        <p:nvPicPr>
          <p:cNvPr id="8" name="図 7" descr="屋内, 建物, 男, テーブル が含まれている画像&#10;&#10;自動的に生成された説明">
            <a:extLst>
              <a:ext uri="{FF2B5EF4-FFF2-40B4-BE49-F238E27FC236}">
                <a16:creationId xmlns:a16="http://schemas.microsoft.com/office/drawing/2014/main" id="{12420D08-6E08-4562-9DB0-9B898D2303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300" y="1370427"/>
            <a:ext cx="2497175" cy="2028955"/>
          </a:xfrm>
          <a:prstGeom prst="rect">
            <a:avLst/>
          </a:prstGeom>
        </p:spPr>
      </p:pic>
      <p:pic>
        <p:nvPicPr>
          <p:cNvPr id="10" name="図 9" descr="建物, ウォーキング, 歩道, ストリート が含まれている画像&#10;&#10;自動的に生成された説明">
            <a:extLst>
              <a:ext uri="{FF2B5EF4-FFF2-40B4-BE49-F238E27FC236}">
                <a16:creationId xmlns:a16="http://schemas.microsoft.com/office/drawing/2014/main" id="{E7582F16-1EB6-470E-88B1-2FFB3F41B9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05360" y="1388727"/>
            <a:ext cx="2784933" cy="2029023"/>
          </a:xfrm>
          <a:prstGeom prst="rect">
            <a:avLst/>
          </a:prstGeom>
        </p:spPr>
      </p:pic>
      <p:pic>
        <p:nvPicPr>
          <p:cNvPr id="12" name="図 11" descr="屋内, 建物, 民衆, 部屋 が含まれている画像&#10;&#10;自動的に生成された説明">
            <a:extLst>
              <a:ext uri="{FF2B5EF4-FFF2-40B4-BE49-F238E27FC236}">
                <a16:creationId xmlns:a16="http://schemas.microsoft.com/office/drawing/2014/main" id="{6DA41DD1-8902-47E3-8F3E-24D5332BEBE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56178" y="1393360"/>
            <a:ext cx="2977157" cy="2029880"/>
          </a:xfrm>
          <a:prstGeom prst="rect">
            <a:avLst/>
          </a:prstGeom>
        </p:spPr>
      </p:pic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E8AFF3CC-41C8-4DFE-AE86-1F0691D04C93}"/>
              </a:ext>
            </a:extLst>
          </p:cNvPr>
          <p:cNvGrpSpPr/>
          <p:nvPr/>
        </p:nvGrpSpPr>
        <p:grpSpPr>
          <a:xfrm>
            <a:off x="6084186" y="23247"/>
            <a:ext cx="2464230" cy="1308663"/>
            <a:chOff x="6021091" y="199911"/>
            <a:chExt cx="2464230" cy="1308663"/>
          </a:xfrm>
        </p:grpSpPr>
        <p:sp>
          <p:nvSpPr>
            <p:cNvPr id="21" name="星: 24 pt 20">
              <a:extLst>
                <a:ext uri="{FF2B5EF4-FFF2-40B4-BE49-F238E27FC236}">
                  <a16:creationId xmlns:a16="http://schemas.microsoft.com/office/drawing/2014/main" id="{85DCF0F5-36F3-4C63-A4E9-EF46D9347423}"/>
                </a:ext>
              </a:extLst>
            </p:cNvPr>
            <p:cNvSpPr/>
            <p:nvPr/>
          </p:nvSpPr>
          <p:spPr>
            <a:xfrm>
              <a:off x="6021091" y="199911"/>
              <a:ext cx="2464230" cy="1308663"/>
            </a:xfrm>
            <a:prstGeom prst="star24">
              <a:avLst/>
            </a:prstGeom>
            <a:solidFill>
              <a:srgbClr val="FFFF00"/>
            </a:solidFill>
            <a:ln>
              <a:solidFill>
                <a:srgbClr val="FFC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 b="1" dirty="0">
                <a:solidFill>
                  <a:srgbClr val="FF0000"/>
                </a:solidFill>
              </a:endParaRPr>
            </a:p>
          </p:txBody>
        </p: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98147653-925C-4F2A-A623-B00D479BD040}"/>
                </a:ext>
              </a:extLst>
            </p:cNvPr>
            <p:cNvSpPr txBox="1"/>
            <p:nvPr/>
          </p:nvSpPr>
          <p:spPr>
            <a:xfrm>
              <a:off x="6401988" y="561856"/>
              <a:ext cx="195934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200" b="1" dirty="0">
                  <a:solidFill>
                    <a:srgbClr val="FF0000"/>
                  </a:solidFill>
                </a:rPr>
                <a:t>50</a:t>
              </a:r>
              <a:r>
                <a:rPr kumimoji="1" lang="ja-JP" altLang="en-US" sz="3200" b="1" dirty="0">
                  <a:solidFill>
                    <a:srgbClr val="FF0000"/>
                  </a:solidFill>
                </a:rPr>
                <a:t>％</a:t>
              </a:r>
              <a:r>
                <a:rPr kumimoji="1" lang="en-US" altLang="ja-JP" sz="3200" b="1" dirty="0">
                  <a:solidFill>
                    <a:srgbClr val="FF0000"/>
                  </a:solidFill>
                </a:rPr>
                <a:t>OFF</a:t>
              </a:r>
              <a:endParaRPr kumimoji="1" lang="ja-JP" altLang="en-US" sz="3200" b="1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A7B58B56-D5C0-4E74-A0DC-65C25516230E}"/>
              </a:ext>
            </a:extLst>
          </p:cNvPr>
          <p:cNvGrpSpPr/>
          <p:nvPr/>
        </p:nvGrpSpPr>
        <p:grpSpPr>
          <a:xfrm>
            <a:off x="4873288" y="1370427"/>
            <a:ext cx="1006545" cy="253916"/>
            <a:chOff x="1822990" y="955485"/>
            <a:chExt cx="1006545" cy="253916"/>
          </a:xfrm>
        </p:grpSpPr>
        <p:sp>
          <p:nvSpPr>
            <p:cNvPr id="20" name="正方形/長方形 19">
              <a:extLst>
                <a:ext uri="{FF2B5EF4-FFF2-40B4-BE49-F238E27FC236}">
                  <a16:creationId xmlns:a16="http://schemas.microsoft.com/office/drawing/2014/main" id="{59D1B09E-D208-416E-9264-95AA79E2AA53}"/>
                </a:ext>
              </a:extLst>
            </p:cNvPr>
            <p:cNvSpPr/>
            <p:nvPr/>
          </p:nvSpPr>
          <p:spPr>
            <a:xfrm>
              <a:off x="1822990" y="969967"/>
              <a:ext cx="816485" cy="184657"/>
            </a:xfrm>
            <a:prstGeom prst="rect">
              <a:avLst/>
            </a:prstGeom>
            <a:solidFill>
              <a:srgbClr val="60C4B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15AE0781-2005-41F2-BD18-915215AD16B7}"/>
                </a:ext>
              </a:extLst>
            </p:cNvPr>
            <p:cNvSpPr txBox="1"/>
            <p:nvPr/>
          </p:nvSpPr>
          <p:spPr>
            <a:xfrm>
              <a:off x="1946132" y="955485"/>
              <a:ext cx="883403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050" dirty="0"/>
                <a:t>フロア</a:t>
              </a:r>
              <a:endParaRPr kumimoji="1" lang="ja-JP" altLang="en-US" sz="1050" dirty="0"/>
            </a:p>
          </p:txBody>
        </p:sp>
      </p:grp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55C90930-8943-422B-AB11-FFB83B391EED}"/>
              </a:ext>
            </a:extLst>
          </p:cNvPr>
          <p:cNvGrpSpPr/>
          <p:nvPr/>
        </p:nvGrpSpPr>
        <p:grpSpPr>
          <a:xfrm>
            <a:off x="1804170" y="1366152"/>
            <a:ext cx="1007388" cy="253916"/>
            <a:chOff x="1822990" y="955485"/>
            <a:chExt cx="1007388" cy="253916"/>
          </a:xfrm>
        </p:grpSpPr>
        <p:sp>
          <p:nvSpPr>
            <p:cNvPr id="24" name="正方形/長方形 23">
              <a:extLst>
                <a:ext uri="{FF2B5EF4-FFF2-40B4-BE49-F238E27FC236}">
                  <a16:creationId xmlns:a16="http://schemas.microsoft.com/office/drawing/2014/main" id="{241A04B4-9864-4D96-A76A-221BE45D211F}"/>
                </a:ext>
              </a:extLst>
            </p:cNvPr>
            <p:cNvSpPr/>
            <p:nvPr/>
          </p:nvSpPr>
          <p:spPr>
            <a:xfrm>
              <a:off x="1822990" y="969967"/>
              <a:ext cx="816485" cy="184657"/>
            </a:xfrm>
            <a:prstGeom prst="rect">
              <a:avLst/>
            </a:prstGeom>
            <a:solidFill>
              <a:srgbClr val="60C4B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id="{DA58EAE9-D35B-4EBF-946C-5916918CF96A}"/>
                </a:ext>
              </a:extLst>
            </p:cNvPr>
            <p:cNvSpPr txBox="1"/>
            <p:nvPr/>
          </p:nvSpPr>
          <p:spPr>
            <a:xfrm>
              <a:off x="1946975" y="955485"/>
              <a:ext cx="883403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050" dirty="0"/>
                <a:t>柱巻き</a:t>
              </a:r>
            </a:p>
          </p:txBody>
        </p:sp>
      </p:grp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73A528D1-7AF3-431D-94D5-EAFD1C3FE8C0}"/>
              </a:ext>
            </a:extLst>
          </p:cNvPr>
          <p:cNvGrpSpPr/>
          <p:nvPr/>
        </p:nvGrpSpPr>
        <p:grpSpPr>
          <a:xfrm>
            <a:off x="8073093" y="1380634"/>
            <a:ext cx="883402" cy="253916"/>
            <a:chOff x="1822990" y="955485"/>
            <a:chExt cx="860242" cy="253916"/>
          </a:xfrm>
        </p:grpSpPr>
        <p:sp>
          <p:nvSpPr>
            <p:cNvPr id="28" name="正方形/長方形 27">
              <a:extLst>
                <a:ext uri="{FF2B5EF4-FFF2-40B4-BE49-F238E27FC236}">
                  <a16:creationId xmlns:a16="http://schemas.microsoft.com/office/drawing/2014/main" id="{E4AFED89-3BA3-4695-8BB1-8FA8BC1A0E34}"/>
                </a:ext>
              </a:extLst>
            </p:cNvPr>
            <p:cNvSpPr/>
            <p:nvPr/>
          </p:nvSpPr>
          <p:spPr>
            <a:xfrm>
              <a:off x="1822990" y="969967"/>
              <a:ext cx="816485" cy="184657"/>
            </a:xfrm>
            <a:prstGeom prst="rect">
              <a:avLst/>
            </a:prstGeom>
            <a:solidFill>
              <a:srgbClr val="60C4B5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C7837B45-8F27-4FF5-A3F4-A7148EA61906}"/>
                </a:ext>
              </a:extLst>
            </p:cNvPr>
            <p:cNvSpPr txBox="1"/>
            <p:nvPr/>
          </p:nvSpPr>
          <p:spPr>
            <a:xfrm>
              <a:off x="1946975" y="955485"/>
              <a:ext cx="736257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050" dirty="0"/>
                <a:t>防煙板</a:t>
              </a:r>
              <a:endParaRPr kumimoji="1" lang="ja-JP" altLang="en-US" sz="1050" dirty="0"/>
            </a:p>
          </p:txBody>
        </p:sp>
      </p:grpSp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796210D3-F39A-4307-B287-644329E03022}"/>
              </a:ext>
            </a:extLst>
          </p:cNvPr>
          <p:cNvCxnSpPr>
            <a:cxnSpLocks/>
          </p:cNvCxnSpPr>
          <p:nvPr/>
        </p:nvCxnSpPr>
        <p:spPr>
          <a:xfrm flipH="1">
            <a:off x="1877926" y="1604796"/>
            <a:ext cx="304155" cy="26293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>
            <a:extLst>
              <a:ext uri="{FF2B5EF4-FFF2-40B4-BE49-F238E27FC236}">
                <a16:creationId xmlns:a16="http://schemas.microsoft.com/office/drawing/2014/main" id="{66A34887-56F6-451F-AEE5-666CA5CFC14A}"/>
              </a:ext>
            </a:extLst>
          </p:cNvPr>
          <p:cNvCxnSpPr>
            <a:cxnSpLocks/>
          </p:cNvCxnSpPr>
          <p:nvPr/>
        </p:nvCxnSpPr>
        <p:spPr>
          <a:xfrm flipH="1">
            <a:off x="4503994" y="2274515"/>
            <a:ext cx="304155" cy="26293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67454FF4-1E2E-4F69-AA4F-EDEAB2216B9C}"/>
              </a:ext>
            </a:extLst>
          </p:cNvPr>
          <p:cNvCxnSpPr>
            <a:cxnSpLocks/>
          </p:cNvCxnSpPr>
          <p:nvPr/>
        </p:nvCxnSpPr>
        <p:spPr>
          <a:xfrm flipH="1">
            <a:off x="8324402" y="1580485"/>
            <a:ext cx="154694" cy="32585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9006CB9C-7778-4E79-9511-BD55AEE750FF}"/>
              </a:ext>
            </a:extLst>
          </p:cNvPr>
          <p:cNvSpPr txBox="1"/>
          <p:nvPr/>
        </p:nvSpPr>
        <p:spPr>
          <a:xfrm>
            <a:off x="199649" y="4802701"/>
            <a:ext cx="3964863" cy="769441"/>
          </a:xfrm>
          <a:prstGeom prst="rect">
            <a:avLst/>
          </a:prstGeom>
          <a:noFill/>
          <a:ln w="28575">
            <a:solidFill>
              <a:schemeClr val="bg2">
                <a:lumMod val="90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kumimoji="1" lang="en-US" altLang="ja-JP" sz="1100" dirty="0"/>
              <a:t>【</a:t>
            </a:r>
            <a:r>
              <a:rPr kumimoji="1" lang="ja-JP" altLang="en-US" sz="1100" dirty="0"/>
              <a:t>備考</a:t>
            </a:r>
            <a:r>
              <a:rPr kumimoji="1" lang="en-US" altLang="ja-JP" sz="1100" dirty="0"/>
              <a:t>】</a:t>
            </a:r>
          </a:p>
          <a:p>
            <a:r>
              <a:rPr lang="ja-JP" altLang="en-US" sz="1100" dirty="0"/>
              <a:t>①</a:t>
            </a:r>
            <a:r>
              <a:rPr lang="en-US" altLang="ja-JP" sz="1100" dirty="0"/>
              <a:t>SP</a:t>
            </a:r>
            <a:r>
              <a:rPr lang="ja-JP" altLang="en-US" sz="1100" dirty="0"/>
              <a:t>媒体は原則要申請となります。</a:t>
            </a:r>
            <a:endParaRPr lang="en-US" altLang="ja-JP" sz="1100" dirty="0"/>
          </a:p>
          <a:p>
            <a:r>
              <a:rPr lang="ja-JP" altLang="en-US" sz="1100" dirty="0"/>
              <a:t>②既に申し込み済みの案件は対象外です。</a:t>
            </a:r>
            <a:endParaRPr lang="en-US" altLang="ja-JP" sz="1100" dirty="0"/>
          </a:p>
          <a:p>
            <a:r>
              <a:rPr lang="ja-JP" altLang="en-US" sz="1100" dirty="0"/>
              <a:t>③対象期間内に継続した場合にも割引は適用されます。</a:t>
            </a:r>
            <a:endParaRPr lang="en-US" altLang="ja-JP" sz="1100" dirty="0"/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665DD955-224F-4EF0-ADC7-95EEFEAE735B}"/>
              </a:ext>
            </a:extLst>
          </p:cNvPr>
          <p:cNvSpPr txBox="1"/>
          <p:nvPr/>
        </p:nvSpPr>
        <p:spPr>
          <a:xfrm>
            <a:off x="142300" y="3789211"/>
            <a:ext cx="66875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/>
              <a:t>～</a:t>
            </a:r>
            <a:r>
              <a:rPr kumimoji="1" lang="en-US" altLang="ja-JP" sz="1600" dirty="0"/>
              <a:t>2020/7/31</a:t>
            </a:r>
            <a:r>
              <a:rPr kumimoji="1" lang="ja-JP" altLang="en-US" sz="1600" dirty="0"/>
              <a:t>（金）までに掲出開始する</a:t>
            </a:r>
            <a:r>
              <a:rPr kumimoji="1" lang="en-US" altLang="ja-JP" sz="1600" dirty="0"/>
              <a:t>SP</a:t>
            </a:r>
            <a:r>
              <a:rPr kumimoji="1" lang="ja-JP" altLang="en-US" sz="1600" dirty="0"/>
              <a:t>媒体（</a:t>
            </a:r>
            <a:r>
              <a:rPr kumimoji="1" lang="en-US" altLang="ja-JP" sz="1600" dirty="0"/>
              <a:t>※</a:t>
            </a:r>
            <a:r>
              <a:rPr kumimoji="1" lang="ja-JP" altLang="en-US" sz="1600" dirty="0"/>
              <a:t>次頁参照）</a:t>
            </a:r>
            <a:endParaRPr kumimoji="1" lang="en-US" altLang="ja-JP" sz="1600" dirty="0"/>
          </a:p>
          <a:p>
            <a:r>
              <a:rPr lang="ja-JP" altLang="en-US" sz="1600" dirty="0"/>
              <a:t>が定価より</a:t>
            </a:r>
            <a:r>
              <a:rPr lang="en-US" altLang="ja-JP" sz="2400" b="1" dirty="0">
                <a:solidFill>
                  <a:srgbClr val="FF0000"/>
                </a:solidFill>
              </a:rPr>
              <a:t>50</a:t>
            </a:r>
            <a:r>
              <a:rPr lang="ja-JP" altLang="en-US" sz="2400" b="1" dirty="0">
                <a:solidFill>
                  <a:srgbClr val="FF0000"/>
                </a:solidFill>
              </a:rPr>
              <a:t>％オフ</a:t>
            </a:r>
            <a:r>
              <a:rPr lang="ja-JP" altLang="en-US" sz="1600" dirty="0"/>
              <a:t>となります。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16975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67D31C2C-9826-40AC-A3B5-505936E138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6301" y="5758240"/>
            <a:ext cx="1757869" cy="573998"/>
          </a:xfrm>
          <a:prstGeom prst="rect">
            <a:avLst/>
          </a:prstGeom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DECAE1C-2B45-45DD-8099-4861788EE734}"/>
              </a:ext>
            </a:extLst>
          </p:cNvPr>
          <p:cNvSpPr txBox="1"/>
          <p:nvPr/>
        </p:nvSpPr>
        <p:spPr>
          <a:xfrm>
            <a:off x="-61991" y="23247"/>
            <a:ext cx="64085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【</a:t>
            </a:r>
            <a:r>
              <a:rPr lang="ja-JP" altLang="en-US" dirty="0"/>
              <a:t>横浜市営地下鉄</a:t>
            </a:r>
            <a:r>
              <a:rPr lang="en-US" altLang="ja-JP" dirty="0"/>
              <a:t>】</a:t>
            </a:r>
            <a:r>
              <a:rPr lang="ja-JP" altLang="en-US" dirty="0"/>
              <a:t>～</a:t>
            </a:r>
            <a:r>
              <a:rPr lang="en-US" altLang="ja-JP" dirty="0"/>
              <a:t>2020</a:t>
            </a:r>
            <a:r>
              <a:rPr lang="ja-JP" altLang="en-US" dirty="0"/>
              <a:t>年夏期緊急キャンペーン～</a:t>
            </a:r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76B2FB5-A74A-48FF-94F1-D70C745CAB82}"/>
              </a:ext>
            </a:extLst>
          </p:cNvPr>
          <p:cNvSpPr txBox="1"/>
          <p:nvPr/>
        </p:nvSpPr>
        <p:spPr>
          <a:xfrm>
            <a:off x="65869" y="392579"/>
            <a:ext cx="37622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③</a:t>
            </a:r>
            <a:r>
              <a:rPr lang="en-US" altLang="ja-JP" sz="2400" b="1" dirty="0"/>
              <a:t>SP</a:t>
            </a:r>
            <a:r>
              <a:rPr lang="ja-JP" altLang="en-US" sz="2400" b="1" dirty="0"/>
              <a:t>広告　</a:t>
            </a:r>
            <a:r>
              <a:rPr lang="en-US" altLang="ja-JP" sz="2400" b="1" dirty="0"/>
              <a:t>※</a:t>
            </a:r>
            <a:r>
              <a:rPr lang="ja-JP" altLang="en-US" sz="2400" b="1" dirty="0"/>
              <a:t>要申請</a:t>
            </a:r>
            <a:endParaRPr kumimoji="1" lang="ja-JP" altLang="en-US" sz="2400" b="1" dirty="0"/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E8AFF3CC-41C8-4DFE-AE86-1F0691D04C93}"/>
              </a:ext>
            </a:extLst>
          </p:cNvPr>
          <p:cNvGrpSpPr/>
          <p:nvPr/>
        </p:nvGrpSpPr>
        <p:grpSpPr>
          <a:xfrm>
            <a:off x="6084186" y="23247"/>
            <a:ext cx="2464230" cy="1308663"/>
            <a:chOff x="6021091" y="199911"/>
            <a:chExt cx="2464230" cy="1308663"/>
          </a:xfrm>
        </p:grpSpPr>
        <p:sp>
          <p:nvSpPr>
            <p:cNvPr id="21" name="星: 24 pt 20">
              <a:extLst>
                <a:ext uri="{FF2B5EF4-FFF2-40B4-BE49-F238E27FC236}">
                  <a16:creationId xmlns:a16="http://schemas.microsoft.com/office/drawing/2014/main" id="{85DCF0F5-36F3-4C63-A4E9-EF46D9347423}"/>
                </a:ext>
              </a:extLst>
            </p:cNvPr>
            <p:cNvSpPr/>
            <p:nvPr/>
          </p:nvSpPr>
          <p:spPr>
            <a:xfrm>
              <a:off x="6021091" y="199911"/>
              <a:ext cx="2464230" cy="1308663"/>
            </a:xfrm>
            <a:prstGeom prst="star24">
              <a:avLst/>
            </a:prstGeom>
            <a:solidFill>
              <a:srgbClr val="FFFF00"/>
            </a:solidFill>
            <a:ln>
              <a:solidFill>
                <a:srgbClr val="FFC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 b="1" dirty="0">
                <a:solidFill>
                  <a:srgbClr val="FF0000"/>
                </a:solidFill>
              </a:endParaRPr>
            </a:p>
          </p:txBody>
        </p: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98147653-925C-4F2A-A623-B00D479BD040}"/>
                </a:ext>
              </a:extLst>
            </p:cNvPr>
            <p:cNvSpPr txBox="1"/>
            <p:nvPr/>
          </p:nvSpPr>
          <p:spPr>
            <a:xfrm>
              <a:off x="6401988" y="561856"/>
              <a:ext cx="195934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200" b="1" dirty="0">
                  <a:solidFill>
                    <a:srgbClr val="FF0000"/>
                  </a:solidFill>
                </a:rPr>
                <a:t>50</a:t>
              </a:r>
              <a:r>
                <a:rPr kumimoji="1" lang="ja-JP" altLang="en-US" sz="3200" b="1" dirty="0">
                  <a:solidFill>
                    <a:srgbClr val="FF0000"/>
                  </a:solidFill>
                </a:rPr>
                <a:t>％</a:t>
              </a:r>
              <a:r>
                <a:rPr kumimoji="1" lang="en-US" altLang="ja-JP" sz="3200" b="1" dirty="0">
                  <a:solidFill>
                    <a:srgbClr val="FF0000"/>
                  </a:solidFill>
                </a:rPr>
                <a:t>OFF</a:t>
              </a:r>
              <a:endParaRPr kumimoji="1" lang="ja-JP" altLang="en-US" sz="3200" b="1" dirty="0">
                <a:solidFill>
                  <a:srgbClr val="FF0000"/>
                </a:solidFill>
              </a:endParaRPr>
            </a:p>
          </p:txBody>
        </p:sp>
      </p:grpSp>
      <p:graphicFrame>
        <p:nvGraphicFramePr>
          <p:cNvPr id="7" name="Group 362">
            <a:extLst>
              <a:ext uri="{FF2B5EF4-FFF2-40B4-BE49-F238E27FC236}">
                <a16:creationId xmlns:a16="http://schemas.microsoft.com/office/drawing/2014/main" id="{F0F1D113-C29C-415B-84D2-4D6839992E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727810"/>
              </p:ext>
            </p:extLst>
          </p:nvPr>
        </p:nvGraphicFramePr>
        <p:xfrm>
          <a:off x="111975" y="1411248"/>
          <a:ext cx="8920050" cy="4288612"/>
        </p:xfrm>
        <a:graphic>
          <a:graphicData uri="http://schemas.openxmlformats.org/drawingml/2006/table">
            <a:tbl>
              <a:tblPr/>
              <a:tblGrid>
                <a:gridCol w="1292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01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2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83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65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44029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6733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媒体名</a:t>
                      </a:r>
                    </a:p>
                  </a:txBody>
                  <a:tcPr marL="99060" marR="99060" marT="45687" marB="456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掲出期間</a:t>
                      </a:r>
                    </a:p>
                  </a:txBody>
                  <a:tcPr marL="99060" marR="99060" marT="45687" marB="456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駅名</a:t>
                      </a:r>
                    </a:p>
                  </a:txBody>
                  <a:tcPr marL="99060" marR="99060" marT="45687" marB="456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定価</a:t>
                      </a: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ＤＦＧ平成丸ゴシック体W4" pitchFamily="50" charset="-128"/>
                        <a:ea typeface="ＤＦＧ平成丸ゴシック体W4" pitchFamily="50" charset="-128"/>
                      </a:endParaRPr>
                    </a:p>
                  </a:txBody>
                  <a:tcPr marL="99060" marR="99060" marT="45687" marB="456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⇒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50%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オフ</a:t>
                      </a:r>
                      <a:endParaRPr kumimoji="1" lang="en-US" altLang="ja-JP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ＤＦＧ平成丸ゴシック体W4" pitchFamily="50" charset="-128"/>
                        <a:ea typeface="ＤＦＧ平成丸ゴシック体W4" pitchFamily="50" charset="-128"/>
                      </a:endParaRPr>
                    </a:p>
                  </a:txBody>
                  <a:tcPr marL="99060" marR="99060" marT="45687" marB="456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備考</a:t>
                      </a:r>
                      <a:endParaRPr kumimoji="1" lang="en-US" altLang="ja-JP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ＤＦＧ平成丸ゴシック体W4" pitchFamily="50" charset="-128"/>
                        <a:ea typeface="ＤＦＧ平成丸ゴシック体W4" pitchFamily="50" charset="-128"/>
                      </a:endParaRPr>
                    </a:p>
                  </a:txBody>
                  <a:tcPr marL="99060" marR="99060" marT="45687" marB="456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89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防煙板広告</a:t>
                      </a:r>
                    </a:p>
                  </a:txBody>
                  <a:tcPr marL="99060" marR="99060" marT="45687" marB="456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７日間</a:t>
                      </a: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ＤＦＧ平成丸ゴシック体W4" pitchFamily="50" charset="-128"/>
                        <a:ea typeface="ＤＦＧ平成丸ゴシック体W4" pitchFamily="50" charset="-128"/>
                      </a:endParaRPr>
                    </a:p>
                  </a:txBody>
                  <a:tcPr marL="99060" marR="99060" marT="45687" marB="456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新横浜・上大岡等</a:t>
                      </a:r>
                    </a:p>
                  </a:txBody>
                  <a:tcPr marL="99060" marR="99060" marT="45687" marB="456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124,000</a:t>
                      </a: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円</a:t>
                      </a: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ＤＦＧ平成丸ゴシック体W4" pitchFamily="50" charset="-128"/>
                        <a:ea typeface="ＤＦＧ平成丸ゴシック体W4" pitchFamily="50" charset="-128"/>
                      </a:endParaRPr>
                    </a:p>
                  </a:txBody>
                  <a:tcPr marL="99060" marR="99060" marT="45687" marB="456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62,000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円</a:t>
                      </a:r>
                    </a:p>
                  </a:txBody>
                  <a:tcPr marL="99060" marR="99060" marT="45687" marB="456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・駅によりサイズが異なります。</a:t>
                      </a:r>
                      <a:endParaRPr kumimoji="1" lang="en-US" altLang="ja-JP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・過去実績のない駅は現調の上、要申請となります。</a:t>
                      </a:r>
                    </a:p>
                  </a:txBody>
                  <a:tcPr marL="99060" marR="99060" marT="45687" marB="456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12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ＤＦＧ平成丸ゴシック体W4" pitchFamily="50" charset="-128"/>
                        <a:ea typeface="ＤＦＧ平成丸ゴシック体W4" pitchFamily="50" charset="-128"/>
                      </a:endParaRPr>
                    </a:p>
                  </a:txBody>
                  <a:tcPr marL="99060" marR="99060" marT="45687" marB="456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ＤＦＧ平成丸ゴシック体W4" pitchFamily="50" charset="-128"/>
                        <a:ea typeface="ＤＦＧ平成丸ゴシック体W4" pitchFamily="50" charset="-128"/>
                      </a:endParaRPr>
                    </a:p>
                  </a:txBody>
                  <a:tcPr marL="99060" marR="99060" marT="45687" marB="456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中川・センター南</a:t>
                      </a: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ＤＦＧ平成丸ゴシック体W4" pitchFamily="50" charset="-128"/>
                        <a:ea typeface="ＤＦＧ平成丸ゴシック体W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センター北 等</a:t>
                      </a:r>
                    </a:p>
                  </a:txBody>
                  <a:tcPr marL="99060" marR="99060" marT="45687" marB="456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108,000</a:t>
                      </a: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円</a:t>
                      </a: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ＤＦＧ平成丸ゴシック体W4" pitchFamily="50" charset="-128"/>
                        <a:ea typeface="ＤＦＧ平成丸ゴシック体W4" pitchFamily="50" charset="-128"/>
                      </a:endParaRPr>
                    </a:p>
                  </a:txBody>
                  <a:tcPr marL="99060" marR="99060" marT="45687" marB="456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54,000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円</a:t>
                      </a:r>
                    </a:p>
                  </a:txBody>
                  <a:tcPr marL="99060" marR="99060" marT="45687" marB="456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99060" marR="99060" marT="45687" marB="456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1752047"/>
                  </a:ext>
                </a:extLst>
              </a:tr>
              <a:tr h="45289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フリーポスター</a:t>
                      </a:r>
                    </a:p>
                  </a:txBody>
                  <a:tcPr marL="99060" marR="99060" marT="45687" marB="456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7</a:t>
                      </a: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日間</a:t>
                      </a: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ＤＦＧ平成丸ゴシック体W4" pitchFamily="50" charset="-128"/>
                        <a:ea typeface="ＤＦＧ平成丸ゴシック体W4" pitchFamily="50" charset="-128"/>
                      </a:endParaRPr>
                    </a:p>
                  </a:txBody>
                  <a:tcPr marL="99060" marR="99060" marT="45687" marB="456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横浜・新横浜 等</a:t>
                      </a:r>
                    </a:p>
                  </a:txBody>
                  <a:tcPr marL="99060" marR="99060" marT="45687" marB="456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＠</a:t>
                      </a: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31,000</a:t>
                      </a: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円</a:t>
                      </a: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ＤＦＧ平成丸ゴシック体W4" pitchFamily="50" charset="-128"/>
                        <a:ea typeface="ＤＦＧ平成丸ゴシック体W4" pitchFamily="50" charset="-128"/>
                      </a:endParaRPr>
                    </a:p>
                  </a:txBody>
                  <a:tcPr marL="99060" marR="99060" marT="45687" marB="456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＠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15,500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円</a:t>
                      </a:r>
                    </a:p>
                  </a:txBody>
                  <a:tcPr marL="99060" marR="99060" marT="45687" marB="456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・料金はＢ１</a:t>
                      </a:r>
                      <a:r>
                        <a:rPr kumimoji="1" lang="en-US" altLang="ja-JP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×</a:t>
                      </a:r>
                      <a:r>
                        <a:rPr kumimoji="1" lang="ja-JP" alt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１枚の金額です。</a:t>
                      </a:r>
                      <a:endParaRPr kumimoji="1" lang="en-US" altLang="ja-JP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・現調の上、要申請となります。</a:t>
                      </a:r>
                      <a:endParaRPr kumimoji="1" lang="en-US" altLang="ja-JP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・Ｂ１</a:t>
                      </a:r>
                      <a:r>
                        <a:rPr kumimoji="1" lang="en-US" altLang="ja-JP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×</a:t>
                      </a:r>
                      <a:r>
                        <a:rPr kumimoji="1" lang="ja-JP" alt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１枚から掲出可能です。</a:t>
                      </a:r>
                    </a:p>
                  </a:txBody>
                  <a:tcPr marL="99060" marR="99060" marT="45687" marB="456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267569"/>
                  </a:ext>
                </a:extLst>
              </a:tr>
              <a:tr h="45289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ＤＦＧ平成丸ゴシック体W4" pitchFamily="50" charset="-128"/>
                        <a:ea typeface="ＤＦＧ平成丸ゴシック体W4" pitchFamily="50" charset="-128"/>
                      </a:endParaRPr>
                    </a:p>
                  </a:txBody>
                  <a:tcPr marL="99060" marR="99060" marT="45687" marB="456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ＤＦＧ平成丸ゴシック体W4" pitchFamily="50" charset="-128"/>
                        <a:ea typeface="ＤＦＧ平成丸ゴシック体W4" pitchFamily="50" charset="-128"/>
                      </a:endParaRPr>
                    </a:p>
                  </a:txBody>
                  <a:tcPr marL="99060" marR="99060" marT="45687" marB="456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その他の駅</a:t>
                      </a:r>
                    </a:p>
                  </a:txBody>
                  <a:tcPr marL="99060" marR="99060" marT="45687" marB="456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＠</a:t>
                      </a: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27,000</a:t>
                      </a: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円</a:t>
                      </a: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ＤＦＧ平成丸ゴシック体W4" pitchFamily="50" charset="-128"/>
                        <a:ea typeface="ＤＦＧ平成丸ゴシック体W4" pitchFamily="50" charset="-128"/>
                      </a:endParaRPr>
                    </a:p>
                  </a:txBody>
                  <a:tcPr marL="99060" marR="99060" marT="45687" marB="456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＠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13,500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円</a:t>
                      </a:r>
                    </a:p>
                  </a:txBody>
                  <a:tcPr marL="99060" marR="99060" marT="45687" marB="456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99060" marR="99060" marT="45687" marB="456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0148577"/>
                  </a:ext>
                </a:extLst>
              </a:tr>
              <a:tr h="4812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フロア広告</a:t>
                      </a:r>
                    </a:p>
                  </a:txBody>
                  <a:tcPr marL="99060" marR="99060" marT="45687" marB="456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1</a:t>
                      </a: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ヶ月</a:t>
                      </a: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ＤＦＧ平成丸ゴシック体W4" pitchFamily="50" charset="-128"/>
                        <a:ea typeface="ＤＦＧ平成丸ゴシック体W4" pitchFamily="50" charset="-128"/>
                      </a:endParaRPr>
                    </a:p>
                  </a:txBody>
                  <a:tcPr marL="99060" marR="99060" marT="45687" marB="456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中川・センター南</a:t>
                      </a: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ＤＦＧ平成丸ゴシック体W4" pitchFamily="50" charset="-128"/>
                        <a:ea typeface="ＤＦＧ平成丸ゴシック体W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センター北 等</a:t>
                      </a:r>
                    </a:p>
                  </a:txBody>
                  <a:tcPr marL="99060" marR="99060" marT="45687" marB="456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300,000</a:t>
                      </a: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円</a:t>
                      </a: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ＤＦＧ平成丸ゴシック体W4" pitchFamily="50" charset="-128"/>
                        <a:ea typeface="ＤＦＧ平成丸ゴシック体W4" pitchFamily="50" charset="-128"/>
                      </a:endParaRPr>
                    </a:p>
                  </a:txBody>
                  <a:tcPr marL="99060" marR="99060" marT="45687" marB="456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150,000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円</a:t>
                      </a:r>
                    </a:p>
                  </a:txBody>
                  <a:tcPr marL="99060" marR="99060" marT="45687" marB="456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・料金は９㎡の金額です。</a:t>
                      </a:r>
                    </a:p>
                  </a:txBody>
                  <a:tcPr marL="99060" marR="99060" marT="45687" marB="456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1752971"/>
                  </a:ext>
                </a:extLst>
              </a:tr>
              <a:tr h="48126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柱巻広告</a:t>
                      </a:r>
                    </a:p>
                  </a:txBody>
                  <a:tcPr marL="99060" marR="99060" marT="45687" marB="456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7</a:t>
                      </a: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日間</a:t>
                      </a: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ＤＦＧ平成丸ゴシック体W4" pitchFamily="50" charset="-128"/>
                        <a:ea typeface="ＤＦＧ平成丸ゴシック体W4" pitchFamily="50" charset="-128"/>
                      </a:endParaRPr>
                    </a:p>
                  </a:txBody>
                  <a:tcPr marL="99060" marR="99060" marT="45687" marB="456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横浜・新横浜</a:t>
                      </a: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ＤＦＧ平成丸ゴシック体W4" pitchFamily="50" charset="-128"/>
                        <a:ea typeface="ＤＦＧ平成丸ゴシック体W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日吉 他</a:t>
                      </a:r>
                    </a:p>
                  </a:txBody>
                  <a:tcPr marL="99060" marR="99060" marT="45687" marB="456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124,000</a:t>
                      </a: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円</a:t>
                      </a: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ＤＦＧ平成丸ゴシック体W4" pitchFamily="50" charset="-128"/>
                        <a:ea typeface="ＤＦＧ平成丸ゴシック体W4" pitchFamily="50" charset="-128"/>
                      </a:endParaRPr>
                    </a:p>
                  </a:txBody>
                  <a:tcPr marL="99060" marR="99060" marT="45687" marB="456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62,000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円</a:t>
                      </a:r>
                    </a:p>
                  </a:txBody>
                  <a:tcPr marL="99060" marR="99060" marT="45687" marB="456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・現調の上、要申請となります。</a:t>
                      </a:r>
                    </a:p>
                  </a:txBody>
                  <a:tcPr marL="99060" marR="99060" marT="45687" marB="456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1264247"/>
                  </a:ext>
                </a:extLst>
              </a:tr>
              <a:tr h="69518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改札機</a:t>
                      </a: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ＤＦＧ平成丸ゴシック体W4" pitchFamily="50" charset="-128"/>
                        <a:ea typeface="ＤＦＧ平成丸ゴシック体W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ステッカー</a:t>
                      </a:r>
                    </a:p>
                  </a:txBody>
                  <a:tcPr marL="99060" marR="99060" marT="45687" marB="456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14</a:t>
                      </a: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日間</a:t>
                      </a: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ＤＦＧ平成丸ゴシック体W4" pitchFamily="50" charset="-128"/>
                        <a:ea typeface="ＤＦＧ平成丸ゴシック体W4" pitchFamily="50" charset="-128"/>
                      </a:endParaRPr>
                    </a:p>
                  </a:txBody>
                  <a:tcPr marL="99060" marR="99060" marT="45687" marB="456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あざみ野・新横浜</a:t>
                      </a: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ＤＦＧ平成丸ゴシック体W4" pitchFamily="50" charset="-128"/>
                        <a:ea typeface="ＤＦＧ平成丸ゴシック体W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横浜・関内</a:t>
                      </a: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ＤＦＧ平成丸ゴシック体W4" pitchFamily="50" charset="-128"/>
                        <a:ea typeface="ＤＦＧ平成丸ゴシック体W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上大岡・日吉</a:t>
                      </a:r>
                    </a:p>
                  </a:txBody>
                  <a:tcPr marL="99060" marR="99060" marT="45687" marB="456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＠</a:t>
                      </a: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3,500</a:t>
                      </a: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円</a:t>
                      </a: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ＤＦＧ平成丸ゴシック体W4" pitchFamily="50" charset="-128"/>
                        <a:ea typeface="ＤＦＧ平成丸ゴシック体W4" pitchFamily="50" charset="-128"/>
                      </a:endParaRPr>
                    </a:p>
                  </a:txBody>
                  <a:tcPr marL="99060" marR="99060" marT="45687" marB="456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＠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1,750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円</a:t>
                      </a:r>
                    </a:p>
                  </a:txBody>
                  <a:tcPr marL="99060" marR="99060" marT="45687" marB="456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・料金は１枚の金額です。</a:t>
                      </a:r>
                      <a:endParaRPr kumimoji="1" lang="en-US" altLang="ja-JP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・掲出期間は最大４週間までです。</a:t>
                      </a:r>
                      <a:endParaRPr kumimoji="1" lang="en-US" altLang="ja-JP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+mn-cs"/>
                        </a:rPr>
                        <a:t>・サイズ、最大掲出枚数はお問い合わせ下さい。</a:t>
                      </a:r>
                    </a:p>
                  </a:txBody>
                  <a:tcPr marL="99060" marR="99060" marT="45687" marB="456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35181"/>
                  </a:ext>
                </a:extLst>
              </a:tr>
              <a:tr h="452897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ＤＦＧ平成丸ゴシック体W4" pitchFamily="50" charset="-128"/>
                        <a:ea typeface="ＤＦＧ平成丸ゴシック体W4" pitchFamily="50" charset="-128"/>
                      </a:endParaRPr>
                    </a:p>
                  </a:txBody>
                  <a:tcPr marL="99060" marR="99060" marT="45687" marB="456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ＤＦＧ平成丸ゴシック体W4" pitchFamily="50" charset="-128"/>
                        <a:ea typeface="ＤＦＧ平成丸ゴシック体W4" pitchFamily="50" charset="-128"/>
                      </a:endParaRPr>
                    </a:p>
                  </a:txBody>
                  <a:tcPr marL="99060" marR="99060" marT="45687" marB="456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その他の駅</a:t>
                      </a:r>
                    </a:p>
                  </a:txBody>
                  <a:tcPr marL="99060" marR="99060" marT="45687" marB="456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＠</a:t>
                      </a:r>
                      <a:r>
                        <a:rPr kumimoji="1" lang="en-US" altLang="ja-JP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3,000</a:t>
                      </a:r>
                      <a:r>
                        <a:rPr kumimoji="1" lang="ja-JP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円</a:t>
                      </a:r>
                      <a:endParaRPr kumimoji="1" lang="en-US" altLang="ja-JP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ＤＦＧ平成丸ゴシック体W4" pitchFamily="50" charset="-128"/>
                        <a:ea typeface="ＤＦＧ平成丸ゴシック体W4" pitchFamily="50" charset="-128"/>
                      </a:endParaRPr>
                    </a:p>
                  </a:txBody>
                  <a:tcPr marL="99060" marR="99060" marT="45687" marB="456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＠</a:t>
                      </a:r>
                      <a:r>
                        <a:rPr kumimoji="1" lang="en-US" altLang="ja-JP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1,500</a:t>
                      </a:r>
                      <a:r>
                        <a:rPr kumimoji="1" lang="ja-JP" altLang="en-US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円</a:t>
                      </a:r>
                    </a:p>
                  </a:txBody>
                  <a:tcPr marL="99060" marR="99060" marT="45687" marB="456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1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+mj-ea"/>
                        <a:ea typeface="+mn-ea"/>
                        <a:cs typeface="+mn-cs"/>
                      </a:endParaRPr>
                    </a:p>
                  </a:txBody>
                  <a:tcPr marL="99060" marR="99060" marT="45687" marB="456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55860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758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67D31C2C-9826-40AC-A3B5-505936E138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6301" y="5758240"/>
            <a:ext cx="1757869" cy="573998"/>
          </a:xfrm>
          <a:prstGeom prst="rect">
            <a:avLst/>
          </a:prstGeom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DECAE1C-2B45-45DD-8099-4861788EE734}"/>
              </a:ext>
            </a:extLst>
          </p:cNvPr>
          <p:cNvSpPr txBox="1"/>
          <p:nvPr/>
        </p:nvSpPr>
        <p:spPr>
          <a:xfrm>
            <a:off x="-61991" y="23247"/>
            <a:ext cx="64085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【</a:t>
            </a:r>
            <a:r>
              <a:rPr lang="ja-JP" altLang="en-US" dirty="0"/>
              <a:t>横浜市営地下鉄</a:t>
            </a:r>
            <a:r>
              <a:rPr lang="en-US" altLang="ja-JP" dirty="0"/>
              <a:t>】</a:t>
            </a:r>
            <a:r>
              <a:rPr lang="ja-JP" altLang="en-US" dirty="0"/>
              <a:t>～</a:t>
            </a:r>
            <a:r>
              <a:rPr lang="en-US" altLang="ja-JP" dirty="0"/>
              <a:t>2020</a:t>
            </a:r>
            <a:r>
              <a:rPr lang="ja-JP" altLang="en-US" dirty="0"/>
              <a:t>年夏期緊急キャンペーン～</a:t>
            </a:r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76B2FB5-A74A-48FF-94F1-D70C745CAB82}"/>
              </a:ext>
            </a:extLst>
          </p:cNvPr>
          <p:cNvSpPr txBox="1"/>
          <p:nvPr/>
        </p:nvSpPr>
        <p:spPr>
          <a:xfrm>
            <a:off x="65869" y="392579"/>
            <a:ext cx="37622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④駅貼り</a:t>
            </a:r>
            <a:endParaRPr lang="en-US" altLang="ja-JP" sz="2400" b="1" dirty="0"/>
          </a:p>
        </p:txBody>
      </p:sp>
      <p:sp>
        <p:nvSpPr>
          <p:cNvPr id="21" name="星: 24 pt 20">
            <a:extLst>
              <a:ext uri="{FF2B5EF4-FFF2-40B4-BE49-F238E27FC236}">
                <a16:creationId xmlns:a16="http://schemas.microsoft.com/office/drawing/2014/main" id="{85DCF0F5-36F3-4C63-A4E9-EF46D9347423}"/>
              </a:ext>
            </a:extLst>
          </p:cNvPr>
          <p:cNvSpPr/>
          <p:nvPr/>
        </p:nvSpPr>
        <p:spPr>
          <a:xfrm>
            <a:off x="6571195" y="0"/>
            <a:ext cx="2343612" cy="1123627"/>
          </a:xfrm>
          <a:prstGeom prst="star24">
            <a:avLst/>
          </a:prstGeom>
          <a:solidFill>
            <a:srgbClr val="FFFF00"/>
          </a:solidFill>
          <a:ln>
            <a:solidFill>
              <a:srgbClr val="FFC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800" b="1" dirty="0">
              <a:solidFill>
                <a:srgbClr val="FF0000"/>
              </a:solidFill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98147653-925C-4F2A-A623-B00D479BD040}"/>
              </a:ext>
            </a:extLst>
          </p:cNvPr>
          <p:cNvSpPr txBox="1"/>
          <p:nvPr/>
        </p:nvSpPr>
        <p:spPr>
          <a:xfrm>
            <a:off x="6870219" y="315908"/>
            <a:ext cx="19593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b="1" dirty="0">
                <a:solidFill>
                  <a:srgbClr val="FF0000"/>
                </a:solidFill>
              </a:rPr>
              <a:t>50</a:t>
            </a:r>
            <a:r>
              <a:rPr kumimoji="1" lang="ja-JP" altLang="en-US" sz="3200" b="1" dirty="0">
                <a:solidFill>
                  <a:srgbClr val="FF0000"/>
                </a:solidFill>
              </a:rPr>
              <a:t>％</a:t>
            </a:r>
            <a:r>
              <a:rPr kumimoji="1" lang="en-US" altLang="ja-JP" sz="3200" b="1" dirty="0">
                <a:solidFill>
                  <a:srgbClr val="FF0000"/>
                </a:solidFill>
              </a:rPr>
              <a:t>OFF</a:t>
            </a:r>
            <a:endParaRPr kumimoji="1" lang="ja-JP" altLang="en-US" sz="3200" b="1" dirty="0">
              <a:solidFill>
                <a:srgbClr val="FF0000"/>
              </a:solidFill>
            </a:endParaRPr>
          </a:p>
        </p:txBody>
      </p:sp>
      <p:pic>
        <p:nvPicPr>
          <p:cNvPr id="9" name="図 8" descr="屋内, 窓, 建物, 女性 が含まれている画像&#10;&#10;自動的に生成された説明">
            <a:extLst>
              <a:ext uri="{FF2B5EF4-FFF2-40B4-BE49-F238E27FC236}">
                <a16:creationId xmlns:a16="http://schemas.microsoft.com/office/drawing/2014/main" id="{12F05AE6-4180-46C0-B92C-040F47B4EB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6074" y="1122702"/>
            <a:ext cx="3629025" cy="2095500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C3BB2504-0FC8-4303-BB4F-26AD8B88E8C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6364" y="1129269"/>
            <a:ext cx="5846745" cy="3096339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54FF6A85-D4FD-4A1A-9039-BAC2C7F2C1D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9363" y="4143405"/>
            <a:ext cx="8914807" cy="1017249"/>
          </a:xfrm>
          <a:prstGeom prst="rect">
            <a:avLst/>
          </a:prstGeom>
        </p:spPr>
      </p:pic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2CEC2B54-A8F8-4080-ADEB-2A49667E31C4}"/>
              </a:ext>
            </a:extLst>
          </p:cNvPr>
          <p:cNvSpPr txBox="1"/>
          <p:nvPr/>
        </p:nvSpPr>
        <p:spPr>
          <a:xfrm>
            <a:off x="182443" y="5373519"/>
            <a:ext cx="3964863" cy="769441"/>
          </a:xfrm>
          <a:prstGeom prst="rect">
            <a:avLst/>
          </a:prstGeom>
          <a:noFill/>
          <a:ln w="28575">
            <a:solidFill>
              <a:schemeClr val="bg2">
                <a:lumMod val="90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kumimoji="1" lang="en-US" altLang="ja-JP" sz="1100" dirty="0"/>
              <a:t>【</a:t>
            </a:r>
            <a:r>
              <a:rPr kumimoji="1" lang="ja-JP" altLang="en-US" sz="1100" dirty="0"/>
              <a:t>備考</a:t>
            </a:r>
            <a:r>
              <a:rPr kumimoji="1" lang="en-US" altLang="ja-JP" sz="1100" dirty="0"/>
              <a:t>】</a:t>
            </a:r>
          </a:p>
          <a:p>
            <a:r>
              <a:rPr lang="ja-JP" altLang="en-US" sz="1100" dirty="0"/>
              <a:t>①～</a:t>
            </a:r>
            <a:r>
              <a:rPr lang="en-US" altLang="ja-JP" sz="1100" dirty="0"/>
              <a:t>7/31</a:t>
            </a:r>
            <a:r>
              <a:rPr lang="ja-JP" altLang="en-US" sz="1100" dirty="0"/>
              <a:t>までに掲出開始分に限ります。</a:t>
            </a:r>
            <a:endParaRPr lang="en-US" altLang="ja-JP" sz="1100" dirty="0"/>
          </a:p>
          <a:p>
            <a:r>
              <a:rPr lang="ja-JP" altLang="en-US" sz="1100" dirty="0"/>
              <a:t>②既に申し込み済みの案件は対象外です。</a:t>
            </a:r>
            <a:endParaRPr lang="en-US" altLang="ja-JP" sz="1100" dirty="0"/>
          </a:p>
          <a:p>
            <a:r>
              <a:rPr lang="ja-JP" altLang="en-US" sz="1100" dirty="0"/>
              <a:t>③対象期間内に継続した場合にも割引は適用されます。</a:t>
            </a:r>
            <a:endParaRPr lang="en-US" altLang="ja-JP" sz="1100" dirty="0"/>
          </a:p>
        </p:txBody>
      </p:sp>
    </p:spTree>
    <p:extLst>
      <p:ext uri="{BB962C8B-B14F-4D97-AF65-F5344CB8AC3E}">
        <p14:creationId xmlns:p14="http://schemas.microsoft.com/office/powerpoint/2010/main" val="3694398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67D31C2C-9826-40AC-A3B5-505936E138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6301" y="5758240"/>
            <a:ext cx="1757869" cy="573998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05EC4EB-F9F3-4649-86F4-1707C02C4059}"/>
              </a:ext>
            </a:extLst>
          </p:cNvPr>
          <p:cNvSpPr txBox="1"/>
          <p:nvPr/>
        </p:nvSpPr>
        <p:spPr>
          <a:xfrm>
            <a:off x="-61991" y="23247"/>
            <a:ext cx="64085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【</a:t>
            </a:r>
            <a:r>
              <a:rPr lang="ja-JP" altLang="en-US" dirty="0"/>
              <a:t>横浜市営バス</a:t>
            </a:r>
            <a:r>
              <a:rPr lang="en-US" altLang="ja-JP" dirty="0"/>
              <a:t>】</a:t>
            </a:r>
            <a:r>
              <a:rPr lang="ja-JP" altLang="en-US" dirty="0"/>
              <a:t>～</a:t>
            </a:r>
            <a:r>
              <a:rPr lang="en-US" altLang="ja-JP" dirty="0"/>
              <a:t>2020</a:t>
            </a:r>
            <a:r>
              <a:rPr lang="ja-JP" altLang="en-US" dirty="0"/>
              <a:t>年夏期緊急キャンペーン～</a:t>
            </a:r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67A730B-2428-4687-9A08-C70247CF0F26}"/>
              </a:ext>
            </a:extLst>
          </p:cNvPr>
          <p:cNvSpPr txBox="1"/>
          <p:nvPr/>
        </p:nvSpPr>
        <p:spPr>
          <a:xfrm>
            <a:off x="65869" y="392579"/>
            <a:ext cx="37622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/>
              <a:t>⑤バスまど上</a:t>
            </a:r>
            <a:endParaRPr kumimoji="1" lang="ja-JP" altLang="en-US" sz="2400" b="1" dirty="0"/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BD7B7EA2-C9FA-465E-B94E-CE48CF4DFD60}"/>
              </a:ext>
            </a:extLst>
          </p:cNvPr>
          <p:cNvGrpSpPr/>
          <p:nvPr/>
        </p:nvGrpSpPr>
        <p:grpSpPr>
          <a:xfrm>
            <a:off x="6084186" y="23247"/>
            <a:ext cx="2238404" cy="1212097"/>
            <a:chOff x="6021091" y="199911"/>
            <a:chExt cx="2464230" cy="1308663"/>
          </a:xfrm>
        </p:grpSpPr>
        <p:sp>
          <p:nvSpPr>
            <p:cNvPr id="7" name="星: 24 pt 6">
              <a:extLst>
                <a:ext uri="{FF2B5EF4-FFF2-40B4-BE49-F238E27FC236}">
                  <a16:creationId xmlns:a16="http://schemas.microsoft.com/office/drawing/2014/main" id="{58196BE5-138B-4416-AA47-2807ED9548DE}"/>
                </a:ext>
              </a:extLst>
            </p:cNvPr>
            <p:cNvSpPr/>
            <p:nvPr/>
          </p:nvSpPr>
          <p:spPr>
            <a:xfrm>
              <a:off x="6021091" y="199911"/>
              <a:ext cx="2464230" cy="1308663"/>
            </a:xfrm>
            <a:prstGeom prst="star24">
              <a:avLst/>
            </a:prstGeom>
            <a:solidFill>
              <a:srgbClr val="FFFF00"/>
            </a:solidFill>
            <a:ln>
              <a:solidFill>
                <a:srgbClr val="FFC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2800" b="1" dirty="0">
                <a:solidFill>
                  <a:srgbClr val="FF0000"/>
                </a:solidFill>
              </a:endParaRPr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B6557209-E086-4227-8766-06A76B3B7CF0}"/>
                </a:ext>
              </a:extLst>
            </p:cNvPr>
            <p:cNvSpPr txBox="1"/>
            <p:nvPr/>
          </p:nvSpPr>
          <p:spPr>
            <a:xfrm>
              <a:off x="6401988" y="561856"/>
              <a:ext cx="195934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3200" b="1" dirty="0">
                  <a:solidFill>
                    <a:srgbClr val="FF0000"/>
                  </a:solidFill>
                </a:rPr>
                <a:t>50</a:t>
              </a:r>
              <a:r>
                <a:rPr kumimoji="1" lang="ja-JP" altLang="en-US" sz="3200" b="1" dirty="0">
                  <a:solidFill>
                    <a:srgbClr val="FF0000"/>
                  </a:solidFill>
                </a:rPr>
                <a:t>％</a:t>
              </a:r>
              <a:r>
                <a:rPr kumimoji="1" lang="en-US" altLang="ja-JP" sz="3200" b="1" dirty="0">
                  <a:solidFill>
                    <a:srgbClr val="FF0000"/>
                  </a:solidFill>
                </a:rPr>
                <a:t>OFF</a:t>
              </a:r>
              <a:endParaRPr kumimoji="1" lang="ja-JP" altLang="en-US" sz="3200" b="1" dirty="0">
                <a:solidFill>
                  <a:srgbClr val="FF0000"/>
                </a:solidFill>
              </a:endParaRPr>
            </a:p>
          </p:txBody>
        </p:sp>
      </p:grpSp>
      <p:pic>
        <p:nvPicPr>
          <p:cNvPr id="9" name="図 8" descr="屋内, 座る, テーブル, キッチン が含まれている画像&#10;&#10;自動的に生成された説明">
            <a:extLst>
              <a:ext uri="{FF2B5EF4-FFF2-40B4-BE49-F238E27FC236}">
                <a16:creationId xmlns:a16="http://schemas.microsoft.com/office/drawing/2014/main" id="{F15AFC85-C719-4088-BEAC-449D1A30B3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493" y="1235344"/>
            <a:ext cx="3550733" cy="2205424"/>
          </a:xfrm>
          <a:prstGeom prst="rect">
            <a:avLst/>
          </a:prstGeom>
        </p:spPr>
      </p:pic>
      <p:grpSp>
        <p:nvGrpSpPr>
          <p:cNvPr id="10" name="Group 1067">
            <a:extLst>
              <a:ext uri="{FF2B5EF4-FFF2-40B4-BE49-F238E27FC236}">
                <a16:creationId xmlns:a16="http://schemas.microsoft.com/office/drawing/2014/main" id="{415B839C-CBAA-4E75-9175-20E95A75F4E7}"/>
              </a:ext>
            </a:extLst>
          </p:cNvPr>
          <p:cNvGrpSpPr>
            <a:grpSpLocks/>
          </p:cNvGrpSpPr>
          <p:nvPr/>
        </p:nvGrpSpPr>
        <p:grpSpPr bwMode="auto">
          <a:xfrm>
            <a:off x="255493" y="3520538"/>
            <a:ext cx="3382963" cy="1674814"/>
            <a:chOff x="725" y="2431"/>
            <a:chExt cx="2131" cy="1055"/>
          </a:xfrm>
        </p:grpSpPr>
        <p:sp>
          <p:nvSpPr>
            <p:cNvPr id="11" name="Rectangle 889">
              <a:extLst>
                <a:ext uri="{FF2B5EF4-FFF2-40B4-BE49-F238E27FC236}">
                  <a16:creationId xmlns:a16="http://schemas.microsoft.com/office/drawing/2014/main" id="{4C04624A-B92E-40C5-B9ED-661E2A196A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0" y="2458"/>
              <a:ext cx="1680" cy="99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/>
            </a:p>
          </p:txBody>
        </p:sp>
        <p:sp>
          <p:nvSpPr>
            <p:cNvPr id="12" name="Rectangle 892">
              <a:extLst>
                <a:ext uri="{FF2B5EF4-FFF2-40B4-BE49-F238E27FC236}">
                  <a16:creationId xmlns:a16="http://schemas.microsoft.com/office/drawing/2014/main" id="{9D391F61-6840-4E75-9D22-409DD28830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0" y="2458"/>
              <a:ext cx="1680" cy="68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/>
            </a:p>
          </p:txBody>
        </p:sp>
        <p:sp>
          <p:nvSpPr>
            <p:cNvPr id="13" name="Rectangle 893">
              <a:extLst>
                <a:ext uri="{FF2B5EF4-FFF2-40B4-BE49-F238E27FC236}">
                  <a16:creationId xmlns:a16="http://schemas.microsoft.com/office/drawing/2014/main" id="{66A794A6-1757-4B13-B507-D98417AB36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0" y="3396"/>
              <a:ext cx="1680" cy="68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2400"/>
            </a:p>
          </p:txBody>
        </p:sp>
        <p:sp>
          <p:nvSpPr>
            <p:cNvPr id="14" name="Text Box 894">
              <a:extLst>
                <a:ext uri="{FF2B5EF4-FFF2-40B4-BE49-F238E27FC236}">
                  <a16:creationId xmlns:a16="http://schemas.microsoft.com/office/drawing/2014/main" id="{0F7480BD-F119-4CD0-94CF-AAC88B5BB3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88" y="2431"/>
              <a:ext cx="468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1000" dirty="0">
                  <a:latin typeface="ＤＦＧ平成丸ゴシック体W4" pitchFamily="50" charset="-128"/>
                  <a:ea typeface="ＤＦＧ平成丸ゴシック体W4" pitchFamily="50" charset="-128"/>
                </a:rPr>
                <a:t>20</a:t>
              </a:r>
              <a:r>
                <a:rPr lang="ja-JP" altLang="en-US" sz="1000" dirty="0">
                  <a:latin typeface="ＤＦＧ平成丸ゴシック体W4" pitchFamily="50" charset="-128"/>
                  <a:ea typeface="ＤＦＧ平成丸ゴシック体W4" pitchFamily="50" charset="-128"/>
                </a:rPr>
                <a:t>ｍｍ</a:t>
              </a:r>
            </a:p>
          </p:txBody>
        </p:sp>
        <p:sp>
          <p:nvSpPr>
            <p:cNvPr id="15" name="Text Box 895">
              <a:extLst>
                <a:ext uri="{FF2B5EF4-FFF2-40B4-BE49-F238E27FC236}">
                  <a16:creationId xmlns:a16="http://schemas.microsoft.com/office/drawing/2014/main" id="{3707EA45-A08F-4913-90C3-FC59DD6FED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98" y="3331"/>
              <a:ext cx="458" cy="15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ja-JP" sz="1000" dirty="0">
                  <a:latin typeface="ＤＦＧ平成丸ゴシック体W4" pitchFamily="50" charset="-128"/>
                  <a:ea typeface="ＤＦＧ平成丸ゴシック体W4" pitchFamily="50" charset="-128"/>
                </a:rPr>
                <a:t>20</a:t>
              </a:r>
              <a:r>
                <a:rPr lang="ja-JP" altLang="en-US" sz="1000" dirty="0">
                  <a:latin typeface="ＤＦＧ平成丸ゴシック体W4" pitchFamily="50" charset="-128"/>
                  <a:ea typeface="ＤＦＧ平成丸ゴシック体W4" pitchFamily="50" charset="-128"/>
                </a:rPr>
                <a:t>ｍｍ</a:t>
              </a:r>
            </a:p>
          </p:txBody>
        </p:sp>
        <p:sp>
          <p:nvSpPr>
            <p:cNvPr id="16" name="Text Box 896">
              <a:extLst>
                <a:ext uri="{FF2B5EF4-FFF2-40B4-BE49-F238E27FC236}">
                  <a16:creationId xmlns:a16="http://schemas.microsoft.com/office/drawing/2014/main" id="{2413C819-C756-4DC2-BD7A-3A9C3820EB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5" y="2787"/>
              <a:ext cx="1695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Times New Roman" pitchFamily="18" charset="0"/>
                  <a:ea typeface="ＭＳ Ｐゴシック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200" dirty="0">
                  <a:latin typeface="ＤＦＧ平成丸ゴシック体W4" pitchFamily="50" charset="-128"/>
                  <a:ea typeface="ＤＦＧ平成丸ゴシック体W4" pitchFamily="50" charset="-128"/>
                </a:rPr>
                <a:t>Ｂ３シングル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200" dirty="0">
                  <a:latin typeface="ＤＦＧ平成丸ゴシック体W4" pitchFamily="50" charset="-128"/>
                  <a:ea typeface="ＤＦＧ平成丸ゴシック体W4" pitchFamily="50" charset="-128"/>
                </a:rPr>
                <a:t>タテ３６４ｍｍ</a:t>
              </a:r>
              <a:r>
                <a:rPr lang="en-US" altLang="ja-JP" sz="1200" dirty="0">
                  <a:latin typeface="ＤＦＧ平成丸ゴシック体W4" pitchFamily="50" charset="-128"/>
                  <a:ea typeface="ＤＦＧ平成丸ゴシック体W4" pitchFamily="50" charset="-128"/>
                </a:rPr>
                <a:t>×</a:t>
              </a:r>
              <a:r>
                <a:rPr lang="ja-JP" altLang="en-US" sz="1200" dirty="0">
                  <a:latin typeface="ＤＦＧ平成丸ゴシック体W4" pitchFamily="50" charset="-128"/>
                  <a:ea typeface="ＤＦＧ平成丸ゴシック体W4" pitchFamily="50" charset="-128"/>
                </a:rPr>
                <a:t>ヨコ５１５ｍｍ</a:t>
              </a:r>
            </a:p>
          </p:txBody>
        </p:sp>
      </p:grpSp>
      <p:graphicFrame>
        <p:nvGraphicFramePr>
          <p:cNvPr id="17" name="Group 120">
            <a:extLst>
              <a:ext uri="{FF2B5EF4-FFF2-40B4-BE49-F238E27FC236}">
                <a16:creationId xmlns:a16="http://schemas.microsoft.com/office/drawing/2014/main" id="{2A30FDA1-EA3B-4C7B-BA76-61203AACC6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147785"/>
              </p:ext>
            </p:extLst>
          </p:nvPr>
        </p:nvGraphicFramePr>
        <p:xfrm>
          <a:off x="4399151" y="1286616"/>
          <a:ext cx="4604492" cy="4148141"/>
        </p:xfrm>
        <a:graphic>
          <a:graphicData uri="http://schemas.openxmlformats.org/drawingml/2006/table">
            <a:tbl>
              <a:tblPr/>
              <a:tblGrid>
                <a:gridCol w="8336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64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678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678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678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358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1728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5906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営業所</a:t>
                      </a:r>
                    </a:p>
                  </a:txBody>
                  <a:tcPr marL="91480" marR="91480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C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枚数</a:t>
                      </a:r>
                    </a:p>
                  </a:txBody>
                  <a:tcPr marL="91480" marR="91480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CC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広告料金</a:t>
                      </a:r>
                    </a:p>
                  </a:txBody>
                  <a:tcPr marL="91480" marR="91480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仕様</a:t>
                      </a:r>
                    </a:p>
                  </a:txBody>
                  <a:tcPr marL="91480" marR="91480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C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作業日</a:t>
                      </a:r>
                    </a:p>
                  </a:txBody>
                  <a:tcPr marL="91480" marR="91480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166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7</a:t>
                      </a: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日</a:t>
                      </a:r>
                    </a:p>
                  </a:txBody>
                  <a:tcPr marL="91480" marR="91480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14</a:t>
                      </a: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日</a:t>
                      </a:r>
                    </a:p>
                  </a:txBody>
                  <a:tcPr marL="91480" marR="91480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1</a:t>
                      </a: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ヶ月</a:t>
                      </a:r>
                    </a:p>
                  </a:txBody>
                  <a:tcPr marL="91480" marR="91480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CC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en-US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ＤＦＧ平成丸ゴシック体W4" pitchFamily="50" charset="-128"/>
                        <a:ea typeface="ＤＦＧ平成丸ゴシック体W4" pitchFamily="50" charset="-128"/>
                      </a:endParaRPr>
                    </a:p>
                  </a:txBody>
                  <a:tcPr marL="91461" marR="91461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90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Ａブロック</a:t>
                      </a:r>
                    </a:p>
                  </a:txBody>
                  <a:tcPr marL="91480" marR="91480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360</a:t>
                      </a:r>
                    </a:p>
                  </a:txBody>
                  <a:tcPr marL="91480" marR="91480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126,000</a:t>
                      </a:r>
                    </a:p>
                  </a:txBody>
                  <a:tcPr marL="91480" marR="91480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215,000</a:t>
                      </a:r>
                    </a:p>
                  </a:txBody>
                  <a:tcPr marL="91480" marR="91480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320,000</a:t>
                      </a:r>
                    </a:p>
                  </a:txBody>
                  <a:tcPr marL="91480" marR="91480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rowSpan="1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Ｂ３</a:t>
                      </a:r>
                      <a:endParaRPr kumimoji="1" lang="en-US" altLang="ja-JP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ＤＦＧ平成丸ゴシック体W4" pitchFamily="50" charset="-128"/>
                        <a:ea typeface="ＤＦＧ平成丸ゴシック体W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１車１枚</a:t>
                      </a:r>
                      <a:endParaRPr kumimoji="1" lang="en-US" altLang="ja-JP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ＤＦＧ平成丸ゴシック体W4" pitchFamily="50" charset="-128"/>
                        <a:ea typeface="ＤＦＧ平成丸ゴシック体W4" pitchFamily="50" charset="-128"/>
                      </a:endParaRPr>
                    </a:p>
                  </a:txBody>
                  <a:tcPr marL="91480" marR="91480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火・金</a:t>
                      </a:r>
                      <a:endParaRPr kumimoji="1" lang="en-US" altLang="ja-JP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ＤＦＧ平成丸ゴシック体W4" pitchFamily="50" charset="-128"/>
                        <a:ea typeface="ＤＦＧ平成丸ゴシック体W4" pitchFamily="50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昼間</a:t>
                      </a:r>
                      <a:endParaRPr kumimoji="1" lang="en-US" altLang="ja-JP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ＤＦＧ平成丸ゴシック体W4" pitchFamily="50" charset="-128"/>
                        <a:ea typeface="ＤＦＧ平成丸ゴシック体W4" pitchFamily="50" charset="-128"/>
                      </a:endParaRPr>
                    </a:p>
                  </a:txBody>
                  <a:tcPr marL="91480" marR="91480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90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浅間町</a:t>
                      </a:r>
                    </a:p>
                  </a:txBody>
                  <a:tcPr marL="91480" marR="91480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90</a:t>
                      </a:r>
                    </a:p>
                  </a:txBody>
                  <a:tcPr marL="91480" marR="91480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38,000</a:t>
                      </a:r>
                    </a:p>
                  </a:txBody>
                  <a:tcPr marL="91480" marR="91480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65,000</a:t>
                      </a:r>
                    </a:p>
                  </a:txBody>
                  <a:tcPr marL="91480" marR="91480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95,000</a:t>
                      </a:r>
                    </a:p>
                  </a:txBody>
                  <a:tcPr marL="91480" marR="91480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ＤＦＧ平成丸ゴシック体W4" pitchFamily="50" charset="-128"/>
                        <a:ea typeface="ＤＦＧ平成丸ゴシック体W4" pitchFamily="50" charset="-128"/>
                      </a:endParaRPr>
                    </a:p>
                  </a:txBody>
                  <a:tcPr marL="91461" marR="91461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ＤＦＧ平成丸ゴシック体W4" pitchFamily="50" charset="-128"/>
                        <a:ea typeface="ＤＦＧ平成丸ゴシック体W4" pitchFamily="50" charset="-128"/>
                      </a:endParaRPr>
                    </a:p>
                  </a:txBody>
                  <a:tcPr marL="91461" marR="91461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90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保土ヶ谷</a:t>
                      </a:r>
                    </a:p>
                  </a:txBody>
                  <a:tcPr marL="91480" marR="91480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110</a:t>
                      </a:r>
                    </a:p>
                  </a:txBody>
                  <a:tcPr marL="91480" marR="91480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45,000</a:t>
                      </a:r>
                    </a:p>
                  </a:txBody>
                  <a:tcPr marL="91480" marR="91480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77,000</a:t>
                      </a:r>
                    </a:p>
                  </a:txBody>
                  <a:tcPr marL="91480" marR="91480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113,000</a:t>
                      </a:r>
                    </a:p>
                  </a:txBody>
                  <a:tcPr marL="91480" marR="91480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ＤＦＧ平成丸ゴシック体W4" pitchFamily="50" charset="-128"/>
                        <a:ea typeface="ＤＦＧ平成丸ゴシック体W4" pitchFamily="50" charset="-128"/>
                      </a:endParaRPr>
                    </a:p>
                  </a:txBody>
                  <a:tcPr marL="91461" marR="91461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ＤＦＧ平成丸ゴシック体W4" pitchFamily="50" charset="-128"/>
                        <a:ea typeface="ＤＦＧ平成丸ゴシック体W4" pitchFamily="50" charset="-128"/>
                      </a:endParaRPr>
                    </a:p>
                  </a:txBody>
                  <a:tcPr marL="91461" marR="91461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90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緑</a:t>
                      </a:r>
                    </a:p>
                  </a:txBody>
                  <a:tcPr marL="91480" marR="91480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100</a:t>
                      </a:r>
                    </a:p>
                  </a:txBody>
                  <a:tcPr marL="91480" marR="91480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39,000</a:t>
                      </a:r>
                    </a:p>
                  </a:txBody>
                  <a:tcPr marL="91480" marR="91480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67,000</a:t>
                      </a:r>
                    </a:p>
                  </a:txBody>
                  <a:tcPr marL="91480" marR="91480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98,000</a:t>
                      </a:r>
                    </a:p>
                  </a:txBody>
                  <a:tcPr marL="91480" marR="91480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ＤＦＧ平成丸ゴシック体W4" pitchFamily="50" charset="-128"/>
                        <a:ea typeface="ＤＦＧ平成丸ゴシック体W4" pitchFamily="50" charset="-128"/>
                      </a:endParaRPr>
                    </a:p>
                  </a:txBody>
                  <a:tcPr marL="91461" marR="91461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ＤＦＧ平成丸ゴシック体W4" pitchFamily="50" charset="-128"/>
                        <a:ea typeface="ＤＦＧ平成丸ゴシック体W4" pitchFamily="50" charset="-128"/>
                      </a:endParaRPr>
                    </a:p>
                  </a:txBody>
                  <a:tcPr marL="91461" marR="91461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90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若葉台</a:t>
                      </a:r>
                    </a:p>
                  </a:txBody>
                  <a:tcPr marL="91480" marR="91480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80</a:t>
                      </a:r>
                    </a:p>
                  </a:txBody>
                  <a:tcPr marL="91480" marR="91480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37,000</a:t>
                      </a:r>
                    </a:p>
                  </a:txBody>
                  <a:tcPr marL="91480" marR="91480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62,000</a:t>
                      </a:r>
                    </a:p>
                  </a:txBody>
                  <a:tcPr marL="91480" marR="91480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92,000</a:t>
                      </a:r>
                    </a:p>
                  </a:txBody>
                  <a:tcPr marL="91480" marR="91480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ＤＦＧ平成丸ゴシック体W4" pitchFamily="50" charset="-128"/>
                        <a:ea typeface="ＤＦＧ平成丸ゴシック体W4" pitchFamily="50" charset="-128"/>
                      </a:endParaRPr>
                    </a:p>
                  </a:txBody>
                  <a:tcPr marL="91461" marR="91461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ＤＦＧ平成丸ゴシック体W4" pitchFamily="50" charset="-128"/>
                        <a:ea typeface="ＤＦＧ平成丸ゴシック体W4" pitchFamily="50" charset="-128"/>
                      </a:endParaRPr>
                    </a:p>
                  </a:txBody>
                  <a:tcPr marL="91461" marR="91461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90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Ｂブロック</a:t>
                      </a:r>
                    </a:p>
                  </a:txBody>
                  <a:tcPr marL="91480" marR="91480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205</a:t>
                      </a:r>
                    </a:p>
                  </a:txBody>
                  <a:tcPr marL="91480" marR="91480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70,000</a:t>
                      </a:r>
                    </a:p>
                  </a:txBody>
                  <a:tcPr marL="91480" marR="91480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119,000</a:t>
                      </a:r>
                    </a:p>
                  </a:txBody>
                  <a:tcPr marL="91480" marR="91480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183,000</a:t>
                      </a:r>
                    </a:p>
                  </a:txBody>
                  <a:tcPr marL="91480" marR="91480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ＤＦＧ平成丸ゴシック体W4" pitchFamily="50" charset="-128"/>
                        <a:ea typeface="ＤＦＧ平成丸ゴシック体W4" pitchFamily="50" charset="-128"/>
                      </a:endParaRPr>
                    </a:p>
                  </a:txBody>
                  <a:tcPr marL="91461" marR="91461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ＤＦＧ平成丸ゴシック体W4" pitchFamily="50" charset="-128"/>
                        <a:ea typeface="ＤＦＧ平成丸ゴシック体W4" pitchFamily="50" charset="-128"/>
                      </a:endParaRPr>
                    </a:p>
                  </a:txBody>
                  <a:tcPr marL="91461" marR="91461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90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港北</a:t>
                      </a:r>
                    </a:p>
                  </a:txBody>
                  <a:tcPr marL="91480" marR="91480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110</a:t>
                      </a:r>
                    </a:p>
                  </a:txBody>
                  <a:tcPr marL="91480" marR="91480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47,000</a:t>
                      </a:r>
                    </a:p>
                  </a:txBody>
                  <a:tcPr marL="91480" marR="91480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79,000</a:t>
                      </a:r>
                    </a:p>
                  </a:txBody>
                  <a:tcPr marL="91480" marR="91480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117,000</a:t>
                      </a:r>
                    </a:p>
                  </a:txBody>
                  <a:tcPr marL="91480" marR="91480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ＤＦＧ平成丸ゴシック体W4" pitchFamily="50" charset="-128"/>
                        <a:ea typeface="ＤＦＧ平成丸ゴシック体W4" pitchFamily="50" charset="-128"/>
                      </a:endParaRPr>
                    </a:p>
                  </a:txBody>
                  <a:tcPr marL="91461" marR="91461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ＤＦＧ平成丸ゴシック体W4" pitchFamily="50" charset="-128"/>
                        <a:ea typeface="ＤＦＧ平成丸ゴシック体W4" pitchFamily="50" charset="-128"/>
                      </a:endParaRPr>
                    </a:p>
                  </a:txBody>
                  <a:tcPr marL="91461" marR="91461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90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鶴見</a:t>
                      </a:r>
                    </a:p>
                  </a:txBody>
                  <a:tcPr marL="91480" marR="91480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100</a:t>
                      </a:r>
                    </a:p>
                  </a:txBody>
                  <a:tcPr marL="91480" marR="91480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39,000</a:t>
                      </a:r>
                    </a:p>
                  </a:txBody>
                  <a:tcPr marL="91480" marR="91480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67,000</a:t>
                      </a:r>
                    </a:p>
                  </a:txBody>
                  <a:tcPr marL="91480" marR="91480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98,000</a:t>
                      </a:r>
                    </a:p>
                  </a:txBody>
                  <a:tcPr marL="91480" marR="91480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ＤＦＧ平成丸ゴシック体W4" pitchFamily="50" charset="-128"/>
                        <a:ea typeface="ＤＦＧ平成丸ゴシック体W4" pitchFamily="50" charset="-128"/>
                      </a:endParaRPr>
                    </a:p>
                  </a:txBody>
                  <a:tcPr marL="91461" marR="91461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ＤＦＧ平成丸ゴシック体W4" pitchFamily="50" charset="-128"/>
                        <a:ea typeface="ＤＦＧ平成丸ゴシック体W4" pitchFamily="50" charset="-128"/>
                      </a:endParaRPr>
                    </a:p>
                  </a:txBody>
                  <a:tcPr marL="91461" marR="91461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90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Ｃブロック</a:t>
                      </a:r>
                    </a:p>
                  </a:txBody>
                  <a:tcPr marL="91480" marR="91480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335</a:t>
                      </a:r>
                    </a:p>
                  </a:txBody>
                  <a:tcPr marL="91480" marR="91480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120,000</a:t>
                      </a:r>
                    </a:p>
                  </a:txBody>
                  <a:tcPr marL="91480" marR="91480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204,000</a:t>
                      </a:r>
                    </a:p>
                  </a:txBody>
                  <a:tcPr marL="91480" marR="91480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308,000</a:t>
                      </a:r>
                    </a:p>
                  </a:txBody>
                  <a:tcPr marL="91480" marR="91480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ＤＦＧ平成丸ゴシック体W4" pitchFamily="50" charset="-128"/>
                        <a:ea typeface="ＤＦＧ平成丸ゴシック体W4" pitchFamily="50" charset="-128"/>
                      </a:endParaRPr>
                    </a:p>
                  </a:txBody>
                  <a:tcPr marL="91461" marR="91461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ＤＦＧ平成丸ゴシック体W4" pitchFamily="50" charset="-128"/>
                        <a:ea typeface="ＤＦＧ平成丸ゴシック体W4" pitchFamily="50" charset="-128"/>
                      </a:endParaRPr>
                    </a:p>
                  </a:txBody>
                  <a:tcPr marL="91461" marR="91461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90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磯子</a:t>
                      </a:r>
                    </a:p>
                  </a:txBody>
                  <a:tcPr marL="91480" marR="91480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80</a:t>
                      </a:r>
                    </a:p>
                  </a:txBody>
                  <a:tcPr marL="91480" marR="91480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36,000</a:t>
                      </a:r>
                    </a:p>
                  </a:txBody>
                  <a:tcPr marL="91480" marR="91480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61,000</a:t>
                      </a:r>
                    </a:p>
                  </a:txBody>
                  <a:tcPr marL="91480" marR="91480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89,000</a:t>
                      </a:r>
                    </a:p>
                  </a:txBody>
                  <a:tcPr marL="91480" marR="91480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ＤＦＧ平成丸ゴシック体W4" pitchFamily="50" charset="-128"/>
                        <a:ea typeface="ＤＦＧ平成丸ゴシック体W4" pitchFamily="50" charset="-128"/>
                      </a:endParaRPr>
                    </a:p>
                  </a:txBody>
                  <a:tcPr marL="91461" marR="91461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ＤＦＧ平成丸ゴシック体W4" pitchFamily="50" charset="-128"/>
                        <a:ea typeface="ＤＦＧ平成丸ゴシック体W4" pitchFamily="50" charset="-128"/>
                      </a:endParaRPr>
                    </a:p>
                  </a:txBody>
                  <a:tcPr marL="91461" marR="91461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90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滝頭</a:t>
                      </a:r>
                    </a:p>
                  </a:txBody>
                  <a:tcPr marL="91480" marR="91480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100</a:t>
                      </a:r>
                    </a:p>
                  </a:txBody>
                  <a:tcPr marL="91480" marR="91480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41,000</a:t>
                      </a:r>
                    </a:p>
                  </a:txBody>
                  <a:tcPr marL="91480" marR="91480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70,000</a:t>
                      </a:r>
                    </a:p>
                  </a:txBody>
                  <a:tcPr marL="91480" marR="91480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103,000</a:t>
                      </a:r>
                    </a:p>
                  </a:txBody>
                  <a:tcPr marL="91480" marR="91480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ＤＦＧ平成丸ゴシック体W4" pitchFamily="50" charset="-128"/>
                        <a:ea typeface="ＤＦＧ平成丸ゴシック体W4" pitchFamily="50" charset="-128"/>
                      </a:endParaRPr>
                    </a:p>
                  </a:txBody>
                  <a:tcPr marL="91461" marR="91461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ＤＦＧ平成丸ゴシック体W4" pitchFamily="50" charset="-128"/>
                        <a:ea typeface="ＤＦＧ平成丸ゴシック体W4" pitchFamily="50" charset="-128"/>
                      </a:endParaRPr>
                    </a:p>
                  </a:txBody>
                  <a:tcPr marL="91461" marR="91461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90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本牧</a:t>
                      </a:r>
                    </a:p>
                  </a:txBody>
                  <a:tcPr marL="91480" marR="91480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100</a:t>
                      </a:r>
                    </a:p>
                  </a:txBody>
                  <a:tcPr marL="91480" marR="91480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39,000</a:t>
                      </a:r>
                    </a:p>
                  </a:txBody>
                  <a:tcPr marL="91480" marR="91480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67,000</a:t>
                      </a:r>
                    </a:p>
                  </a:txBody>
                  <a:tcPr marL="91480" marR="91480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98,000</a:t>
                      </a:r>
                    </a:p>
                  </a:txBody>
                  <a:tcPr marL="91480" marR="91480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ＤＦＧ平成丸ゴシック体W4" pitchFamily="50" charset="-128"/>
                        <a:ea typeface="ＤＦＧ平成丸ゴシック体W4" pitchFamily="50" charset="-128"/>
                      </a:endParaRPr>
                    </a:p>
                  </a:txBody>
                  <a:tcPr marL="91461" marR="91461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ＤＦＧ平成丸ゴシック体W4" pitchFamily="50" charset="-128"/>
                        <a:ea typeface="ＤＦＧ平成丸ゴシック体W4" pitchFamily="50" charset="-128"/>
                      </a:endParaRPr>
                    </a:p>
                  </a:txBody>
                  <a:tcPr marL="91461" marR="91461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90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港南</a:t>
                      </a:r>
                    </a:p>
                  </a:txBody>
                  <a:tcPr marL="91480" marR="91480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70</a:t>
                      </a:r>
                    </a:p>
                  </a:txBody>
                  <a:tcPr marL="91480" marR="91480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30,000</a:t>
                      </a:r>
                    </a:p>
                  </a:txBody>
                  <a:tcPr marL="91480" marR="91480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51,000</a:t>
                      </a:r>
                    </a:p>
                  </a:txBody>
                  <a:tcPr marL="91480" marR="91480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75,000</a:t>
                      </a:r>
                    </a:p>
                  </a:txBody>
                  <a:tcPr marL="91480" marR="91480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ＤＦＧ平成丸ゴシック体W4" pitchFamily="50" charset="-128"/>
                        <a:ea typeface="ＤＦＧ平成丸ゴシック体W4" pitchFamily="50" charset="-128"/>
                      </a:endParaRPr>
                    </a:p>
                  </a:txBody>
                  <a:tcPr marL="91461" marR="91461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ＤＦＧ平成丸ゴシック体W4" pitchFamily="50" charset="-128"/>
                        <a:ea typeface="ＤＦＧ平成丸ゴシック体W4" pitchFamily="50" charset="-128"/>
                      </a:endParaRPr>
                    </a:p>
                  </a:txBody>
                  <a:tcPr marL="91461" marR="91461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90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全車</a:t>
                      </a:r>
                    </a:p>
                  </a:txBody>
                  <a:tcPr marL="91480" marR="91480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900</a:t>
                      </a:r>
                    </a:p>
                  </a:txBody>
                  <a:tcPr marL="91480" marR="91480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250,000</a:t>
                      </a:r>
                    </a:p>
                  </a:txBody>
                  <a:tcPr marL="91480" marR="91480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425,000</a:t>
                      </a:r>
                    </a:p>
                  </a:txBody>
                  <a:tcPr marL="91480" marR="91480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ＤＦＧ平成丸ゴシック体W4" pitchFamily="50" charset="-128"/>
                          <a:ea typeface="ＤＦＧ平成丸ゴシック体W4" pitchFamily="50" charset="-128"/>
                        </a:rPr>
                        <a:t>640,000</a:t>
                      </a:r>
                    </a:p>
                  </a:txBody>
                  <a:tcPr marL="91480" marR="91480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ＤＦＧ平成丸ゴシック体W4" pitchFamily="50" charset="-128"/>
                        <a:ea typeface="ＤＦＧ平成丸ゴシック体W4" pitchFamily="50" charset="-128"/>
                      </a:endParaRPr>
                    </a:p>
                  </a:txBody>
                  <a:tcPr marL="91461" marR="91461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ＤＦＧ平成丸ゴシック体W4" pitchFamily="50" charset="-128"/>
                        <a:ea typeface="ＤＦＧ平成丸ゴシック体W4" pitchFamily="50" charset="-128"/>
                      </a:endParaRPr>
                    </a:p>
                  </a:txBody>
                  <a:tcPr marL="91461" marR="91461" marT="38093" marB="380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821D9E0-77D6-4F20-A267-6552FC29DEE4}"/>
              </a:ext>
            </a:extLst>
          </p:cNvPr>
          <p:cNvSpPr txBox="1"/>
          <p:nvPr/>
        </p:nvSpPr>
        <p:spPr>
          <a:xfrm>
            <a:off x="182443" y="5434757"/>
            <a:ext cx="3964863" cy="769441"/>
          </a:xfrm>
          <a:prstGeom prst="rect">
            <a:avLst/>
          </a:prstGeom>
          <a:noFill/>
          <a:ln w="28575">
            <a:solidFill>
              <a:schemeClr val="bg2">
                <a:lumMod val="90000"/>
              </a:schemeClr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kumimoji="1" lang="en-US" altLang="ja-JP" sz="1100" dirty="0"/>
              <a:t>【</a:t>
            </a:r>
            <a:r>
              <a:rPr kumimoji="1" lang="ja-JP" altLang="en-US" sz="1100" dirty="0"/>
              <a:t>備考</a:t>
            </a:r>
            <a:r>
              <a:rPr kumimoji="1" lang="en-US" altLang="ja-JP" sz="1100" dirty="0"/>
              <a:t>】</a:t>
            </a:r>
          </a:p>
          <a:p>
            <a:r>
              <a:rPr lang="ja-JP" altLang="en-US" sz="1100" dirty="0"/>
              <a:t>①～</a:t>
            </a:r>
            <a:r>
              <a:rPr lang="en-US" altLang="ja-JP" sz="1100" dirty="0"/>
              <a:t>7/31</a:t>
            </a:r>
            <a:r>
              <a:rPr lang="ja-JP" altLang="en-US" sz="1100" dirty="0"/>
              <a:t>までに掲出開始分に限ります。</a:t>
            </a:r>
            <a:endParaRPr lang="en-US" altLang="ja-JP" sz="1100" dirty="0"/>
          </a:p>
          <a:p>
            <a:r>
              <a:rPr lang="ja-JP" altLang="en-US" sz="1100" dirty="0"/>
              <a:t>②既に申し込み済みの案件は対象外です。</a:t>
            </a:r>
            <a:endParaRPr lang="en-US" altLang="ja-JP" sz="1100" dirty="0"/>
          </a:p>
          <a:p>
            <a:r>
              <a:rPr lang="ja-JP" altLang="en-US" sz="1100" dirty="0"/>
              <a:t>③対象期間内に継続した場合にも割引は適用されます。</a:t>
            </a:r>
            <a:endParaRPr lang="en-US" altLang="ja-JP" sz="1100" dirty="0"/>
          </a:p>
        </p:txBody>
      </p:sp>
    </p:spTree>
    <p:extLst>
      <p:ext uri="{BB962C8B-B14F-4D97-AF65-F5344CB8AC3E}">
        <p14:creationId xmlns:p14="http://schemas.microsoft.com/office/powerpoint/2010/main" val="1342301898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ユーザー定義 2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0E57C4"/>
      </a:accent3>
      <a:accent4>
        <a:srgbClr val="7F8FA9"/>
      </a:accent4>
      <a:accent5>
        <a:srgbClr val="84B2F6"/>
      </a:accent5>
      <a:accent6>
        <a:srgbClr val="9D90A0"/>
      </a:accent6>
      <a:hlink>
        <a:srgbClr val="9454C3"/>
      </a:hlink>
      <a:folHlink>
        <a:srgbClr val="3EBBF0"/>
      </a:folHlink>
    </a:clrScheme>
    <a:fontScheme name="プラザ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0C4B5"/>
        </a:solidFill>
        <a:ln>
          <a:noFill/>
        </a:ln>
        <a:effectLst/>
      </a:spPr>
      <a:bodyPr rtlCol="0" anchor="ctr"/>
      <a:lstStyle>
        <a:defPPr algn="ctr">
          <a:defRPr kumimoji="1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1443</TotalTime>
  <Words>669</Words>
  <Application>Microsoft Office PowerPoint</Application>
  <PresentationFormat>画面に合わせる (4:3)</PresentationFormat>
  <Paragraphs>189</Paragraphs>
  <Slides>6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4" baseType="lpstr">
      <vt:lpstr>ＤＦＧ平成丸ゴシック体W4</vt:lpstr>
      <vt:lpstr>HGP創英角ｺﾞｼｯｸUB</vt:lpstr>
      <vt:lpstr>Arial</vt:lpstr>
      <vt:lpstr>Calibri</vt:lpstr>
      <vt:lpstr>Century Gothic</vt:lpstr>
      <vt:lpstr>Times New Roman</vt:lpstr>
      <vt:lpstr>ホワイト</vt:lpstr>
      <vt:lpstr>Worksheet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SMARTCAMP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Morishige Yuta</dc:creator>
  <cp:lastModifiedBy>tarigaru</cp:lastModifiedBy>
  <cp:revision>121</cp:revision>
  <cp:lastPrinted>2018-08-29T05:43:34Z</cp:lastPrinted>
  <dcterms:created xsi:type="dcterms:W3CDTF">2016-09-09T02:13:09Z</dcterms:created>
  <dcterms:modified xsi:type="dcterms:W3CDTF">2020-06-18T08:20:51Z</dcterms:modified>
</cp:coreProperties>
</file>