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  <p:sldMasterId id="2147483684" r:id="rId2"/>
  </p:sldMasterIdLst>
  <p:notesMasterIdLst>
    <p:notesMasterId r:id="rId8"/>
  </p:notesMasterIdLst>
  <p:handoutMasterIdLst>
    <p:handoutMasterId r:id="rId9"/>
  </p:handoutMasterIdLst>
  <p:sldIdLst>
    <p:sldId id="408" r:id="rId3"/>
    <p:sldId id="437" r:id="rId4"/>
    <p:sldId id="438" r:id="rId5"/>
    <p:sldId id="439" r:id="rId6"/>
    <p:sldId id="436" r:id="rId7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95">
          <p15:clr>
            <a:srgbClr val="A4A3A4"/>
          </p15:clr>
        </p15:guide>
        <p15:guide id="2" orient="horz" pos="890">
          <p15:clr>
            <a:srgbClr val="A4A3A4"/>
          </p15:clr>
        </p15:guide>
        <p15:guide id="3" pos="5465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76B8E4"/>
    <a:srgbClr val="CCECFF"/>
    <a:srgbClr val="D3F1FA"/>
    <a:srgbClr val="3870AE"/>
    <a:srgbClr val="CEE8EA"/>
    <a:srgbClr val="D9D9D9"/>
    <a:srgbClr val="3C9FD9"/>
    <a:srgbClr val="666666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3842" autoAdjust="0"/>
  </p:normalViewPr>
  <p:slideViewPr>
    <p:cSldViewPr>
      <p:cViewPr varScale="1">
        <p:scale>
          <a:sx n="114" d="100"/>
          <a:sy n="114" d="100"/>
        </p:scale>
        <p:origin x="1638" y="84"/>
      </p:cViewPr>
      <p:guideLst>
        <p:guide orient="horz" pos="2795"/>
        <p:guide orient="horz" pos="890"/>
        <p:guide pos="5465"/>
        <p:guide pos="2880"/>
      </p:guideLst>
    </p:cSldViewPr>
  </p:slideViewPr>
  <p:outlineViewPr>
    <p:cViewPr>
      <p:scale>
        <a:sx n="33" d="100"/>
        <a:sy n="33" d="100"/>
      </p:scale>
      <p:origin x="30" y="49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3018" y="-102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defTabSz="913844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844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defTabSz="913844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fld id="{AEFEA16C-949E-4715-A33C-F151765459C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defTabSz="913844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>
            <a:lvl1pPr algn="r" defTabSz="913844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5538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4713"/>
            <a:ext cx="5389563" cy="444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defTabSz="913844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8" tIns="45700" rIns="91398" bIns="45700" numCol="1" anchor="b" anchorCtr="0" compatLnSpc="1">
            <a:prstTxWarp prst="textNoShape">
              <a:avLst/>
            </a:prstTxWarp>
          </a:bodyPr>
          <a:lstStyle>
            <a:lvl1pPr algn="r" defTabSz="912813">
              <a:defRPr sz="1200"/>
            </a:lvl1pPr>
          </a:lstStyle>
          <a:p>
            <a:fld id="{444A43F0-1712-4702-A8AA-DD67C2D367C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68369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2485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7184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4D0FBF-5B44-4861-80DF-4AEEF2B1ECB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79929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>
          <a:xfrm>
            <a:off x="6383338" y="6646863"/>
            <a:ext cx="2662908" cy="19236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65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Copyright 2020 Odakyu Agency</a:t>
            </a:r>
            <a:r>
              <a:rPr lang="ja-JP" altLang="en-US" sz="65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65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Inc. All</a:t>
            </a:r>
            <a:r>
              <a:rPr lang="ja-JP" altLang="en-US" sz="65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65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Rights Reserved</a:t>
            </a:r>
            <a:endParaRPr lang="ja-JP" altLang="en-US" sz="650" b="1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099E84-4EF1-4B3D-80F6-C26CC42F60A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54886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 userDrawn="1"/>
        </p:nvSpPr>
        <p:spPr>
          <a:xfrm>
            <a:off x="6383338" y="6646863"/>
            <a:ext cx="2690812" cy="19208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65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Copyright 2019 Odakyu Agency</a:t>
            </a:r>
            <a:r>
              <a:rPr lang="ja-JP" altLang="en-US" sz="65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65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Inc. All</a:t>
            </a:r>
            <a:r>
              <a:rPr lang="ja-JP" altLang="en-US" sz="65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650" b="1" dirty="0">
                <a:solidFill>
                  <a:schemeClr val="bg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Rights Reserved</a:t>
            </a:r>
            <a:endParaRPr lang="ja-JP" altLang="en-US" sz="650" b="1" dirty="0">
              <a:solidFill>
                <a:schemeClr val="bg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A184006-8A10-498F-B75A-41327DB17B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626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68313" y="908050"/>
            <a:ext cx="4098925" cy="504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19638" y="908050"/>
            <a:ext cx="4100512" cy="504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114D1D-9BDA-4E62-BB54-E00C7C66660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6559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1C95FE-7B51-4A37-BA6D-2BCAEA4290F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026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628B6D-A0B8-49FC-AF60-1692819950B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6942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075920-2987-4DF4-A699-191A6399DEF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69610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3EB67-C234-4572-A483-B9C58B1F890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5385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4527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D3EE1E-9B42-439C-9CF4-3EB9FD5C9F1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16608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A798D7-79B3-466E-BC7D-DD6013D661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87023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15113" y="0"/>
            <a:ext cx="2205037" cy="59499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462713" cy="59499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213C8C-47F7-4B72-A825-ADF9E7583F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609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83620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1701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5215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0195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5063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492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2799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5-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2804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908050"/>
            <a:ext cx="8351837" cy="504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597650"/>
            <a:ext cx="684213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8C9C758B-C141-4DB7-A4CF-75F94E543D8F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6011863" y="6688138"/>
            <a:ext cx="2967037" cy="1158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r" eaLnBrk="1" hangingPunct="1">
              <a:defRPr/>
            </a:pPr>
            <a:r>
              <a:rPr lang="en-US" altLang="ja-JP" sz="700" dirty="0">
                <a:solidFill>
                  <a:srgbClr val="5F5F5F"/>
                </a:solidFill>
              </a:rPr>
              <a:t>Copyright 2019 Odakyu Agency Inc. All Rights Reserved.</a:t>
            </a:r>
            <a:endParaRPr lang="en-US" altLang="ja-JP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13" r:id="rId2"/>
    <p:sldLayoutId id="2147484114" r:id="rId3"/>
    <p:sldLayoutId id="2147484105" r:id="rId4"/>
    <p:sldLayoutId id="2147484106" r:id="rId5"/>
    <p:sldLayoutId id="2147484107" r:id="rId6"/>
    <p:sldLayoutId id="2147484108" r:id="rId7"/>
    <p:sldLayoutId id="2147484109" r:id="rId8"/>
    <p:sldLayoutId id="2147484110" r:id="rId9"/>
    <p:sldLayoutId id="2147484111" r:id="rId10"/>
    <p:sldLayoutId id="214748411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66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66FF"/>
          </a:solidFill>
          <a:latin typeface="ＭＳ Ｐゴシック" pitchFamily="50" charset="-128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66FF"/>
          </a:solidFill>
          <a:latin typeface="ＭＳ Ｐゴシック" pitchFamily="50" charset="-128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66FF"/>
          </a:solidFill>
          <a:latin typeface="ＭＳ Ｐゴシック" pitchFamily="50" charset="-128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rgbClr val="0066FF"/>
          </a:solidFill>
          <a:latin typeface="ＭＳ Ｐゴシック" pitchFamily="50" charset="-128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 b="1">
          <a:solidFill>
            <a:srgbClr val="0066FF"/>
          </a:solidFill>
          <a:latin typeface="ＭＳ Ｐゴシック" pitchFamily="50" charset="-128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 b="1">
          <a:solidFill>
            <a:srgbClr val="0066FF"/>
          </a:solidFill>
          <a:latin typeface="ＭＳ Ｐゴシック" pitchFamily="50" charset="-128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 b="1">
          <a:solidFill>
            <a:srgbClr val="0066FF"/>
          </a:solidFill>
          <a:latin typeface="ＭＳ Ｐゴシック" pitchFamily="50" charset="-128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 b="1">
          <a:solidFill>
            <a:srgbClr val="0066FF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-32839" y="2996952"/>
            <a:ext cx="9144000" cy="144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3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3600" b="1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年度夏期　小田急車両メディア販促企画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6"/>
          <p:cNvSpPr txBox="1">
            <a:spLocks noChangeArrowheads="1"/>
          </p:cNvSpPr>
          <p:nvPr/>
        </p:nvSpPr>
        <p:spPr bwMode="auto">
          <a:xfrm>
            <a:off x="276225" y="962025"/>
            <a:ext cx="8616950" cy="338138"/>
          </a:xfrm>
          <a:prstGeom prst="rect">
            <a:avLst/>
          </a:prstGeom>
          <a:noFill/>
          <a:ln w="19050">
            <a:solidFill>
              <a:srgbClr val="0082CD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７～９月シングル換算４枠まで特別料金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を設定させていただきます。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ja-JP" altLang="en-US" sz="2400" dirty="0">
                <a:solidFill>
                  <a:srgbClr val="0082C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400" dirty="0" err="1">
                <a:solidFill>
                  <a:srgbClr val="0082C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まど</a:t>
            </a:r>
            <a:r>
              <a:rPr lang="ja-JP" altLang="en-US" sz="2400" dirty="0">
                <a:solidFill>
                  <a:srgbClr val="0082C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上ポスター　夏期キャンペーン　</a:t>
            </a:r>
          </a:p>
        </p:txBody>
      </p:sp>
      <p:sp>
        <p:nvSpPr>
          <p:cNvPr id="7174" name="AutoShape 9"/>
          <p:cNvSpPr>
            <a:spLocks noChangeArrowheads="1"/>
          </p:cNvSpPr>
          <p:nvPr/>
        </p:nvSpPr>
        <p:spPr bwMode="auto">
          <a:xfrm>
            <a:off x="244474" y="3479800"/>
            <a:ext cx="4111625" cy="276225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82CD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掲出料金</a:t>
            </a:r>
          </a:p>
        </p:txBody>
      </p:sp>
      <p:sp>
        <p:nvSpPr>
          <p:cNvPr id="7175" name="AutoShape 6"/>
          <p:cNvSpPr>
            <a:spLocks noChangeArrowheads="1"/>
          </p:cNvSpPr>
          <p:nvPr/>
        </p:nvSpPr>
        <p:spPr bwMode="auto">
          <a:xfrm>
            <a:off x="244475" y="1628775"/>
            <a:ext cx="4111625" cy="276225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82CD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キャンペーン概要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279400" y="2298700"/>
            <a:ext cx="4005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77" name="Text Box 165"/>
          <p:cNvSpPr txBox="1">
            <a:spLocks noChangeArrowheads="1"/>
          </p:cNvSpPr>
          <p:nvPr/>
        </p:nvSpPr>
        <p:spPr bwMode="auto">
          <a:xfrm>
            <a:off x="4902021" y="4005064"/>
            <a:ext cx="38306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原則として他の割引との併用はできません</a:t>
            </a:r>
          </a:p>
        </p:txBody>
      </p:sp>
      <p:sp>
        <p:nvSpPr>
          <p:cNvPr id="7178" name="テキスト ボックス 1"/>
          <p:cNvSpPr txBox="1">
            <a:spLocks noChangeArrowheads="1"/>
          </p:cNvSpPr>
          <p:nvPr/>
        </p:nvSpPr>
        <p:spPr bwMode="auto">
          <a:xfrm>
            <a:off x="323850" y="2420938"/>
            <a:ext cx="3960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・上記期間内の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毎月シングル換算４枠まで特別料金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にて販売いたします。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79" name="Text Box 165"/>
          <p:cNvSpPr txBox="1">
            <a:spLocks noChangeArrowheads="1"/>
          </p:cNvSpPr>
          <p:nvPr/>
        </p:nvSpPr>
        <p:spPr bwMode="auto">
          <a:xfrm>
            <a:off x="4908371" y="4236839"/>
            <a:ext cx="38306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申込済みの案件については適用外となります</a:t>
            </a:r>
          </a:p>
        </p:txBody>
      </p:sp>
      <p:sp>
        <p:nvSpPr>
          <p:cNvPr id="7180" name="AutoShape 174"/>
          <p:cNvSpPr>
            <a:spLocks noChangeArrowheads="1"/>
          </p:cNvSpPr>
          <p:nvPr/>
        </p:nvSpPr>
        <p:spPr bwMode="auto">
          <a:xfrm>
            <a:off x="4871211" y="3535408"/>
            <a:ext cx="4033838" cy="276225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82CD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備考</a:t>
            </a:r>
          </a:p>
        </p:txBody>
      </p:sp>
      <p:graphicFrame>
        <p:nvGraphicFramePr>
          <p:cNvPr id="19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450657"/>
              </p:ext>
            </p:extLst>
          </p:nvPr>
        </p:nvGraphicFramePr>
        <p:xfrm>
          <a:off x="300037" y="3862388"/>
          <a:ext cx="4056063" cy="2138362"/>
        </p:xfrm>
        <a:graphic>
          <a:graphicData uri="http://schemas.openxmlformats.org/drawingml/2006/table">
            <a:tbl>
              <a:tblPr/>
              <a:tblGrid>
                <a:gridCol w="16340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20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135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シングル</a:t>
                      </a:r>
                      <a:endParaRPr kumimoji="1" lang="en-US" altLang="ja-JP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0" marR="89990" marT="46728" marB="46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通常料金　１，５８０，０００円</a:t>
                      </a:r>
                    </a:p>
                  </a:txBody>
                  <a:tcPr marL="89990" marR="89990" marT="46728" marB="46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8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89990" marR="89990" marT="46711" marB="46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特別料金　１，１００，０００円</a:t>
                      </a:r>
                    </a:p>
                  </a:txBody>
                  <a:tcPr marL="89990" marR="89990" marT="46728" marB="46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46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ワイド</a:t>
                      </a:r>
                      <a:endParaRPr kumimoji="1" lang="en-US" altLang="ja-JP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990" marR="89990" marT="46728" marB="46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通常料金　３，１６０，０００円</a:t>
                      </a:r>
                    </a:p>
                  </a:txBody>
                  <a:tcPr marL="89990" marR="89990" marT="46728" marB="46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565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 marL="89990" marR="89990" marT="46711" marB="4671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特別料金　１，９００，０００円</a:t>
                      </a:r>
                    </a:p>
                  </a:txBody>
                  <a:tcPr marL="89990" marR="89990" marT="46728" marB="46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グループ化 2"/>
          <p:cNvGrpSpPr/>
          <p:nvPr/>
        </p:nvGrpSpPr>
        <p:grpSpPr>
          <a:xfrm>
            <a:off x="4871211" y="1628775"/>
            <a:ext cx="4033838" cy="610162"/>
            <a:chOff x="4953761" y="4277553"/>
            <a:chExt cx="4033838" cy="610162"/>
          </a:xfrm>
        </p:grpSpPr>
        <p:sp>
          <p:nvSpPr>
            <p:cNvPr id="7197" name="AutoShape 174"/>
            <p:cNvSpPr>
              <a:spLocks noChangeArrowheads="1"/>
            </p:cNvSpPr>
            <p:nvPr/>
          </p:nvSpPr>
          <p:spPr bwMode="auto">
            <a:xfrm>
              <a:off x="4953761" y="4277553"/>
              <a:ext cx="4033838" cy="276225"/>
            </a:xfrm>
            <a:prstGeom prst="roundRect">
              <a:avLst>
                <a:gd name="adj" fmla="val 16667"/>
              </a:avLst>
            </a:prstGeom>
            <a:solidFill>
              <a:srgbClr val="0070C0"/>
            </a:solidFill>
            <a:ln w="9525">
              <a:solidFill>
                <a:srgbClr val="0082CD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16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14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販売枠数</a:t>
              </a:r>
            </a:p>
          </p:txBody>
        </p:sp>
        <p:sp>
          <p:nvSpPr>
            <p:cNvPr id="7198" name="Text Box 163"/>
            <p:cNvSpPr txBox="1">
              <a:spLocks noChangeArrowheads="1"/>
            </p:cNvSpPr>
            <p:nvPr/>
          </p:nvSpPr>
          <p:spPr bwMode="auto">
            <a:xfrm>
              <a:off x="5035550" y="4579938"/>
              <a:ext cx="3830638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16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14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・毎月シングル換算</a:t>
              </a:r>
              <a:r>
                <a:rPr lang="en-US" altLang="ja-JP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4</a:t>
              </a:r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枠まで</a:t>
              </a:r>
            </a:p>
          </p:txBody>
        </p:sp>
      </p:grpSp>
      <p:sp>
        <p:nvSpPr>
          <p:cNvPr id="7199" name="Text Box 165"/>
          <p:cNvSpPr txBox="1">
            <a:spLocks noChangeArrowheads="1"/>
          </p:cNvSpPr>
          <p:nvPr/>
        </p:nvSpPr>
        <p:spPr bwMode="auto">
          <a:xfrm>
            <a:off x="4909958" y="4482901"/>
            <a:ext cx="3830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空き枠状況は事前に担当者へお問い合わせください</a:t>
            </a:r>
          </a:p>
        </p:txBody>
      </p:sp>
      <p:sp>
        <p:nvSpPr>
          <p:cNvPr id="7200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5E1925BB-F533-4595-8781-A4DACD91EE25}" type="slidenum">
              <a:rPr lang="en-US" altLang="ja-JP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515938" y="2003425"/>
            <a:ext cx="355200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 掲出開始分</a:t>
            </a:r>
          </a:p>
        </p:txBody>
      </p:sp>
    </p:spTree>
    <p:extLst>
      <p:ext uri="{BB962C8B-B14F-4D97-AF65-F5344CB8AC3E}">
        <p14:creationId xmlns:p14="http://schemas.microsoft.com/office/powerpoint/2010/main" val="204187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6"/>
          <p:cNvSpPr txBox="1">
            <a:spLocks noChangeArrowheads="1"/>
          </p:cNvSpPr>
          <p:nvPr/>
        </p:nvSpPr>
        <p:spPr bwMode="auto">
          <a:xfrm>
            <a:off x="276225" y="962025"/>
            <a:ext cx="8616950" cy="338138"/>
          </a:xfrm>
          <a:prstGeom prst="rect">
            <a:avLst/>
          </a:prstGeom>
          <a:noFill/>
          <a:ln w="19050">
            <a:solidFill>
              <a:srgbClr val="0082CD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７～９月の特別料金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を設定させていただきます。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97" name="AutoShape 9"/>
          <p:cNvSpPr>
            <a:spLocks noChangeArrowheads="1"/>
          </p:cNvSpPr>
          <p:nvPr/>
        </p:nvSpPr>
        <p:spPr bwMode="auto">
          <a:xfrm>
            <a:off x="276225" y="2964842"/>
            <a:ext cx="3897312" cy="276225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82CD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掲出料金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244475" y="1660525"/>
            <a:ext cx="3929062" cy="271970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82CD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キャンペーン概要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15938" y="2003425"/>
            <a:ext cx="333598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 掲出開始分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279400" y="2298700"/>
            <a:ext cx="4005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01" name="Text Box 165"/>
          <p:cNvSpPr txBox="1">
            <a:spLocks noChangeArrowheads="1"/>
          </p:cNvSpPr>
          <p:nvPr/>
        </p:nvSpPr>
        <p:spPr bwMode="auto">
          <a:xfrm>
            <a:off x="5084763" y="2009775"/>
            <a:ext cx="38306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原則として他の割引との併用はできません。</a:t>
            </a:r>
          </a:p>
        </p:txBody>
      </p:sp>
      <p:sp>
        <p:nvSpPr>
          <p:cNvPr id="8202" name="AutoShape 174"/>
          <p:cNvSpPr>
            <a:spLocks noChangeArrowheads="1"/>
          </p:cNvSpPr>
          <p:nvPr/>
        </p:nvSpPr>
        <p:spPr bwMode="auto">
          <a:xfrm>
            <a:off x="4986338" y="1660525"/>
            <a:ext cx="3913187" cy="276225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82CD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備考</a:t>
            </a:r>
          </a:p>
        </p:txBody>
      </p:sp>
      <p:sp>
        <p:nvSpPr>
          <p:cNvPr id="8203" name="テキスト ボックス 1"/>
          <p:cNvSpPr txBox="1">
            <a:spLocks noChangeArrowheads="1"/>
          </p:cNvSpPr>
          <p:nvPr/>
        </p:nvSpPr>
        <p:spPr bwMode="auto">
          <a:xfrm>
            <a:off x="279400" y="2420938"/>
            <a:ext cx="41481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・上記期間内のステッカーを特別料金にて販売いたします。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04" name="Text Box 165"/>
          <p:cNvSpPr txBox="1">
            <a:spLocks noChangeArrowheads="1"/>
          </p:cNvSpPr>
          <p:nvPr/>
        </p:nvSpPr>
        <p:spPr bwMode="auto">
          <a:xfrm>
            <a:off x="5083175" y="2297112"/>
            <a:ext cx="3830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既にお申込みをいただいている案件は適用外です。</a:t>
            </a:r>
          </a:p>
        </p:txBody>
      </p:sp>
      <p:sp>
        <p:nvSpPr>
          <p:cNvPr id="8205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8D0D465-7C01-4D42-A30E-530B7643555D}" type="slidenum">
              <a:rPr lang="en-US" altLang="ja-JP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ja-JP" sz="140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06" name="Rectangle 2"/>
          <p:cNvSpPr txBox="1">
            <a:spLocks noChangeArrowheads="1"/>
          </p:cNvSpPr>
          <p:nvPr/>
        </p:nvSpPr>
        <p:spPr bwMode="auto">
          <a:xfrm>
            <a:off x="0" y="0"/>
            <a:ext cx="82804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b="1" dirty="0">
                <a:solidFill>
                  <a:srgbClr val="0082C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ステッカー　夏期キャンペーン　</a:t>
            </a:r>
          </a:p>
        </p:txBody>
      </p:sp>
      <p:graphicFrame>
        <p:nvGraphicFramePr>
          <p:cNvPr id="23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613803"/>
              </p:ext>
            </p:extLst>
          </p:nvPr>
        </p:nvGraphicFramePr>
        <p:xfrm>
          <a:off x="330524" y="3356992"/>
          <a:ext cx="3843013" cy="3209502"/>
        </p:xfrm>
        <a:graphic>
          <a:graphicData uri="http://schemas.openxmlformats.org/drawingml/2006/table">
            <a:tbl>
              <a:tblPr/>
              <a:tblGrid>
                <a:gridCol w="14628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01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491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ドアステッカー</a:t>
                      </a: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通常料金　１，２００，０００円</a:t>
                      </a: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9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特別料金　７００，０００円</a:t>
                      </a: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7530312"/>
                  </a:ext>
                </a:extLst>
              </a:tr>
              <a:tr h="53491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ドア横ステッカー</a:t>
                      </a: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通常料金　１，０５０，０００円</a:t>
                      </a: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9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特別料金　６００，０００円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3916083"/>
                  </a:ext>
                </a:extLst>
              </a:tr>
              <a:tr h="53491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ツインステッカー</a:t>
                      </a: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通常料金　１，５００，０００円</a:t>
                      </a: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9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特別料金　８５０，０００円</a:t>
                      </a: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0923339"/>
                  </a:ext>
                </a:extLst>
              </a:tr>
            </a:tbl>
          </a:graphicData>
        </a:graphic>
      </p:graphicFrame>
      <p:sp>
        <p:nvSpPr>
          <p:cNvPr id="8221" name="Text Box 165"/>
          <p:cNvSpPr txBox="1">
            <a:spLocks noChangeArrowheads="1"/>
          </p:cNvSpPr>
          <p:nvPr/>
        </p:nvSpPr>
        <p:spPr bwMode="auto">
          <a:xfrm>
            <a:off x="5083175" y="2598737"/>
            <a:ext cx="3830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枠数の制限はございません。</a:t>
            </a:r>
          </a:p>
        </p:txBody>
      </p:sp>
    </p:spTree>
    <p:extLst>
      <p:ext uri="{BB962C8B-B14F-4D97-AF65-F5344CB8AC3E}">
        <p14:creationId xmlns:p14="http://schemas.microsoft.com/office/powerpoint/2010/main" val="572934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テキスト ボックス 1"/>
          <p:cNvSpPr txBox="1">
            <a:spLocks noChangeArrowheads="1"/>
          </p:cNvSpPr>
          <p:nvPr/>
        </p:nvSpPr>
        <p:spPr bwMode="auto">
          <a:xfrm>
            <a:off x="279400" y="2420938"/>
            <a:ext cx="3894137" cy="4873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・上記期間内の</a:t>
            </a: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OTV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における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新規・休眠クライアント割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適用可能案件について、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枠数限定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で、割引率をアップいたします。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OTV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新規・休眠クライアント割引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秒・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秒ともに）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 通常割引率：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↓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特別割引率：</a:t>
            </a:r>
            <a:r>
              <a:rPr lang="en-US" altLang="ja-JP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endParaRPr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1600"/>
              </a:lnSpc>
              <a:spcBef>
                <a:spcPct val="0"/>
              </a:spcBef>
              <a:buFontTx/>
              <a:buNone/>
            </a:pPr>
            <a:r>
              <a:rPr lang="ja-JP" altLang="en-US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　</a:t>
            </a:r>
            <a:endParaRPr lang="en-US" altLang="ja-JP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1600"/>
              </a:lnSpc>
              <a:spcBef>
                <a:spcPct val="0"/>
              </a:spcBef>
              <a:buFontTx/>
              <a:buNone/>
            </a:pPr>
            <a:r>
              <a:rPr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                          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さらに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lnSpc>
                <a:spcPts val="1600"/>
              </a:lnSpc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 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度に複数枠以上購入の場合、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特別割引率</a:t>
            </a:r>
            <a:r>
              <a:rPr lang="en-US" altLang="ja-JP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％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を設定いたします。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           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 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※30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秒素材を放映する場合、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枠扱いになります。）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308304" cy="765175"/>
          </a:xfrm>
          <a:noFill/>
        </p:spPr>
        <p:txBody>
          <a:bodyPr/>
          <a:lstStyle/>
          <a:p>
            <a:pPr eaLnBrk="1" hangingPunct="1"/>
            <a:r>
              <a:rPr lang="ja-JP" altLang="en-US" sz="2400" dirty="0">
                <a:solidFill>
                  <a:srgbClr val="0082C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2400" dirty="0">
                <a:solidFill>
                  <a:srgbClr val="0082C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OTV</a:t>
            </a:r>
            <a:r>
              <a:rPr lang="ja-JP" altLang="en-US" sz="2400" dirty="0">
                <a:solidFill>
                  <a:srgbClr val="0082C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新規・休眠クライアント　夏期キャンペーン</a:t>
            </a:r>
          </a:p>
        </p:txBody>
      </p:sp>
      <p:sp>
        <p:nvSpPr>
          <p:cNvPr id="10257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992DBDAA-C88F-473B-8E1D-ACBA73DC56A0}" type="slidenum">
              <a:rPr lang="en-US" altLang="ja-JP" sz="140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ja-JP" sz="1400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276225" y="962025"/>
            <a:ext cx="8616950" cy="338138"/>
          </a:xfrm>
          <a:prstGeom prst="rect">
            <a:avLst/>
          </a:prstGeom>
          <a:noFill/>
          <a:ln w="19050">
            <a:solidFill>
              <a:srgbClr val="0082CD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OTV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新規・休眠クライアント割の特別割引率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枠数限定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で設定させていただきます。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AutoShape 6"/>
          <p:cNvSpPr>
            <a:spLocks noChangeArrowheads="1"/>
          </p:cNvSpPr>
          <p:nvPr/>
        </p:nvSpPr>
        <p:spPr bwMode="auto">
          <a:xfrm>
            <a:off x="244476" y="1630838"/>
            <a:ext cx="3929061" cy="274162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82CD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キャンペーン概要</a:t>
            </a: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15938" y="2003425"/>
            <a:ext cx="333598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 掲出分</a:t>
            </a:r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>
            <a:off x="279400" y="2298700"/>
            <a:ext cx="4005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Text Box 165"/>
          <p:cNvSpPr txBox="1">
            <a:spLocks noChangeArrowheads="1"/>
          </p:cNvSpPr>
          <p:nvPr/>
        </p:nvSpPr>
        <p:spPr bwMode="auto">
          <a:xfrm>
            <a:off x="4871211" y="3637314"/>
            <a:ext cx="38306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原則として他の割引との併用はできません</a:t>
            </a:r>
          </a:p>
        </p:txBody>
      </p:sp>
      <p:sp>
        <p:nvSpPr>
          <p:cNvPr id="13" name="Text Box 165"/>
          <p:cNvSpPr txBox="1">
            <a:spLocks noChangeArrowheads="1"/>
          </p:cNvSpPr>
          <p:nvPr/>
        </p:nvSpPr>
        <p:spPr bwMode="auto">
          <a:xfrm>
            <a:off x="4877561" y="3869089"/>
            <a:ext cx="38306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申込済みの案件については適用外となります</a:t>
            </a:r>
          </a:p>
        </p:txBody>
      </p:sp>
      <p:sp>
        <p:nvSpPr>
          <p:cNvPr id="14" name="AutoShape 174"/>
          <p:cNvSpPr>
            <a:spLocks noChangeArrowheads="1"/>
          </p:cNvSpPr>
          <p:nvPr/>
        </p:nvSpPr>
        <p:spPr bwMode="auto">
          <a:xfrm>
            <a:off x="4871211" y="3152775"/>
            <a:ext cx="4033838" cy="276225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82CD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備考</a:t>
            </a:r>
          </a:p>
        </p:txBody>
      </p:sp>
      <p:grpSp>
        <p:nvGrpSpPr>
          <p:cNvPr id="15" name="グループ化 14"/>
          <p:cNvGrpSpPr/>
          <p:nvPr/>
        </p:nvGrpSpPr>
        <p:grpSpPr>
          <a:xfrm>
            <a:off x="4871211" y="1628775"/>
            <a:ext cx="4033838" cy="1041049"/>
            <a:chOff x="4953761" y="4277553"/>
            <a:chExt cx="4033838" cy="1041049"/>
          </a:xfrm>
        </p:grpSpPr>
        <p:sp>
          <p:nvSpPr>
            <p:cNvPr id="16" name="AutoShape 174"/>
            <p:cNvSpPr>
              <a:spLocks noChangeArrowheads="1"/>
            </p:cNvSpPr>
            <p:nvPr/>
          </p:nvSpPr>
          <p:spPr bwMode="auto">
            <a:xfrm>
              <a:off x="4953761" y="4277553"/>
              <a:ext cx="4033838" cy="276225"/>
            </a:xfrm>
            <a:prstGeom prst="roundRect">
              <a:avLst>
                <a:gd name="adj" fmla="val 16667"/>
              </a:avLst>
            </a:prstGeom>
            <a:solidFill>
              <a:srgbClr val="0070C0"/>
            </a:solidFill>
            <a:ln w="9525">
              <a:solidFill>
                <a:srgbClr val="0082CD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16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14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販売枠数</a:t>
              </a:r>
            </a:p>
          </p:txBody>
        </p:sp>
        <p:sp>
          <p:nvSpPr>
            <p:cNvPr id="17" name="Text Box 163"/>
            <p:cNvSpPr txBox="1">
              <a:spLocks noChangeArrowheads="1"/>
            </p:cNvSpPr>
            <p:nvPr/>
          </p:nvSpPr>
          <p:spPr bwMode="auto">
            <a:xfrm>
              <a:off x="5035550" y="4579938"/>
              <a:ext cx="3830638" cy="7386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16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14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・毎週</a:t>
              </a: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15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秒換算</a:t>
              </a:r>
              <a:r>
                <a:rPr lang="en-US" altLang="ja-JP" sz="24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4</a:t>
              </a:r>
              <a:r>
                <a:rPr lang="ja-JP" altLang="en-US" sz="2400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枠まで</a:t>
              </a:r>
              <a:endParaRPr lang="en-US" altLang="ja-JP" sz="2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（</a:t>
              </a: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5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枠目以降は不可になります。ご了承ください。）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8" name="Text Box 165"/>
          <p:cNvSpPr txBox="1">
            <a:spLocks noChangeArrowheads="1"/>
          </p:cNvSpPr>
          <p:nvPr/>
        </p:nvSpPr>
        <p:spPr bwMode="auto">
          <a:xfrm>
            <a:off x="4879148" y="4115151"/>
            <a:ext cx="383063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空き枠状況は事前に担当者へお問い合わせください</a:t>
            </a:r>
          </a:p>
        </p:txBody>
      </p:sp>
    </p:spTree>
    <p:extLst>
      <p:ext uri="{BB962C8B-B14F-4D97-AF65-F5344CB8AC3E}">
        <p14:creationId xmlns:p14="http://schemas.microsoft.com/office/powerpoint/2010/main" val="827054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919662" y="1628775"/>
            <a:ext cx="4033838" cy="877848"/>
            <a:chOff x="250825" y="4076700"/>
            <a:chExt cx="4033838" cy="877848"/>
          </a:xfrm>
        </p:grpSpPr>
        <p:sp>
          <p:nvSpPr>
            <p:cNvPr id="8195" name="AutoShape 174"/>
            <p:cNvSpPr>
              <a:spLocks noChangeArrowheads="1"/>
            </p:cNvSpPr>
            <p:nvPr/>
          </p:nvSpPr>
          <p:spPr bwMode="auto">
            <a:xfrm>
              <a:off x="250825" y="4076700"/>
              <a:ext cx="4033838" cy="276225"/>
            </a:xfrm>
            <a:prstGeom prst="roundRect">
              <a:avLst>
                <a:gd name="adj" fmla="val 16667"/>
              </a:avLst>
            </a:prstGeom>
            <a:solidFill>
              <a:srgbClr val="0070C0"/>
            </a:solidFill>
            <a:ln w="9525">
              <a:solidFill>
                <a:srgbClr val="0082CD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16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14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4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備考</a:t>
              </a:r>
            </a:p>
          </p:txBody>
        </p:sp>
        <p:sp>
          <p:nvSpPr>
            <p:cNvPr id="8196" name="Text Box 175"/>
            <p:cNvSpPr txBox="1">
              <a:spLocks noChangeArrowheads="1"/>
            </p:cNvSpPr>
            <p:nvPr/>
          </p:nvSpPr>
          <p:spPr bwMode="auto">
            <a:xfrm>
              <a:off x="250825" y="4400550"/>
              <a:ext cx="4033838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20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16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14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120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・下期以降については、定常的に</a:t>
              </a:r>
              <a:r>
                <a: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1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営業日延長することを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検討しております。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8197" name="AutoShape 9"/>
          <p:cNvSpPr>
            <a:spLocks noChangeArrowheads="1"/>
          </p:cNvSpPr>
          <p:nvPr/>
        </p:nvSpPr>
        <p:spPr bwMode="auto">
          <a:xfrm>
            <a:off x="244475" y="3293121"/>
            <a:ext cx="8648700" cy="276225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82CD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入稿スケジュール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244475" y="1628775"/>
            <a:ext cx="4111625" cy="276225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 w="9525">
            <a:solidFill>
              <a:srgbClr val="0082CD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キャンペーン概要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15938" y="2003425"/>
            <a:ext cx="333598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28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 掲出開始分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279400" y="2298700"/>
            <a:ext cx="4005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03" name="テキスト ボックス 1"/>
          <p:cNvSpPr txBox="1">
            <a:spLocks noChangeArrowheads="1"/>
          </p:cNvSpPr>
          <p:nvPr/>
        </p:nvSpPr>
        <p:spPr bwMode="auto">
          <a:xfrm>
            <a:off x="279400" y="2420938"/>
            <a:ext cx="41481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・上記期間内の</a:t>
            </a: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OTV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について、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データの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入稿締切を</a:t>
            </a:r>
            <a:r>
              <a:rPr lang="en-US" altLang="ja-JP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営業日延長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いたします。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05" name="スライド番号プレースホルダー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</a:p>
        </p:txBody>
      </p:sp>
      <p:sp>
        <p:nvSpPr>
          <p:cNvPr id="8206" name="Rectangle 2"/>
          <p:cNvSpPr txBox="1">
            <a:spLocks noChangeArrowheads="1"/>
          </p:cNvSpPr>
          <p:nvPr/>
        </p:nvSpPr>
        <p:spPr bwMode="auto">
          <a:xfrm>
            <a:off x="0" y="0"/>
            <a:ext cx="82804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 dirty="0">
                <a:solidFill>
                  <a:srgbClr val="0082C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OTV</a:t>
            </a:r>
            <a:r>
              <a:rPr lang="ja-JP" altLang="en-US" sz="2400" b="1" dirty="0">
                <a:solidFill>
                  <a:srgbClr val="0082CD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入稿延長キャンペーン　</a:t>
            </a:r>
          </a:p>
        </p:txBody>
      </p:sp>
      <p:graphicFrame>
        <p:nvGraphicFramePr>
          <p:cNvPr id="23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844400"/>
              </p:ext>
            </p:extLst>
          </p:nvPr>
        </p:nvGraphicFramePr>
        <p:xfrm>
          <a:off x="160103" y="4282437"/>
          <a:ext cx="2783542" cy="1763336"/>
        </p:xfrm>
        <a:graphic>
          <a:graphicData uri="http://schemas.openxmlformats.org/drawingml/2006/table">
            <a:tbl>
              <a:tblPr/>
              <a:tblGrid>
                <a:gridCol w="763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6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3449">
                  <a:extLst>
                    <a:ext uri="{9D8B030D-6E8A-4147-A177-3AD203B41FA5}">
                      <a16:colId xmlns:a16="http://schemas.microsoft.com/office/drawing/2014/main" val="2799897383"/>
                    </a:ext>
                  </a:extLst>
                </a:gridCol>
              </a:tblGrid>
              <a:tr h="368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通常締切日</a:t>
                      </a: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特別締切日</a:t>
                      </a: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7/6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6/25(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6/26(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7/13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7/2(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7/3(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497854"/>
                  </a:ext>
                </a:extLst>
              </a:tr>
              <a:tr h="348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7/20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7/9(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7/10(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407553"/>
                  </a:ext>
                </a:extLst>
              </a:tr>
              <a:tr h="348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7/27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7/14(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7/15(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556506"/>
                  </a:ext>
                </a:extLst>
              </a:tr>
            </a:tbl>
          </a:graphicData>
        </a:graphic>
      </p:graphicFrame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276225" y="962025"/>
            <a:ext cx="8616950" cy="338138"/>
          </a:xfrm>
          <a:prstGeom prst="rect">
            <a:avLst/>
          </a:prstGeom>
          <a:noFill/>
          <a:ln w="19050">
            <a:solidFill>
              <a:srgbClr val="0082CD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20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20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下記期間において、トライアル的に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OTV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入稿締切を延長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させていただきます。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76809" y="3818712"/>
            <a:ext cx="1031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graphicFrame>
        <p:nvGraphicFramePr>
          <p:cNvPr id="21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311168"/>
              </p:ext>
            </p:extLst>
          </p:nvPr>
        </p:nvGraphicFramePr>
        <p:xfrm>
          <a:off x="3192929" y="4273187"/>
          <a:ext cx="2783542" cy="2112110"/>
        </p:xfrm>
        <a:graphic>
          <a:graphicData uri="http://schemas.openxmlformats.org/drawingml/2006/table">
            <a:tbl>
              <a:tblPr/>
              <a:tblGrid>
                <a:gridCol w="763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6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3449">
                  <a:extLst>
                    <a:ext uri="{9D8B030D-6E8A-4147-A177-3AD203B41FA5}">
                      <a16:colId xmlns:a16="http://schemas.microsoft.com/office/drawing/2014/main" val="2799897383"/>
                    </a:ext>
                  </a:extLst>
                </a:gridCol>
              </a:tblGrid>
              <a:tr h="368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通常締切日</a:t>
                      </a: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特別締切日</a:t>
                      </a: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8/3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7/14(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7/15(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8/10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7/30(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7/31(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497854"/>
                  </a:ext>
                </a:extLst>
              </a:tr>
              <a:tr h="348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8/17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8/3(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8/4(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407553"/>
                  </a:ext>
                </a:extLst>
              </a:tr>
              <a:tr h="348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8/24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8/12(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8/13(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87311"/>
                  </a:ext>
                </a:extLst>
              </a:tr>
              <a:tr h="348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8/31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8/20(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8/21(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556506"/>
                  </a:ext>
                </a:extLst>
              </a:tr>
            </a:tbl>
          </a:graphicData>
        </a:graphic>
      </p:graphicFrame>
      <p:sp>
        <p:nvSpPr>
          <p:cNvPr id="22" name="テキスト ボックス 21"/>
          <p:cNvSpPr txBox="1"/>
          <p:nvPr/>
        </p:nvSpPr>
        <p:spPr>
          <a:xfrm>
            <a:off x="4068837" y="3818712"/>
            <a:ext cx="1031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  <p:graphicFrame>
        <p:nvGraphicFramePr>
          <p:cNvPr id="20" name="Group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6669116"/>
              </p:ext>
            </p:extLst>
          </p:nvPr>
        </p:nvGraphicFramePr>
        <p:xfrm>
          <a:off x="6225755" y="4282437"/>
          <a:ext cx="2783542" cy="1763336"/>
        </p:xfrm>
        <a:graphic>
          <a:graphicData uri="http://schemas.openxmlformats.org/drawingml/2006/table">
            <a:tbl>
              <a:tblPr/>
              <a:tblGrid>
                <a:gridCol w="7638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6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3449">
                  <a:extLst>
                    <a:ext uri="{9D8B030D-6E8A-4147-A177-3AD203B41FA5}">
                      <a16:colId xmlns:a16="http://schemas.microsoft.com/office/drawing/2014/main" val="2799897383"/>
                    </a:ext>
                  </a:extLst>
                </a:gridCol>
              </a:tblGrid>
              <a:tr h="3682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通常締切日</a:t>
                      </a: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特別締切日</a:t>
                      </a: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9/7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8/27(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8/28(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9/14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9/3(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9/4(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0497854"/>
                  </a:ext>
                </a:extLst>
              </a:tr>
              <a:tr h="348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9/21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9/10(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9/11(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407553"/>
                  </a:ext>
                </a:extLst>
              </a:tr>
              <a:tr h="34877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9/28</a:t>
                      </a:r>
                      <a:r>
                        <a:rPr kumimoji="1" lang="ja-JP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</a:t>
                      </a:r>
                      <a:endParaRPr kumimoji="1" lang="en-US" altLang="ja-JP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9/15(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9/16(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0000" marR="90000" marT="46854" marB="4685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556506"/>
                  </a:ext>
                </a:extLst>
              </a:tr>
            </a:tbl>
          </a:graphicData>
        </a:graphic>
      </p:graphicFrame>
      <p:sp>
        <p:nvSpPr>
          <p:cNvPr id="24" name="テキスト ボックス 23"/>
          <p:cNvSpPr txBox="1"/>
          <p:nvPr/>
        </p:nvSpPr>
        <p:spPr>
          <a:xfrm>
            <a:off x="7101663" y="3818712"/>
            <a:ext cx="1031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4111847076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04-中面">
  <a:themeElements>
    <a:clrScheme name="04-中面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4-中面">
      <a:majorFont>
        <a:latin typeface="ＭＳ Ｐゴシック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4-中面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-中面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-中面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-中面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-中面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4-中面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-中面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-中面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-中面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-中面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-中面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4-中面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24026</TotalTime>
  <Words>725</Words>
  <Application>Microsoft Office PowerPoint</Application>
  <PresentationFormat>画面に合わせる (4:3)</PresentationFormat>
  <Paragraphs>132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Meiryo UI</vt:lpstr>
      <vt:lpstr>ＭＳ Ｐゴシック</vt:lpstr>
      <vt:lpstr>Arial</vt:lpstr>
      <vt:lpstr>デザインの設定</vt:lpstr>
      <vt:lpstr>1_04-中面</vt:lpstr>
      <vt:lpstr>PowerPoint プレゼンテーション</vt:lpstr>
      <vt:lpstr>　まど上ポスター　夏期キャンペーン　</vt:lpstr>
      <vt:lpstr>PowerPoint プレゼンテーション</vt:lpstr>
      <vt:lpstr>　OTV　 新規・休眠クライアント　夏期キャンペーン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選ばれる小田急へ選ばれる小田急へ</dc:title>
  <dc:creator>01362</dc:creator>
  <cp:lastModifiedBy>tarigaru</cp:lastModifiedBy>
  <cp:revision>1061</cp:revision>
  <cp:lastPrinted>2019-06-17T04:25:47Z</cp:lastPrinted>
  <dcterms:created xsi:type="dcterms:W3CDTF">2008-04-08T07:51:03Z</dcterms:created>
  <dcterms:modified xsi:type="dcterms:W3CDTF">2020-06-25T07:38:14Z</dcterms:modified>
</cp:coreProperties>
</file>