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tiff" ContentType="image/tiff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92" r:id="rId5"/>
    <p:sldId id="293" r:id="rId6"/>
    <p:sldId id="294" r:id="rId7"/>
    <p:sldId id="289" r:id="rId8"/>
    <p:sldId id="304" r:id="rId9"/>
    <p:sldId id="297" r:id="rId10"/>
    <p:sldId id="303" r:id="rId11"/>
    <p:sldId id="290" r:id="rId1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35" autoAdjust="0"/>
    <p:restoredTop sz="97053" autoAdjust="0"/>
  </p:normalViewPr>
  <p:slideViewPr>
    <p:cSldViewPr showGuides="1">
      <p:cViewPr varScale="1">
        <p:scale>
          <a:sx n="114" d="100"/>
          <a:sy n="114" d="100"/>
        </p:scale>
        <p:origin x="1740" y="108"/>
      </p:cViewPr>
      <p:guideLst>
        <p:guide orient="horz" pos="2160"/>
        <p:guide pos="2880"/>
        <p:guide pos="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62F32D-AD8C-46EB-894C-F88EC699BB36}" type="datetimeFigureOut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95D061-48F5-4F28-927B-DAF444D9E5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941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612" y="6154738"/>
            <a:ext cx="1412776" cy="171925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424" y="6442770"/>
            <a:ext cx="1853152" cy="298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258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5CC5-40BB-420B-9985-F152072678B3}" type="datetimeFigureOut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F59D-70CE-4069-9346-C68534887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405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5CC5-40BB-420B-9985-F152072678B3}" type="datetimeFigureOut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F59D-70CE-4069-9346-C68534887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4526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5CC5-40BB-420B-9985-F152072678B3}" type="datetimeFigureOut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F59D-70CE-4069-9346-C68534887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7403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5CC5-40BB-420B-9985-F152072678B3}" type="datetimeFigureOut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F59D-70CE-4069-9346-C68534887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7381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5CC5-40BB-420B-9985-F152072678B3}" type="datetimeFigureOut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F59D-70CE-4069-9346-C68534887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4185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5CC5-40BB-420B-9985-F152072678B3}" type="datetimeFigureOut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F59D-70CE-4069-9346-C68534887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201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5CC5-40BB-420B-9985-F152072678B3}" type="datetimeFigureOut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F59D-70CE-4069-9346-C68534887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5375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 userDrawn="1"/>
        </p:nvSpPr>
        <p:spPr>
          <a:xfrm>
            <a:off x="2699792" y="0"/>
            <a:ext cx="6444208" cy="40466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4624"/>
            <a:ext cx="2592328" cy="315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43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5CC5-40BB-420B-9985-F152072678B3}" type="datetimeFigureOut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F59D-70CE-4069-9346-C68534887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245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5CC5-40BB-420B-9985-F152072678B3}" type="datetimeFigureOut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F59D-70CE-4069-9346-C68534887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9442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75CC5-40BB-420B-9985-F152072678B3}" type="datetimeFigureOut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EF59D-70CE-4069-9346-C68534887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6661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695530" y="4554"/>
            <a:ext cx="63369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prstClr val="white"/>
                </a:solidFill>
              </a:rPr>
              <a:t>①夏期企画：ドア横ポスター</a:t>
            </a:r>
            <a:r>
              <a:rPr lang="en-US" altLang="ja-JP" sz="2000" b="1" dirty="0">
                <a:solidFill>
                  <a:prstClr val="white"/>
                </a:solidFill>
              </a:rPr>
              <a:t>(</a:t>
            </a:r>
            <a:r>
              <a:rPr lang="ja-JP" altLang="en-US" sz="2000" b="1" dirty="0">
                <a:solidFill>
                  <a:prstClr val="white"/>
                </a:solidFill>
              </a:rPr>
              <a:t>短期枠</a:t>
            </a:r>
            <a:r>
              <a:rPr lang="en-US" altLang="ja-JP" sz="2000" b="1" dirty="0">
                <a:solidFill>
                  <a:prstClr val="white"/>
                </a:solidFill>
              </a:rPr>
              <a:t>)</a:t>
            </a:r>
            <a:r>
              <a:rPr lang="ja-JP" altLang="en-US" sz="2000" b="1" dirty="0">
                <a:solidFill>
                  <a:prstClr val="white"/>
                </a:solidFill>
              </a:rPr>
              <a:t>　特別料金企画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0C8AFDFB-B1A8-4D19-BF42-4FADE4CA9E6F}"/>
              </a:ext>
            </a:extLst>
          </p:cNvPr>
          <p:cNvGrpSpPr/>
          <p:nvPr/>
        </p:nvGrpSpPr>
        <p:grpSpPr>
          <a:xfrm>
            <a:off x="107504" y="1029469"/>
            <a:ext cx="6910418" cy="1444690"/>
            <a:chOff x="107950" y="791126"/>
            <a:chExt cx="6910418" cy="1444690"/>
          </a:xfrm>
        </p:grpSpPr>
        <p:sp>
          <p:nvSpPr>
            <p:cNvPr id="3" name="テキスト ボックス 2"/>
            <p:cNvSpPr txBox="1"/>
            <p:nvPr/>
          </p:nvSpPr>
          <p:spPr>
            <a:xfrm>
              <a:off x="107950" y="1220153"/>
              <a:ext cx="691041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dirty="0">
                  <a:solidFill>
                    <a:prstClr val="black"/>
                  </a:solidFill>
                </a:rPr>
                <a:t>対象の期間、ドア横ポスター</a:t>
              </a:r>
              <a:r>
                <a:rPr lang="en-US" altLang="ja-JP" sz="1600" dirty="0">
                  <a:solidFill>
                    <a:prstClr val="black"/>
                  </a:solidFill>
                </a:rPr>
                <a:t>(</a:t>
              </a:r>
              <a:r>
                <a:rPr lang="ja-JP" altLang="en-US" sz="1600" dirty="0">
                  <a:solidFill>
                    <a:prstClr val="black"/>
                  </a:solidFill>
                </a:rPr>
                <a:t>短期枠</a:t>
              </a:r>
              <a:r>
                <a:rPr lang="en-US" altLang="ja-JP" sz="1600" dirty="0">
                  <a:solidFill>
                    <a:prstClr val="black"/>
                  </a:solidFill>
                </a:rPr>
                <a:t>)</a:t>
              </a:r>
              <a:r>
                <a:rPr lang="ja-JP" altLang="en-US" sz="1600" dirty="0">
                  <a:solidFill>
                    <a:prstClr val="black"/>
                  </a:solidFill>
                </a:rPr>
                <a:t>の掲出料金が</a:t>
              </a:r>
              <a:endParaRPr lang="en-US" altLang="ja-JP" sz="1600" dirty="0">
                <a:solidFill>
                  <a:prstClr val="black"/>
                </a:solidFill>
              </a:endParaRPr>
            </a:p>
            <a:p>
              <a:r>
                <a:rPr lang="ja-JP" altLang="en-US" sz="2400" b="1" u="sng" dirty="0">
                  <a:solidFill>
                    <a:srgbClr val="FF0000"/>
                  </a:solidFill>
                </a:rPr>
                <a:t>特別価格</a:t>
              </a:r>
              <a:r>
                <a:rPr lang="en-US" altLang="ja-JP" sz="2400" b="1" u="sng" dirty="0">
                  <a:solidFill>
                    <a:srgbClr val="FF0000"/>
                  </a:solidFill>
                </a:rPr>
                <a:t>1,645,000</a:t>
              </a:r>
              <a:r>
                <a:rPr lang="ja-JP" altLang="en-US" sz="2400" b="1" u="sng" dirty="0">
                  <a:solidFill>
                    <a:srgbClr val="FF0000"/>
                  </a:solidFill>
                </a:rPr>
                <a:t>円</a:t>
              </a:r>
              <a:r>
                <a:rPr lang="en-US" altLang="ja-JP" sz="2400" b="1" u="sng" dirty="0">
                  <a:solidFill>
                    <a:srgbClr val="FF0000"/>
                  </a:solidFill>
                </a:rPr>
                <a:t>(30%OFF!</a:t>
              </a:r>
              <a:r>
                <a:rPr lang="ja-JP" altLang="en-US" sz="2400" b="1" u="sng" dirty="0">
                  <a:solidFill>
                    <a:srgbClr val="FF0000"/>
                  </a:solidFill>
                </a:rPr>
                <a:t>！</a:t>
              </a:r>
              <a:r>
                <a:rPr lang="en-US" altLang="ja-JP" sz="2400" b="1" u="sng" dirty="0">
                  <a:solidFill>
                    <a:srgbClr val="FF0000"/>
                  </a:solidFill>
                </a:rPr>
                <a:t>)</a:t>
              </a:r>
              <a:r>
                <a:rPr lang="ja-JP" altLang="en-US" sz="1600" dirty="0">
                  <a:solidFill>
                    <a:prstClr val="black"/>
                  </a:solidFill>
                </a:rPr>
                <a:t>となります。</a:t>
              </a:r>
              <a:endParaRPr lang="en-US" altLang="ja-JP" sz="1600" dirty="0">
                <a:solidFill>
                  <a:prstClr val="black"/>
                </a:solidFill>
              </a:endParaRPr>
            </a:p>
            <a:p>
              <a:r>
                <a:rPr lang="ja-JP" altLang="en-US" b="1" dirty="0">
                  <a:solidFill>
                    <a:prstClr val="black"/>
                  </a:solidFill>
                </a:rPr>
                <a:t>　　　　　　　　　　　　</a:t>
              </a:r>
              <a:endParaRPr lang="en-US" altLang="ja-JP" dirty="0">
                <a:solidFill>
                  <a:prstClr val="black"/>
                </a:solidFill>
              </a:endParaRPr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07950" y="791126"/>
              <a:ext cx="748923" cy="261610"/>
            </a:xfrm>
            <a:prstGeom prst="rect">
              <a:avLst/>
            </a:prstGeom>
            <a:solidFill>
              <a:srgbClr val="00B0F0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1100" b="1" dirty="0">
                  <a:solidFill>
                    <a:prstClr val="white"/>
                  </a:solidFill>
                </a:rPr>
                <a:t>企画内容</a:t>
              </a:r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59603A22-8DA3-4694-B562-3B098366FCCE}"/>
              </a:ext>
            </a:extLst>
          </p:cNvPr>
          <p:cNvGrpSpPr/>
          <p:nvPr/>
        </p:nvGrpSpPr>
        <p:grpSpPr>
          <a:xfrm>
            <a:off x="107504" y="5067932"/>
            <a:ext cx="6135013" cy="1282303"/>
            <a:chOff x="107504" y="3231267"/>
            <a:chExt cx="6135013" cy="1282303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107504" y="3231267"/>
              <a:ext cx="748923" cy="261610"/>
            </a:xfrm>
            <a:prstGeom prst="rect">
              <a:avLst/>
            </a:prstGeom>
            <a:solidFill>
              <a:srgbClr val="00B0F0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1100" b="1" dirty="0">
                  <a:solidFill>
                    <a:prstClr val="white"/>
                  </a:solidFill>
                </a:rPr>
                <a:t>備　　考</a:t>
              </a: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107504" y="3682573"/>
              <a:ext cx="613501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600" dirty="0">
                  <a:solidFill>
                    <a:prstClr val="black"/>
                  </a:solidFill>
                </a:rPr>
                <a:t>※</a:t>
              </a:r>
              <a:r>
                <a:rPr lang="ja-JP" altLang="en-US" sz="1600" dirty="0">
                  <a:solidFill>
                    <a:prstClr val="black"/>
                  </a:solidFill>
                </a:rPr>
                <a:t>対象外期間：</a:t>
              </a:r>
              <a:r>
                <a:rPr lang="en-US" altLang="ja-JP" sz="1600" dirty="0">
                  <a:solidFill>
                    <a:prstClr val="black"/>
                  </a:solidFill>
                </a:rPr>
                <a:t>8/3</a:t>
              </a:r>
              <a:r>
                <a:rPr lang="ja-JP" altLang="en-US" sz="1600" dirty="0">
                  <a:solidFill>
                    <a:prstClr val="black"/>
                  </a:solidFill>
                </a:rPr>
                <a:t>～</a:t>
              </a:r>
              <a:r>
                <a:rPr lang="en-US" altLang="ja-JP" sz="1600" dirty="0">
                  <a:solidFill>
                    <a:prstClr val="black"/>
                  </a:solidFill>
                </a:rPr>
                <a:t>8/16</a:t>
              </a:r>
              <a:r>
                <a:rPr lang="ja-JP" altLang="en-US" sz="1600" dirty="0">
                  <a:solidFill>
                    <a:prstClr val="black"/>
                  </a:solidFill>
                </a:rPr>
                <a:t>（</a:t>
              </a:r>
              <a:r>
                <a:rPr lang="en-US" altLang="ja-JP" sz="1600" dirty="0">
                  <a:solidFill>
                    <a:prstClr val="black"/>
                  </a:solidFill>
                </a:rPr>
                <a:t>2</a:t>
              </a:r>
              <a:r>
                <a:rPr lang="ja-JP" altLang="en-US" sz="1600" dirty="0">
                  <a:solidFill>
                    <a:prstClr val="black"/>
                  </a:solidFill>
                </a:rPr>
                <a:t>週間お盆長枠期間）</a:t>
              </a:r>
              <a:endParaRPr lang="en-US" altLang="ja-JP" sz="1600" dirty="0">
                <a:solidFill>
                  <a:prstClr val="black"/>
                </a:solidFill>
              </a:endParaRPr>
            </a:p>
            <a:p>
              <a:r>
                <a:rPr lang="en-US" altLang="ja-JP" sz="1600" dirty="0">
                  <a:solidFill>
                    <a:prstClr val="black"/>
                  </a:solidFill>
                </a:rPr>
                <a:t>※</a:t>
              </a:r>
              <a:r>
                <a:rPr lang="ja-JP" altLang="en-US" sz="1600" dirty="0">
                  <a:solidFill>
                    <a:prstClr val="black"/>
                  </a:solidFill>
                </a:rPr>
                <a:t>既にお申込みを頂いている案件は、企画の対象外となります。</a:t>
              </a:r>
              <a:endParaRPr lang="en-US" altLang="ja-JP" sz="1600" b="1" dirty="0">
                <a:solidFill>
                  <a:srgbClr val="FF0000"/>
                </a:solidFill>
              </a:endParaRPr>
            </a:p>
            <a:p>
              <a:r>
                <a:rPr lang="en-US" altLang="ja-JP" sz="1600" dirty="0">
                  <a:solidFill>
                    <a:prstClr val="black"/>
                  </a:solidFill>
                </a:rPr>
                <a:t>※</a:t>
              </a:r>
              <a:r>
                <a:rPr lang="ja-JP" altLang="en-US" sz="1600" dirty="0">
                  <a:solidFill>
                    <a:prstClr val="black"/>
                  </a:solidFill>
                </a:rPr>
                <a:t>他キャンペーン・割引企画との併用はできません。</a:t>
              </a:r>
              <a:endParaRPr lang="en-US" altLang="ja-JP" sz="16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2847B58E-ACE9-4ED8-BA99-D572A2F7D606}"/>
              </a:ext>
            </a:extLst>
          </p:cNvPr>
          <p:cNvGrpSpPr/>
          <p:nvPr/>
        </p:nvGrpSpPr>
        <p:grpSpPr>
          <a:xfrm>
            <a:off x="107504" y="3866387"/>
            <a:ext cx="2643672" cy="754245"/>
            <a:chOff x="107950" y="2489661"/>
            <a:chExt cx="2643672" cy="754245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107950" y="2489661"/>
              <a:ext cx="748923" cy="261610"/>
            </a:xfrm>
            <a:prstGeom prst="rect">
              <a:avLst/>
            </a:prstGeom>
            <a:solidFill>
              <a:srgbClr val="00B0F0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1100" b="1" dirty="0">
                  <a:solidFill>
                    <a:prstClr val="white"/>
                  </a:solidFill>
                </a:rPr>
                <a:t>対象商品</a:t>
              </a: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107950" y="2905352"/>
              <a:ext cx="26436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b="1" dirty="0">
                  <a:solidFill>
                    <a:prstClr val="black"/>
                  </a:solidFill>
                </a:rPr>
                <a:t>・ドア横ポスター</a:t>
              </a:r>
              <a:r>
                <a:rPr lang="en-US" altLang="ja-JP" sz="1600" b="1" dirty="0">
                  <a:solidFill>
                    <a:prstClr val="black"/>
                  </a:solidFill>
                </a:rPr>
                <a:t>(</a:t>
              </a:r>
              <a:r>
                <a:rPr lang="ja-JP" altLang="en-US" sz="1600" b="1" dirty="0">
                  <a:solidFill>
                    <a:prstClr val="black"/>
                  </a:solidFill>
                </a:rPr>
                <a:t>短期枠</a:t>
              </a:r>
              <a:r>
                <a:rPr lang="en-US" altLang="ja-JP" sz="1600" b="1" dirty="0">
                  <a:solidFill>
                    <a:prstClr val="black"/>
                  </a:solidFill>
                </a:rPr>
                <a:t>)</a:t>
              </a:r>
              <a:endParaRPr lang="en-US" altLang="ja-JP" sz="16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A0F649DD-246A-42E8-8DD7-3010C880EE8E}"/>
              </a:ext>
            </a:extLst>
          </p:cNvPr>
          <p:cNvGrpSpPr/>
          <p:nvPr/>
        </p:nvGrpSpPr>
        <p:grpSpPr>
          <a:xfrm>
            <a:off x="110967" y="2515503"/>
            <a:ext cx="6160661" cy="952219"/>
            <a:chOff x="107504" y="1583214"/>
            <a:chExt cx="6160661" cy="952219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107950" y="1583214"/>
              <a:ext cx="748923" cy="261610"/>
            </a:xfrm>
            <a:prstGeom prst="rect">
              <a:avLst/>
            </a:prstGeom>
            <a:solidFill>
              <a:srgbClr val="00B0F0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1100" b="1" dirty="0">
                  <a:solidFill>
                    <a:prstClr val="white"/>
                  </a:solidFill>
                </a:rPr>
                <a:t>対象期間</a:t>
              </a: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83CB469C-538B-41E8-B45B-D5280C5A8AA9}"/>
                </a:ext>
              </a:extLst>
            </p:cNvPr>
            <p:cNvSpPr txBox="1"/>
            <p:nvPr/>
          </p:nvSpPr>
          <p:spPr>
            <a:xfrm>
              <a:off x="107504" y="2012213"/>
              <a:ext cx="61606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600" dirty="0">
                  <a:solidFill>
                    <a:prstClr val="black"/>
                  </a:solidFill>
                </a:rPr>
                <a:t>2020</a:t>
              </a:r>
              <a:r>
                <a:rPr lang="ja-JP" altLang="en-US" sz="1600" dirty="0">
                  <a:solidFill>
                    <a:prstClr val="black"/>
                  </a:solidFill>
                </a:rPr>
                <a:t>年</a:t>
              </a:r>
              <a:r>
                <a:rPr lang="en-US" altLang="ja-JP" sz="1600" dirty="0">
                  <a:solidFill>
                    <a:prstClr val="black"/>
                  </a:solidFill>
                </a:rPr>
                <a:t>6</a:t>
              </a:r>
              <a:r>
                <a:rPr lang="ja-JP" altLang="en-US" sz="1600" dirty="0">
                  <a:solidFill>
                    <a:prstClr val="black"/>
                  </a:solidFill>
                </a:rPr>
                <a:t>月</a:t>
              </a:r>
              <a:r>
                <a:rPr lang="en-US" altLang="ja-JP" sz="1600" dirty="0">
                  <a:solidFill>
                    <a:prstClr val="black"/>
                  </a:solidFill>
                </a:rPr>
                <a:t>1</a:t>
              </a:r>
              <a:r>
                <a:rPr lang="ja-JP" altLang="en-US" sz="1600" dirty="0">
                  <a:solidFill>
                    <a:prstClr val="black"/>
                  </a:solidFill>
                </a:rPr>
                <a:t>日（月）～</a:t>
              </a:r>
              <a:r>
                <a:rPr lang="en-US" altLang="ja-JP" sz="1600" dirty="0">
                  <a:solidFill>
                    <a:prstClr val="black"/>
                  </a:solidFill>
                </a:rPr>
                <a:t>2020</a:t>
              </a:r>
              <a:r>
                <a:rPr lang="ja-JP" altLang="en-US" sz="1600" dirty="0">
                  <a:solidFill>
                    <a:prstClr val="black"/>
                  </a:solidFill>
                </a:rPr>
                <a:t>年</a:t>
              </a:r>
              <a:r>
                <a:rPr lang="en-US" altLang="ja-JP" sz="1600" dirty="0">
                  <a:solidFill>
                    <a:prstClr val="black"/>
                  </a:solidFill>
                </a:rPr>
                <a:t>8</a:t>
              </a:r>
              <a:r>
                <a:rPr lang="ja-JP" altLang="en-US" sz="1600" dirty="0">
                  <a:solidFill>
                    <a:prstClr val="black"/>
                  </a:solidFill>
                </a:rPr>
                <a:t>月</a:t>
              </a:r>
              <a:r>
                <a:rPr lang="en-US" altLang="ja-JP" sz="1600" dirty="0">
                  <a:solidFill>
                    <a:prstClr val="black"/>
                  </a:solidFill>
                </a:rPr>
                <a:t>31</a:t>
              </a:r>
              <a:r>
                <a:rPr lang="ja-JP" altLang="en-US" sz="1600" dirty="0">
                  <a:solidFill>
                    <a:prstClr val="black"/>
                  </a:solidFill>
                </a:rPr>
                <a:t>日（月）の掲出開始分まで</a:t>
              </a:r>
              <a:endParaRPr lang="en-US" altLang="ja-JP" sz="1600" dirty="0">
                <a:solidFill>
                  <a:prstClr val="black"/>
                </a:solidFill>
              </a:endParaRPr>
            </a:p>
            <a:p>
              <a:r>
                <a:rPr lang="en-US" altLang="ja-JP" sz="1200" dirty="0">
                  <a:solidFill>
                    <a:prstClr val="black"/>
                  </a:solidFill>
                </a:rPr>
                <a:t>※</a:t>
              </a:r>
              <a:r>
                <a:rPr lang="ja-JP" altLang="en-US" sz="1200" dirty="0">
                  <a:solidFill>
                    <a:prstClr val="black"/>
                  </a:solidFill>
                </a:rPr>
                <a:t>対象外期間がございます。詳しくは備考をご参照くださいませ。</a:t>
              </a:r>
              <a:endParaRPr lang="en-US" altLang="ja-JP" sz="12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2824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695530" y="4554"/>
            <a:ext cx="42883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prstClr val="white"/>
                </a:solidFill>
              </a:rPr>
              <a:t>②夏期企画：中づり　両面掲出企画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0C15F674-33AA-430A-A576-8822F52F3C98}"/>
              </a:ext>
            </a:extLst>
          </p:cNvPr>
          <p:cNvGrpSpPr/>
          <p:nvPr/>
        </p:nvGrpSpPr>
        <p:grpSpPr>
          <a:xfrm>
            <a:off x="66096" y="1058637"/>
            <a:ext cx="5790047" cy="1015902"/>
            <a:chOff x="79917" y="791126"/>
            <a:chExt cx="5790047" cy="1015902"/>
          </a:xfrm>
        </p:grpSpPr>
        <p:sp>
          <p:nvSpPr>
            <p:cNvPr id="3" name="テキスト ボックス 2"/>
            <p:cNvSpPr txBox="1"/>
            <p:nvPr/>
          </p:nvSpPr>
          <p:spPr>
            <a:xfrm>
              <a:off x="79917" y="1222253"/>
              <a:ext cx="579004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dirty="0">
                  <a:solidFill>
                    <a:prstClr val="black"/>
                  </a:solidFill>
                </a:rPr>
                <a:t>対象期間中、全線中</a:t>
              </a:r>
              <a:r>
                <a:rPr lang="ja-JP" altLang="en-US" sz="1600" dirty="0" err="1">
                  <a:solidFill>
                    <a:prstClr val="black"/>
                  </a:solidFill>
                </a:rPr>
                <a:t>づり</a:t>
              </a:r>
              <a:r>
                <a:rPr lang="ja-JP" altLang="en-US" sz="1600" dirty="0">
                  <a:solidFill>
                    <a:prstClr val="black"/>
                  </a:solidFill>
                </a:rPr>
                <a:t>ワイド</a:t>
              </a:r>
              <a:r>
                <a:rPr lang="en-US" altLang="ja-JP" sz="1600" dirty="0">
                  <a:solidFill>
                    <a:prstClr val="black"/>
                  </a:solidFill>
                </a:rPr>
                <a:t>7</a:t>
              </a:r>
              <a:r>
                <a:rPr lang="ja-JP" altLang="en-US" sz="1600" dirty="0">
                  <a:solidFill>
                    <a:prstClr val="black"/>
                  </a:solidFill>
                </a:rPr>
                <a:t>日間のお申込で先着</a:t>
              </a:r>
              <a:r>
                <a:rPr lang="en-US" altLang="ja-JP" sz="1600" dirty="0">
                  <a:solidFill>
                    <a:prstClr val="black"/>
                  </a:solidFill>
                </a:rPr>
                <a:t>2</a:t>
              </a:r>
              <a:r>
                <a:rPr lang="ja-JP" altLang="en-US" sz="1600" dirty="0">
                  <a:solidFill>
                    <a:prstClr val="black"/>
                  </a:solidFill>
                </a:rPr>
                <a:t>枠まで</a:t>
              </a:r>
              <a:endParaRPr lang="en-US" altLang="ja-JP" sz="1600" dirty="0">
                <a:solidFill>
                  <a:prstClr val="black"/>
                </a:solidFill>
              </a:endParaRPr>
            </a:p>
            <a:p>
              <a:r>
                <a:rPr lang="ja-JP" altLang="en-US" sz="1600" b="1" u="sng" dirty="0">
                  <a:solidFill>
                    <a:srgbClr val="FF0000"/>
                  </a:solidFill>
                </a:rPr>
                <a:t>掲出料金変わらず、両面掲出（実質</a:t>
              </a:r>
              <a:r>
                <a:rPr lang="en-US" altLang="ja-JP" sz="1600" b="1" u="sng" dirty="0">
                  <a:solidFill>
                    <a:srgbClr val="FF0000"/>
                  </a:solidFill>
                </a:rPr>
                <a:t>50%OFF!!</a:t>
              </a:r>
              <a:r>
                <a:rPr lang="ja-JP" altLang="en-US" sz="1600" b="1" u="sng" dirty="0">
                  <a:solidFill>
                    <a:srgbClr val="FF0000"/>
                  </a:solidFill>
                </a:rPr>
                <a:t>）</a:t>
              </a:r>
              <a:r>
                <a:rPr lang="ja-JP" altLang="en-US" sz="1600" dirty="0">
                  <a:solidFill>
                    <a:prstClr val="black"/>
                  </a:solidFill>
                </a:rPr>
                <a:t>致します。</a:t>
              </a:r>
              <a:endParaRPr lang="en-US" altLang="ja-JP" sz="1600" dirty="0">
                <a:solidFill>
                  <a:prstClr val="black"/>
                </a:solidFill>
              </a:endParaRPr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07950" y="791126"/>
              <a:ext cx="748923" cy="261610"/>
            </a:xfrm>
            <a:prstGeom prst="rect">
              <a:avLst/>
            </a:prstGeom>
            <a:solidFill>
              <a:srgbClr val="00B0F0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1100" b="1" dirty="0">
                  <a:solidFill>
                    <a:prstClr val="white"/>
                  </a:solidFill>
                </a:rPr>
                <a:t>企画内容</a:t>
              </a:r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D8E9588A-71F1-487F-B8D6-E985B8C900B9}"/>
              </a:ext>
            </a:extLst>
          </p:cNvPr>
          <p:cNvGrpSpPr/>
          <p:nvPr/>
        </p:nvGrpSpPr>
        <p:grpSpPr>
          <a:xfrm>
            <a:off x="94129" y="4581128"/>
            <a:ext cx="6135013" cy="1956080"/>
            <a:chOff x="98995" y="3429000"/>
            <a:chExt cx="6135013" cy="1956080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107504" y="3429000"/>
              <a:ext cx="748923" cy="261610"/>
            </a:xfrm>
            <a:prstGeom prst="rect">
              <a:avLst/>
            </a:prstGeom>
            <a:solidFill>
              <a:srgbClr val="00B0F0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1100" b="1" dirty="0">
                  <a:solidFill>
                    <a:prstClr val="white"/>
                  </a:solidFill>
                </a:rPr>
                <a:t>備　　考</a:t>
              </a: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98995" y="3815420"/>
              <a:ext cx="6135013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600" dirty="0">
                  <a:solidFill>
                    <a:prstClr val="black"/>
                  </a:solidFill>
                </a:rPr>
                <a:t>※</a:t>
              </a:r>
              <a:r>
                <a:rPr lang="ja-JP" altLang="en-US" sz="1600" dirty="0">
                  <a:solidFill>
                    <a:prstClr val="black"/>
                  </a:solidFill>
                </a:rPr>
                <a:t>対象外期間：</a:t>
              </a:r>
              <a:r>
                <a:rPr lang="en-US" altLang="ja-JP" sz="1600" dirty="0">
                  <a:solidFill>
                    <a:prstClr val="black"/>
                  </a:solidFill>
                </a:rPr>
                <a:t>8/5</a:t>
              </a:r>
              <a:r>
                <a:rPr lang="ja-JP" altLang="en-US" sz="1600" dirty="0">
                  <a:solidFill>
                    <a:prstClr val="black"/>
                  </a:solidFill>
                </a:rPr>
                <a:t>～</a:t>
              </a:r>
              <a:r>
                <a:rPr lang="en-US" altLang="ja-JP" sz="1600" dirty="0">
                  <a:solidFill>
                    <a:prstClr val="black"/>
                  </a:solidFill>
                </a:rPr>
                <a:t>8/16</a:t>
              </a:r>
              <a:r>
                <a:rPr lang="ja-JP" altLang="en-US" sz="1600" dirty="0">
                  <a:solidFill>
                    <a:prstClr val="black"/>
                  </a:solidFill>
                </a:rPr>
                <a:t>（お盆長枠期間にかかるため）</a:t>
              </a:r>
              <a:endParaRPr lang="en-US" altLang="ja-JP" sz="1600" dirty="0">
                <a:solidFill>
                  <a:prstClr val="black"/>
                </a:solidFill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600" dirty="0">
                  <a:solidFill>
                    <a:prstClr val="black"/>
                  </a:solidFill>
                </a:rPr>
                <a:t>※</a:t>
              </a:r>
              <a:r>
                <a:rPr lang="ja-JP" altLang="en-US" sz="1600" dirty="0">
                  <a:solidFill>
                    <a:prstClr val="black"/>
                  </a:solidFill>
                </a:rPr>
                <a:t>納品枚数は</a:t>
              </a:r>
              <a:r>
                <a:rPr lang="en-US" altLang="ja-JP" sz="1600" b="1" u="sng" dirty="0">
                  <a:solidFill>
                    <a:prstClr val="black"/>
                  </a:solidFill>
                </a:rPr>
                <a:t>2,800</a:t>
              </a:r>
              <a:r>
                <a:rPr lang="ja-JP" altLang="en-US" sz="1600" b="1" u="sng" dirty="0">
                  <a:solidFill>
                    <a:prstClr val="black"/>
                  </a:solidFill>
                </a:rPr>
                <a:t>枚</a:t>
              </a:r>
              <a:r>
                <a:rPr lang="ja-JP" altLang="en-US" sz="1600" dirty="0">
                  <a:solidFill>
                    <a:prstClr val="black"/>
                  </a:solidFill>
                </a:rPr>
                <a:t>（両面分）で対応致します。</a:t>
              </a:r>
              <a:endParaRPr lang="en-US" altLang="ja-JP" sz="1600" dirty="0">
                <a:solidFill>
                  <a:prstClr val="black"/>
                </a:solidFill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600" dirty="0">
                  <a:solidFill>
                    <a:prstClr val="black"/>
                  </a:solidFill>
                </a:rPr>
                <a:t>　ホルダーの場所は掲出期間中は固定されます。</a:t>
              </a:r>
              <a:endParaRPr lang="en-US" altLang="ja-JP" sz="1600" dirty="0">
                <a:solidFill>
                  <a:prstClr val="black"/>
                </a:solidFill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600" dirty="0">
                  <a:solidFill>
                    <a:prstClr val="black"/>
                  </a:solidFill>
                </a:rPr>
                <a:t>※</a:t>
              </a:r>
              <a:r>
                <a:rPr lang="ja-JP" altLang="en-US" sz="1600" dirty="0">
                  <a:solidFill>
                    <a:prstClr val="black"/>
                  </a:solidFill>
                </a:rPr>
                <a:t>同期間内で</a:t>
              </a:r>
              <a:r>
                <a:rPr lang="en-US" altLang="ja-JP" sz="1600" dirty="0">
                  <a:solidFill>
                    <a:prstClr val="black"/>
                  </a:solidFill>
                </a:rPr>
                <a:t>2</a:t>
              </a:r>
              <a:r>
                <a:rPr lang="ja-JP" altLang="en-US" sz="1600" dirty="0">
                  <a:solidFill>
                    <a:prstClr val="black"/>
                  </a:solidFill>
                </a:rPr>
                <a:t>枠まで先着順で適応されます。</a:t>
              </a:r>
              <a:endParaRPr lang="en-US" altLang="ja-JP" sz="1600" dirty="0">
                <a:latin typeface="+mn-ea"/>
              </a:endParaRPr>
            </a:p>
            <a:p>
              <a:r>
                <a:rPr lang="en-US" altLang="ja-JP" sz="1600" dirty="0">
                  <a:solidFill>
                    <a:prstClr val="black"/>
                  </a:solidFill>
                </a:rPr>
                <a:t>※</a:t>
              </a:r>
              <a:r>
                <a:rPr lang="ja-JP" altLang="en-US" sz="1600" dirty="0">
                  <a:solidFill>
                    <a:prstClr val="black"/>
                  </a:solidFill>
                </a:rPr>
                <a:t>既にお申込みを頂いている案件は、企画の対象外となります。</a:t>
              </a:r>
              <a:endParaRPr lang="en-US" altLang="ja-JP" sz="1600" b="1" dirty="0">
                <a:solidFill>
                  <a:srgbClr val="FF0000"/>
                </a:solidFill>
              </a:endParaRPr>
            </a:p>
            <a:p>
              <a:r>
                <a:rPr lang="en-US" altLang="ja-JP" sz="1600" dirty="0">
                  <a:solidFill>
                    <a:prstClr val="black"/>
                  </a:solidFill>
                </a:rPr>
                <a:t>※</a:t>
              </a:r>
              <a:r>
                <a:rPr lang="ja-JP" altLang="en-US" sz="1600" dirty="0">
                  <a:solidFill>
                    <a:prstClr val="black"/>
                  </a:solidFill>
                </a:rPr>
                <a:t>他キャンペーン・割引企画との併用はできません。</a:t>
              </a:r>
              <a:endParaRPr lang="en-US" altLang="ja-JP" sz="16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10B8684E-144F-4668-AB34-A24021BBFCC6}"/>
              </a:ext>
            </a:extLst>
          </p:cNvPr>
          <p:cNvGrpSpPr/>
          <p:nvPr/>
        </p:nvGrpSpPr>
        <p:grpSpPr>
          <a:xfrm>
            <a:off x="102638" y="3549644"/>
            <a:ext cx="3541354" cy="774570"/>
            <a:chOff x="107504" y="2636912"/>
            <a:chExt cx="3541354" cy="774570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107950" y="2636912"/>
              <a:ext cx="748923" cy="261610"/>
            </a:xfrm>
            <a:prstGeom prst="rect">
              <a:avLst/>
            </a:prstGeom>
            <a:solidFill>
              <a:srgbClr val="00B0F0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1100" b="1" dirty="0">
                  <a:solidFill>
                    <a:prstClr val="white"/>
                  </a:solidFill>
                </a:rPr>
                <a:t>対象商品</a:t>
              </a: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107504" y="3072928"/>
              <a:ext cx="354135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b="1" dirty="0">
                  <a:solidFill>
                    <a:prstClr val="black"/>
                  </a:solidFill>
                </a:rPr>
                <a:t>・全線中</a:t>
              </a:r>
              <a:r>
                <a:rPr lang="ja-JP" altLang="en-US" sz="1600" b="1" dirty="0" err="1">
                  <a:solidFill>
                    <a:prstClr val="black"/>
                  </a:solidFill>
                </a:rPr>
                <a:t>づり</a:t>
              </a:r>
              <a:r>
                <a:rPr lang="ja-JP" altLang="en-US" sz="1600" b="1" dirty="0">
                  <a:solidFill>
                    <a:prstClr val="black"/>
                  </a:solidFill>
                </a:rPr>
                <a:t>ワイド</a:t>
              </a:r>
              <a:r>
                <a:rPr lang="en-US" altLang="ja-JP" sz="1600" b="1" dirty="0">
                  <a:solidFill>
                    <a:prstClr val="black"/>
                  </a:solidFill>
                </a:rPr>
                <a:t>7</a:t>
              </a:r>
              <a:r>
                <a:rPr lang="ja-JP" altLang="en-US" sz="1600" b="1" dirty="0">
                  <a:solidFill>
                    <a:prstClr val="black"/>
                  </a:solidFill>
                </a:rPr>
                <a:t>日間　限定</a:t>
              </a:r>
              <a:r>
                <a:rPr lang="en-US" altLang="ja-JP" sz="1600" b="1" dirty="0">
                  <a:solidFill>
                    <a:prstClr val="black"/>
                  </a:solidFill>
                </a:rPr>
                <a:t>2</a:t>
              </a:r>
              <a:r>
                <a:rPr lang="ja-JP" altLang="en-US" sz="1600" b="1" dirty="0">
                  <a:solidFill>
                    <a:prstClr val="black"/>
                  </a:solidFill>
                </a:rPr>
                <a:t>枠</a:t>
              </a:r>
              <a:endParaRPr lang="en-US" altLang="ja-JP" sz="16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A8C5FDD8-118C-4442-8131-0E8234274FD4}"/>
              </a:ext>
            </a:extLst>
          </p:cNvPr>
          <p:cNvGrpSpPr/>
          <p:nvPr/>
        </p:nvGrpSpPr>
        <p:grpSpPr>
          <a:xfrm>
            <a:off x="94129" y="2270584"/>
            <a:ext cx="6340197" cy="1020500"/>
            <a:chOff x="98995" y="1727230"/>
            <a:chExt cx="6340197" cy="1020500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107950" y="1727230"/>
              <a:ext cx="748923" cy="261610"/>
            </a:xfrm>
            <a:prstGeom prst="rect">
              <a:avLst/>
            </a:prstGeom>
            <a:solidFill>
              <a:srgbClr val="00B0F0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1100" b="1" dirty="0">
                  <a:solidFill>
                    <a:prstClr val="white"/>
                  </a:solidFill>
                </a:rPr>
                <a:t>対象期間</a:t>
              </a: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509BD712-4C28-4D44-ACC0-287E8CCF9BCD}"/>
                </a:ext>
              </a:extLst>
            </p:cNvPr>
            <p:cNvSpPr txBox="1"/>
            <p:nvPr/>
          </p:nvSpPr>
          <p:spPr>
            <a:xfrm>
              <a:off x="98995" y="2162955"/>
              <a:ext cx="634019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600" dirty="0">
                  <a:solidFill>
                    <a:prstClr val="black"/>
                  </a:solidFill>
                </a:rPr>
                <a:t>2020</a:t>
              </a:r>
              <a:r>
                <a:rPr lang="ja-JP" altLang="en-US" sz="1600" dirty="0">
                  <a:solidFill>
                    <a:prstClr val="black"/>
                  </a:solidFill>
                </a:rPr>
                <a:t>年</a:t>
              </a:r>
              <a:r>
                <a:rPr lang="en-US" altLang="ja-JP" sz="1600" dirty="0">
                  <a:solidFill>
                    <a:prstClr val="black"/>
                  </a:solidFill>
                </a:rPr>
                <a:t>7</a:t>
              </a:r>
              <a:r>
                <a:rPr lang="ja-JP" altLang="en-US" sz="1600" dirty="0">
                  <a:solidFill>
                    <a:prstClr val="black"/>
                  </a:solidFill>
                </a:rPr>
                <a:t>月</a:t>
              </a:r>
              <a:r>
                <a:rPr lang="en-US" altLang="ja-JP" sz="1600" dirty="0">
                  <a:solidFill>
                    <a:prstClr val="black"/>
                  </a:solidFill>
                </a:rPr>
                <a:t>1</a:t>
              </a:r>
              <a:r>
                <a:rPr lang="ja-JP" altLang="en-US" sz="1600" dirty="0">
                  <a:solidFill>
                    <a:prstClr val="black"/>
                  </a:solidFill>
                </a:rPr>
                <a:t>日（水）～</a:t>
              </a:r>
              <a:r>
                <a:rPr lang="en-US" altLang="ja-JP" sz="1600" dirty="0">
                  <a:solidFill>
                    <a:prstClr val="black"/>
                  </a:solidFill>
                </a:rPr>
                <a:t>2020</a:t>
              </a:r>
              <a:r>
                <a:rPr lang="ja-JP" altLang="en-US" sz="1600" dirty="0">
                  <a:solidFill>
                    <a:prstClr val="black"/>
                  </a:solidFill>
                </a:rPr>
                <a:t>年</a:t>
              </a:r>
              <a:r>
                <a:rPr lang="en-US" altLang="ja-JP" sz="1600" dirty="0">
                  <a:solidFill>
                    <a:prstClr val="black"/>
                  </a:solidFill>
                </a:rPr>
                <a:t>8</a:t>
              </a:r>
              <a:r>
                <a:rPr lang="ja-JP" altLang="en-US" sz="1600" dirty="0">
                  <a:solidFill>
                    <a:prstClr val="black"/>
                  </a:solidFill>
                </a:rPr>
                <a:t>月</a:t>
              </a:r>
              <a:r>
                <a:rPr lang="en-US" altLang="ja-JP" sz="1600" dirty="0">
                  <a:solidFill>
                    <a:prstClr val="black"/>
                  </a:solidFill>
                </a:rPr>
                <a:t>31</a:t>
              </a:r>
              <a:r>
                <a:rPr lang="ja-JP" altLang="en-US" sz="1600" dirty="0">
                  <a:solidFill>
                    <a:prstClr val="black"/>
                  </a:solidFill>
                </a:rPr>
                <a:t>日（月）の掲出開始分まで</a:t>
              </a:r>
              <a:endParaRPr lang="en-US" altLang="ja-JP" sz="1600" dirty="0">
                <a:solidFill>
                  <a:prstClr val="black"/>
                </a:solidFill>
              </a:endParaRPr>
            </a:p>
            <a:p>
              <a:r>
                <a:rPr lang="en-US" altLang="ja-JP" sz="1600" dirty="0">
                  <a:solidFill>
                    <a:prstClr val="black"/>
                  </a:solidFill>
                </a:rPr>
                <a:t>※</a:t>
              </a:r>
              <a:r>
                <a:rPr lang="ja-JP" altLang="en-US" sz="1600" dirty="0">
                  <a:solidFill>
                    <a:prstClr val="black"/>
                  </a:solidFill>
                </a:rPr>
                <a:t>対象外期間がございます。詳しくは備考をご参照くださいませ。</a:t>
              </a:r>
              <a:endParaRPr lang="en-US" altLang="ja-JP" sz="16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49097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695530" y="4554"/>
            <a:ext cx="42883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prstClr val="white"/>
                </a:solidFill>
              </a:rPr>
              <a:t>③夏期企画：中づり　特別料金企画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BA050F81-E2A6-4E0E-87F9-F5185B9658FD}"/>
              </a:ext>
            </a:extLst>
          </p:cNvPr>
          <p:cNvGrpSpPr/>
          <p:nvPr/>
        </p:nvGrpSpPr>
        <p:grpSpPr>
          <a:xfrm>
            <a:off x="107504" y="883259"/>
            <a:ext cx="5701754" cy="1043416"/>
            <a:chOff x="107950" y="791126"/>
            <a:chExt cx="5701754" cy="1043416"/>
          </a:xfrm>
        </p:grpSpPr>
        <p:sp>
          <p:nvSpPr>
            <p:cNvPr id="3" name="テキスト ボックス 2"/>
            <p:cNvSpPr txBox="1"/>
            <p:nvPr/>
          </p:nvSpPr>
          <p:spPr>
            <a:xfrm>
              <a:off x="107950" y="1126656"/>
              <a:ext cx="570175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dirty="0">
                  <a:solidFill>
                    <a:prstClr val="black"/>
                  </a:solidFill>
                </a:rPr>
                <a:t>対象期間中、各種対象中</a:t>
              </a:r>
              <a:r>
                <a:rPr lang="ja-JP" altLang="en-US" sz="1600" dirty="0" err="1">
                  <a:solidFill>
                    <a:prstClr val="black"/>
                  </a:solidFill>
                </a:rPr>
                <a:t>づり</a:t>
              </a:r>
              <a:r>
                <a:rPr lang="ja-JP" altLang="en-US" sz="1600" dirty="0">
                  <a:solidFill>
                    <a:prstClr val="black"/>
                  </a:solidFill>
                </a:rPr>
                <a:t>お申込先着</a:t>
              </a:r>
              <a:r>
                <a:rPr lang="en-US" altLang="ja-JP" sz="1600" dirty="0">
                  <a:solidFill>
                    <a:prstClr val="black"/>
                  </a:solidFill>
                </a:rPr>
                <a:t>5</a:t>
              </a:r>
              <a:r>
                <a:rPr lang="ja-JP" altLang="en-US" sz="1600" dirty="0">
                  <a:solidFill>
                    <a:prstClr val="black"/>
                  </a:solidFill>
                </a:rPr>
                <a:t>枠まで</a:t>
              </a:r>
              <a:endParaRPr lang="en-US" altLang="ja-JP" sz="1600" dirty="0">
                <a:solidFill>
                  <a:prstClr val="black"/>
                </a:solidFill>
              </a:endParaRPr>
            </a:p>
            <a:p>
              <a:r>
                <a:rPr lang="ja-JP" altLang="en-US" sz="2400" b="1" u="sng" dirty="0">
                  <a:solidFill>
                    <a:srgbClr val="FF0000"/>
                  </a:solidFill>
                </a:rPr>
                <a:t>特別価格：掲出料金</a:t>
              </a:r>
              <a:r>
                <a:rPr lang="en-US" altLang="ja-JP" sz="2400" b="1" u="sng" dirty="0">
                  <a:solidFill>
                    <a:srgbClr val="FF0000"/>
                  </a:solidFill>
                </a:rPr>
                <a:t>30%OFF!</a:t>
              </a:r>
              <a:r>
                <a:rPr lang="ja-JP" altLang="en-US" sz="1600" dirty="0">
                  <a:solidFill>
                    <a:prstClr val="black"/>
                  </a:solidFill>
                </a:rPr>
                <a:t>となります。</a:t>
              </a:r>
              <a:endParaRPr lang="en-US" altLang="ja-JP" sz="1600" dirty="0">
                <a:solidFill>
                  <a:prstClr val="black"/>
                </a:solidFill>
              </a:endParaRPr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07950" y="791126"/>
              <a:ext cx="748923" cy="261610"/>
            </a:xfrm>
            <a:prstGeom prst="rect">
              <a:avLst/>
            </a:prstGeom>
            <a:solidFill>
              <a:srgbClr val="00B0F0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1100" b="1" dirty="0">
                  <a:solidFill>
                    <a:prstClr val="white"/>
                  </a:solidFill>
                </a:rPr>
                <a:t>企画内容</a:t>
              </a:r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3D404D39-F859-4892-8E2E-381A3FE69A8B}"/>
              </a:ext>
            </a:extLst>
          </p:cNvPr>
          <p:cNvGrpSpPr/>
          <p:nvPr/>
        </p:nvGrpSpPr>
        <p:grpSpPr>
          <a:xfrm>
            <a:off x="107504" y="4941168"/>
            <a:ext cx="6135013" cy="1506050"/>
            <a:chOff x="107504" y="4221088"/>
            <a:chExt cx="6135013" cy="1506050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107504" y="4221088"/>
              <a:ext cx="748923" cy="261610"/>
            </a:xfrm>
            <a:prstGeom prst="rect">
              <a:avLst/>
            </a:prstGeom>
            <a:solidFill>
              <a:srgbClr val="00B0F0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1100" b="1" dirty="0">
                  <a:solidFill>
                    <a:prstClr val="white"/>
                  </a:solidFill>
                </a:rPr>
                <a:t>備　　考</a:t>
              </a: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107504" y="4649920"/>
              <a:ext cx="6135013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600" dirty="0">
                  <a:solidFill>
                    <a:prstClr val="black"/>
                  </a:solidFill>
                </a:rPr>
                <a:t>※</a:t>
              </a:r>
              <a:r>
                <a:rPr lang="ja-JP" altLang="en-US" sz="1600" dirty="0">
                  <a:solidFill>
                    <a:prstClr val="black"/>
                  </a:solidFill>
                </a:rPr>
                <a:t>対象外期間：</a:t>
              </a:r>
              <a:r>
                <a:rPr lang="en-US" altLang="ja-JP" sz="1600" dirty="0">
                  <a:solidFill>
                    <a:prstClr val="black"/>
                  </a:solidFill>
                </a:rPr>
                <a:t>8/10</a:t>
              </a:r>
              <a:r>
                <a:rPr lang="ja-JP" altLang="en-US" sz="1600" dirty="0">
                  <a:solidFill>
                    <a:prstClr val="black"/>
                  </a:solidFill>
                </a:rPr>
                <a:t>～</a:t>
              </a:r>
              <a:r>
                <a:rPr lang="en-US" altLang="ja-JP" sz="1600" dirty="0">
                  <a:solidFill>
                    <a:prstClr val="black"/>
                  </a:solidFill>
                </a:rPr>
                <a:t>8/16</a:t>
              </a:r>
              <a:r>
                <a:rPr lang="ja-JP" altLang="en-US" sz="1600" dirty="0">
                  <a:solidFill>
                    <a:prstClr val="black"/>
                  </a:solidFill>
                </a:rPr>
                <a:t>（お盆長枠期間のため）</a:t>
              </a:r>
              <a:endParaRPr lang="en-US" altLang="ja-JP" sz="1600" dirty="0">
                <a:solidFill>
                  <a:prstClr val="black"/>
                </a:solidFill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600" dirty="0">
                  <a:solidFill>
                    <a:prstClr val="black"/>
                  </a:solidFill>
                </a:rPr>
                <a:t>※</a:t>
              </a:r>
              <a:r>
                <a:rPr lang="ja-JP" altLang="en-US" sz="1600" dirty="0">
                  <a:solidFill>
                    <a:prstClr val="black"/>
                  </a:solidFill>
                </a:rPr>
                <a:t>同期間内で</a:t>
              </a:r>
              <a:r>
                <a:rPr lang="en-US" altLang="ja-JP" sz="1600" dirty="0">
                  <a:solidFill>
                    <a:prstClr val="black"/>
                  </a:solidFill>
                </a:rPr>
                <a:t>5</a:t>
              </a:r>
              <a:r>
                <a:rPr lang="ja-JP" altLang="en-US" sz="1600" dirty="0">
                  <a:solidFill>
                    <a:prstClr val="black"/>
                  </a:solidFill>
                </a:rPr>
                <a:t>枠まで先着順で適応されます。</a:t>
              </a:r>
              <a:endParaRPr lang="en-US" altLang="ja-JP" sz="1600" dirty="0">
                <a:solidFill>
                  <a:prstClr val="black"/>
                </a:solidFill>
              </a:endParaRPr>
            </a:p>
            <a:p>
              <a:r>
                <a:rPr lang="en-US" altLang="ja-JP" sz="1600" dirty="0">
                  <a:solidFill>
                    <a:prstClr val="black"/>
                  </a:solidFill>
                </a:rPr>
                <a:t>※</a:t>
              </a:r>
              <a:r>
                <a:rPr lang="ja-JP" altLang="en-US" sz="1600" dirty="0">
                  <a:solidFill>
                    <a:prstClr val="black"/>
                  </a:solidFill>
                </a:rPr>
                <a:t>既にお申込みを頂いている案件は、企画の対象外となります。</a:t>
              </a:r>
              <a:endParaRPr lang="en-US" altLang="ja-JP" sz="1600" b="1" dirty="0">
                <a:solidFill>
                  <a:srgbClr val="FF0000"/>
                </a:solidFill>
              </a:endParaRPr>
            </a:p>
            <a:p>
              <a:r>
                <a:rPr lang="en-US" altLang="ja-JP" sz="1600" dirty="0">
                  <a:solidFill>
                    <a:prstClr val="black"/>
                  </a:solidFill>
                </a:rPr>
                <a:t>※</a:t>
              </a:r>
              <a:r>
                <a:rPr lang="ja-JP" altLang="en-US" sz="1600" dirty="0">
                  <a:solidFill>
                    <a:prstClr val="black"/>
                  </a:solidFill>
                </a:rPr>
                <a:t>他キャンペーン・割引企画との併用はできません。</a:t>
              </a:r>
              <a:endParaRPr lang="en-US" altLang="ja-JP" sz="16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ED407BB2-0D91-4A2C-B563-6EBBE57473E6}"/>
              </a:ext>
            </a:extLst>
          </p:cNvPr>
          <p:cNvGrpSpPr/>
          <p:nvPr/>
        </p:nvGrpSpPr>
        <p:grpSpPr>
          <a:xfrm>
            <a:off x="107504" y="3405565"/>
            <a:ext cx="7439857" cy="1203419"/>
            <a:chOff x="75461" y="2636912"/>
            <a:chExt cx="7439857" cy="1203419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107950" y="2636912"/>
              <a:ext cx="748923" cy="261610"/>
            </a:xfrm>
            <a:prstGeom prst="rect">
              <a:avLst/>
            </a:prstGeom>
            <a:solidFill>
              <a:srgbClr val="00B0F0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1100" b="1" dirty="0">
                  <a:solidFill>
                    <a:prstClr val="white"/>
                  </a:solidFill>
                </a:rPr>
                <a:t>対象商品</a:t>
              </a: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75461" y="3040112"/>
              <a:ext cx="7439857" cy="8002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ja-JP" altLang="en-US" sz="1600" b="1" dirty="0">
                  <a:solidFill>
                    <a:prstClr val="black"/>
                  </a:solidFill>
                </a:rPr>
                <a:t>・中</a:t>
              </a:r>
              <a:r>
                <a:rPr lang="ja-JP" altLang="en-US" sz="1600" b="1" dirty="0" err="1">
                  <a:solidFill>
                    <a:prstClr val="black"/>
                  </a:solidFill>
                </a:rPr>
                <a:t>づり</a:t>
              </a:r>
              <a:r>
                <a:rPr lang="ja-JP" altLang="en-US" sz="1600" b="1" dirty="0">
                  <a:solidFill>
                    <a:prstClr val="black"/>
                  </a:solidFill>
                </a:rPr>
                <a:t>（全線、東横セット、田都セットの短期、</a:t>
              </a:r>
              <a:r>
                <a:rPr lang="en-US" altLang="ja-JP" sz="1600" b="1" dirty="0">
                  <a:solidFill>
                    <a:prstClr val="black"/>
                  </a:solidFill>
                </a:rPr>
                <a:t>7</a:t>
              </a:r>
              <a:r>
                <a:rPr lang="ja-JP" altLang="en-US" sz="1600" b="1" dirty="0">
                  <a:solidFill>
                    <a:prstClr val="black"/>
                  </a:solidFill>
                </a:rPr>
                <a:t>日間いづれも）限定</a:t>
              </a:r>
              <a:r>
                <a:rPr lang="en-US" altLang="ja-JP" sz="1600" b="1" dirty="0">
                  <a:solidFill>
                    <a:prstClr val="black"/>
                  </a:solidFill>
                </a:rPr>
                <a:t>5</a:t>
              </a:r>
              <a:r>
                <a:rPr lang="ja-JP" altLang="en-US" sz="1600" b="1" dirty="0">
                  <a:solidFill>
                    <a:prstClr val="black"/>
                  </a:solidFill>
                </a:rPr>
                <a:t>枠　</a:t>
              </a:r>
              <a:endParaRPr lang="en-US" altLang="ja-JP" sz="1600" b="1" dirty="0">
                <a:solidFill>
                  <a:prstClr val="black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600" b="1" dirty="0">
                  <a:solidFill>
                    <a:prstClr val="black"/>
                  </a:solidFill>
                </a:rPr>
                <a:t>　　</a:t>
              </a:r>
              <a:r>
                <a:rPr lang="en-US" altLang="ja-JP" sz="1600" b="1" dirty="0">
                  <a:solidFill>
                    <a:prstClr val="black"/>
                  </a:solidFill>
                </a:rPr>
                <a:t>※</a:t>
              </a:r>
              <a:r>
                <a:rPr lang="ja-JP" altLang="en-US" sz="1600" b="1" dirty="0">
                  <a:solidFill>
                    <a:prstClr val="black"/>
                  </a:solidFill>
                </a:rPr>
                <a:t>世田谷線／２Ｆ／単線枠は対象外　</a:t>
              </a:r>
              <a:endParaRPr lang="en-US" altLang="ja-JP" sz="1600" b="1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AB30CFE5-3529-4443-BAEB-A419799BD706}"/>
              </a:ext>
            </a:extLst>
          </p:cNvPr>
          <p:cNvGrpSpPr/>
          <p:nvPr/>
        </p:nvGrpSpPr>
        <p:grpSpPr>
          <a:xfrm>
            <a:off x="107504" y="2108247"/>
            <a:ext cx="6340197" cy="1018571"/>
            <a:chOff x="107504" y="1727230"/>
            <a:chExt cx="6340197" cy="1018571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107950" y="1727230"/>
              <a:ext cx="748923" cy="261610"/>
            </a:xfrm>
            <a:prstGeom prst="rect">
              <a:avLst/>
            </a:prstGeom>
            <a:solidFill>
              <a:srgbClr val="00B0F0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1100" b="1" dirty="0">
                  <a:solidFill>
                    <a:prstClr val="white"/>
                  </a:solidFill>
                </a:rPr>
                <a:t>対象期間</a:t>
              </a: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D7A1A0BD-669B-4A59-B4E7-B4DABDAE53B1}"/>
                </a:ext>
              </a:extLst>
            </p:cNvPr>
            <p:cNvSpPr txBox="1"/>
            <p:nvPr/>
          </p:nvSpPr>
          <p:spPr>
            <a:xfrm>
              <a:off x="107504" y="2161026"/>
              <a:ext cx="634019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600" dirty="0">
                  <a:solidFill>
                    <a:prstClr val="black"/>
                  </a:solidFill>
                </a:rPr>
                <a:t>2020</a:t>
              </a:r>
              <a:r>
                <a:rPr lang="ja-JP" altLang="en-US" sz="1600" dirty="0">
                  <a:solidFill>
                    <a:prstClr val="black"/>
                  </a:solidFill>
                </a:rPr>
                <a:t>年</a:t>
              </a:r>
              <a:r>
                <a:rPr lang="en-US" altLang="ja-JP" sz="1600" dirty="0">
                  <a:solidFill>
                    <a:prstClr val="black"/>
                  </a:solidFill>
                </a:rPr>
                <a:t>7</a:t>
              </a:r>
              <a:r>
                <a:rPr lang="ja-JP" altLang="en-US" sz="1600" dirty="0">
                  <a:solidFill>
                    <a:prstClr val="black"/>
                  </a:solidFill>
                </a:rPr>
                <a:t>月</a:t>
              </a:r>
              <a:r>
                <a:rPr lang="en-US" altLang="ja-JP" sz="1600" dirty="0">
                  <a:solidFill>
                    <a:prstClr val="black"/>
                  </a:solidFill>
                </a:rPr>
                <a:t>1</a:t>
              </a:r>
              <a:r>
                <a:rPr lang="ja-JP" altLang="en-US" sz="1600" dirty="0">
                  <a:solidFill>
                    <a:prstClr val="black"/>
                  </a:solidFill>
                </a:rPr>
                <a:t>日（水）～</a:t>
              </a:r>
              <a:r>
                <a:rPr lang="en-US" altLang="ja-JP" sz="1600" dirty="0">
                  <a:solidFill>
                    <a:prstClr val="black"/>
                  </a:solidFill>
                </a:rPr>
                <a:t>2020</a:t>
              </a:r>
              <a:r>
                <a:rPr lang="ja-JP" altLang="en-US" sz="1600" dirty="0">
                  <a:solidFill>
                    <a:prstClr val="black"/>
                  </a:solidFill>
                </a:rPr>
                <a:t>年</a:t>
              </a:r>
              <a:r>
                <a:rPr lang="en-US" altLang="ja-JP" sz="1600" dirty="0">
                  <a:solidFill>
                    <a:prstClr val="black"/>
                  </a:solidFill>
                </a:rPr>
                <a:t>8</a:t>
              </a:r>
              <a:r>
                <a:rPr lang="ja-JP" altLang="en-US" sz="1600" dirty="0">
                  <a:solidFill>
                    <a:prstClr val="black"/>
                  </a:solidFill>
                </a:rPr>
                <a:t>月</a:t>
              </a:r>
              <a:r>
                <a:rPr lang="en-US" altLang="ja-JP" sz="1600" dirty="0">
                  <a:solidFill>
                    <a:prstClr val="black"/>
                  </a:solidFill>
                </a:rPr>
                <a:t>31</a:t>
              </a:r>
              <a:r>
                <a:rPr lang="ja-JP" altLang="en-US" sz="1600" dirty="0">
                  <a:solidFill>
                    <a:prstClr val="black"/>
                  </a:solidFill>
                </a:rPr>
                <a:t>日（月）の掲出開始分まで</a:t>
              </a:r>
              <a:endParaRPr lang="en-US" altLang="ja-JP" sz="1600" dirty="0">
                <a:solidFill>
                  <a:prstClr val="black"/>
                </a:solidFill>
              </a:endParaRPr>
            </a:p>
            <a:p>
              <a:r>
                <a:rPr lang="en-US" altLang="ja-JP" sz="1600" dirty="0">
                  <a:solidFill>
                    <a:prstClr val="black"/>
                  </a:solidFill>
                </a:rPr>
                <a:t>※</a:t>
              </a:r>
              <a:r>
                <a:rPr lang="ja-JP" altLang="en-US" sz="1600" dirty="0">
                  <a:solidFill>
                    <a:prstClr val="black"/>
                  </a:solidFill>
                </a:rPr>
                <a:t>対象外期間がございます。詳しくは備考をご参照くださいませ。</a:t>
              </a:r>
              <a:endParaRPr lang="en-US" altLang="ja-JP" sz="16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02287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695530" y="4554"/>
            <a:ext cx="6391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prstClr val="white"/>
                </a:solidFill>
              </a:rPr>
              <a:t>④夏期企画：まど上全線Ｂ枠</a:t>
            </a:r>
            <a:r>
              <a:rPr lang="ja-JP" altLang="en-US" sz="1600" b="1" dirty="0">
                <a:solidFill>
                  <a:prstClr val="white"/>
                </a:solidFill>
              </a:rPr>
              <a:t>シングル</a:t>
            </a:r>
            <a:r>
              <a:rPr lang="en-US" altLang="ja-JP" sz="1600" b="1" dirty="0">
                <a:solidFill>
                  <a:prstClr val="white"/>
                </a:solidFill>
              </a:rPr>
              <a:t>(1</a:t>
            </a:r>
            <a:r>
              <a:rPr lang="ja-JP" altLang="en-US" sz="1600" b="1" dirty="0">
                <a:solidFill>
                  <a:prstClr val="white"/>
                </a:solidFill>
              </a:rPr>
              <a:t>か月</a:t>
            </a:r>
            <a:r>
              <a:rPr lang="en-US" altLang="ja-JP" sz="1600" b="1" dirty="0">
                <a:solidFill>
                  <a:prstClr val="white"/>
                </a:solidFill>
              </a:rPr>
              <a:t>)</a:t>
            </a:r>
            <a:r>
              <a:rPr lang="ja-JP" altLang="en-US" sz="1600" b="1" dirty="0">
                <a:solidFill>
                  <a:prstClr val="white"/>
                </a:solidFill>
              </a:rPr>
              <a:t> 特別料金企画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6FFA910F-5C22-4354-BFF5-92C1853D6540}"/>
              </a:ext>
            </a:extLst>
          </p:cNvPr>
          <p:cNvGrpSpPr/>
          <p:nvPr/>
        </p:nvGrpSpPr>
        <p:grpSpPr>
          <a:xfrm>
            <a:off x="91233" y="1078682"/>
            <a:ext cx="6134564" cy="1254724"/>
            <a:chOff x="91769" y="791126"/>
            <a:chExt cx="6134564" cy="1254724"/>
          </a:xfrm>
        </p:grpSpPr>
        <p:sp>
          <p:nvSpPr>
            <p:cNvPr id="3" name="テキスト ボックス 2"/>
            <p:cNvSpPr txBox="1"/>
            <p:nvPr/>
          </p:nvSpPr>
          <p:spPr>
            <a:xfrm>
              <a:off x="91769" y="1337964"/>
              <a:ext cx="613456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dirty="0">
                  <a:solidFill>
                    <a:prstClr val="black"/>
                  </a:solidFill>
                </a:rPr>
                <a:t>対象の期間、以下対象媒体の掲出料金</a:t>
              </a:r>
              <a:r>
                <a:rPr lang="en-US" altLang="ja-JP" sz="1600" dirty="0">
                  <a:solidFill>
                    <a:prstClr val="black"/>
                  </a:solidFill>
                </a:rPr>
                <a:t>(</a:t>
              </a:r>
              <a:r>
                <a:rPr lang="ja-JP" altLang="en-US" sz="1600" dirty="0">
                  <a:solidFill>
                    <a:prstClr val="black"/>
                  </a:solidFill>
                </a:rPr>
                <a:t>税抜</a:t>
              </a:r>
              <a:r>
                <a:rPr lang="en-US" altLang="ja-JP" sz="1600" dirty="0">
                  <a:solidFill>
                    <a:prstClr val="black"/>
                  </a:solidFill>
                </a:rPr>
                <a:t>)</a:t>
              </a:r>
              <a:r>
                <a:rPr lang="ja-JP" altLang="en-US" sz="1600" dirty="0">
                  <a:solidFill>
                    <a:prstClr val="black"/>
                  </a:solidFill>
                </a:rPr>
                <a:t>が</a:t>
              </a:r>
              <a:endParaRPr lang="en-US" altLang="ja-JP" sz="1600" dirty="0">
                <a:solidFill>
                  <a:prstClr val="black"/>
                </a:solidFill>
              </a:endParaRPr>
            </a:p>
            <a:p>
              <a:r>
                <a:rPr lang="ja-JP" altLang="en-US" sz="2400" b="1" u="sng" dirty="0">
                  <a:solidFill>
                    <a:srgbClr val="FF0000"/>
                  </a:solidFill>
                </a:rPr>
                <a:t>特別価格</a:t>
              </a:r>
              <a:r>
                <a:rPr lang="en-US" altLang="ja-JP" sz="2400" b="1" u="sng" dirty="0">
                  <a:solidFill>
                    <a:srgbClr val="FF0000"/>
                  </a:solidFill>
                </a:rPr>
                <a:t>160</a:t>
              </a:r>
              <a:r>
                <a:rPr lang="ja-JP" altLang="en-US" sz="2400" b="1" u="sng" dirty="0">
                  <a:solidFill>
                    <a:srgbClr val="FF0000"/>
                  </a:solidFill>
                </a:rPr>
                <a:t>万円</a:t>
              </a:r>
              <a:r>
                <a:rPr lang="en-US" altLang="ja-JP" sz="2400" b="1" u="sng" dirty="0">
                  <a:solidFill>
                    <a:srgbClr val="FF0000"/>
                  </a:solidFill>
                </a:rPr>
                <a:t>(</a:t>
              </a:r>
              <a:r>
                <a:rPr lang="ja-JP" altLang="en-US" sz="2400" b="1" u="sng" dirty="0">
                  <a:solidFill>
                    <a:srgbClr val="FF0000"/>
                  </a:solidFill>
                </a:rPr>
                <a:t>約</a:t>
              </a:r>
              <a:r>
                <a:rPr lang="en-US" altLang="ja-JP" sz="2400" b="1" u="sng" dirty="0">
                  <a:solidFill>
                    <a:srgbClr val="FF0000"/>
                  </a:solidFill>
                </a:rPr>
                <a:t>30%OFF!!)</a:t>
              </a:r>
              <a:r>
                <a:rPr lang="ja-JP" altLang="en-US" sz="1600" dirty="0">
                  <a:solidFill>
                    <a:prstClr val="black"/>
                  </a:solidFill>
                </a:rPr>
                <a:t>となります。</a:t>
              </a:r>
              <a:endParaRPr lang="en-US" altLang="ja-JP" sz="1600" dirty="0">
                <a:solidFill>
                  <a:prstClr val="black"/>
                </a:solidFill>
              </a:endParaRPr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07950" y="791126"/>
              <a:ext cx="748923" cy="261610"/>
            </a:xfrm>
            <a:prstGeom prst="rect">
              <a:avLst/>
            </a:prstGeom>
            <a:solidFill>
              <a:srgbClr val="00B0F0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1100" b="1" dirty="0">
                  <a:solidFill>
                    <a:prstClr val="white"/>
                  </a:solidFill>
                </a:rPr>
                <a:t>企画内容</a:t>
              </a:r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5952950A-F3EB-4321-9D9A-65424849C86A}"/>
              </a:ext>
            </a:extLst>
          </p:cNvPr>
          <p:cNvGrpSpPr/>
          <p:nvPr/>
        </p:nvGrpSpPr>
        <p:grpSpPr>
          <a:xfrm>
            <a:off x="91233" y="3802012"/>
            <a:ext cx="8674169" cy="1127059"/>
            <a:chOff x="91233" y="2348880"/>
            <a:chExt cx="8674169" cy="1127059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107950" y="2348880"/>
              <a:ext cx="748923" cy="261610"/>
            </a:xfrm>
            <a:prstGeom prst="rect">
              <a:avLst/>
            </a:prstGeom>
            <a:solidFill>
              <a:srgbClr val="00B0F0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1100" b="1" dirty="0">
                  <a:solidFill>
                    <a:prstClr val="white"/>
                  </a:solidFill>
                </a:rPr>
                <a:t>対象商品</a:t>
              </a: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91233" y="2891164"/>
              <a:ext cx="867416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/>
              <a:r>
                <a:rPr lang="ja-JP" altLang="en-US" sz="1600" b="1" dirty="0">
                  <a:solidFill>
                    <a:prstClr val="black"/>
                  </a:solidFill>
                </a:rPr>
                <a:t>・まど上全線Ｂ枠シングル </a:t>
              </a:r>
              <a:r>
                <a:rPr lang="en-US" altLang="ja-JP" sz="1600" b="1" dirty="0">
                  <a:solidFill>
                    <a:prstClr val="black"/>
                  </a:solidFill>
                </a:rPr>
                <a:t>(1</a:t>
              </a:r>
              <a:r>
                <a:rPr lang="ja-JP" altLang="en-US" sz="1600" b="1" dirty="0">
                  <a:solidFill>
                    <a:prstClr val="black"/>
                  </a:solidFill>
                </a:rPr>
                <a:t>か月</a:t>
              </a:r>
              <a:r>
                <a:rPr lang="en-US" altLang="ja-JP" sz="1600" b="1" dirty="0">
                  <a:solidFill>
                    <a:prstClr val="black"/>
                  </a:solidFill>
                </a:rPr>
                <a:t>)</a:t>
              </a:r>
              <a:r>
                <a:rPr lang="ja-JP" altLang="en-US" sz="1400" dirty="0">
                  <a:latin typeface="+mn-ea"/>
                </a:rPr>
                <a:t>（東横線・目黒線・田園都市線・大井町線・池上線・多摩川線）</a:t>
              </a:r>
              <a:endParaRPr lang="en-US" altLang="ja-JP" sz="1400" dirty="0">
                <a:latin typeface="+mn-ea"/>
              </a:endParaRPr>
            </a:p>
            <a:p>
              <a:pPr lvl="0"/>
              <a:r>
                <a:rPr lang="ja-JP" altLang="en-US" sz="1600" b="1" dirty="0">
                  <a:latin typeface="+mn-ea"/>
                </a:rPr>
                <a:t>　</a:t>
              </a:r>
              <a:r>
                <a:rPr lang="en-US" altLang="ja-JP" sz="1400" dirty="0">
                  <a:latin typeface="+mn-ea"/>
                </a:rPr>
                <a:t>※</a:t>
              </a:r>
              <a:r>
                <a:rPr lang="ja-JP" altLang="en-US" sz="1400" dirty="0">
                  <a:latin typeface="+mn-ea"/>
                </a:rPr>
                <a:t>田園都市線新型車両</a:t>
              </a:r>
              <a:r>
                <a:rPr lang="en-US" altLang="ja-JP" sz="1400" dirty="0">
                  <a:latin typeface="+mn-ea"/>
                </a:rPr>
                <a:t>(2020</a:t>
              </a:r>
              <a:r>
                <a:rPr lang="ja-JP" altLang="en-US" sz="1400" dirty="0">
                  <a:latin typeface="+mn-ea"/>
                </a:rPr>
                <a:t>系</a:t>
              </a:r>
              <a:r>
                <a:rPr lang="en-US" altLang="ja-JP" sz="1400" dirty="0">
                  <a:latin typeface="+mn-ea"/>
                </a:rPr>
                <a:t>)</a:t>
              </a:r>
              <a:r>
                <a:rPr lang="ja-JP" altLang="en-US" sz="1400" dirty="0" err="1">
                  <a:latin typeface="+mn-ea"/>
                </a:rPr>
                <a:t>、</a:t>
              </a:r>
              <a:r>
                <a:rPr lang="ja-JP" altLang="en-US" sz="1400" dirty="0">
                  <a:latin typeface="+mn-ea"/>
                </a:rPr>
                <a:t>世田谷線除く</a:t>
              </a:r>
              <a:endParaRPr lang="en-US" altLang="ja-JP" sz="1400" dirty="0">
                <a:latin typeface="+mn-ea"/>
              </a:endParaRPr>
            </a:p>
          </p:txBody>
        </p: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1A4D1061-F16D-4D9F-B06B-709C6CE442DB}"/>
              </a:ext>
            </a:extLst>
          </p:cNvPr>
          <p:cNvGrpSpPr/>
          <p:nvPr/>
        </p:nvGrpSpPr>
        <p:grpSpPr>
          <a:xfrm>
            <a:off x="107414" y="2723229"/>
            <a:ext cx="6460817" cy="841420"/>
            <a:chOff x="107950" y="1583214"/>
            <a:chExt cx="6460817" cy="841420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107950" y="1583214"/>
              <a:ext cx="748923" cy="261610"/>
            </a:xfrm>
            <a:prstGeom prst="rect">
              <a:avLst/>
            </a:prstGeom>
            <a:solidFill>
              <a:srgbClr val="00B0F0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1100" b="1" dirty="0">
                  <a:solidFill>
                    <a:prstClr val="white"/>
                  </a:solidFill>
                </a:rPr>
                <a:t>対象期間</a:t>
              </a: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114756" y="2086080"/>
              <a:ext cx="64540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600" dirty="0">
                  <a:solidFill>
                    <a:prstClr val="black"/>
                  </a:solidFill>
                </a:rPr>
                <a:t>2020</a:t>
              </a:r>
              <a:r>
                <a:rPr lang="ja-JP" altLang="en-US" sz="1600" dirty="0">
                  <a:solidFill>
                    <a:prstClr val="black"/>
                  </a:solidFill>
                </a:rPr>
                <a:t>年</a:t>
              </a:r>
              <a:r>
                <a:rPr lang="en-US" altLang="ja-JP" sz="1600" dirty="0">
                  <a:solidFill>
                    <a:prstClr val="black"/>
                  </a:solidFill>
                </a:rPr>
                <a:t>6</a:t>
              </a:r>
              <a:r>
                <a:rPr lang="ja-JP" altLang="en-US" sz="1600" dirty="0">
                  <a:solidFill>
                    <a:prstClr val="black"/>
                  </a:solidFill>
                </a:rPr>
                <a:t>月</a:t>
              </a:r>
              <a:r>
                <a:rPr lang="en-US" altLang="ja-JP" sz="1600" dirty="0">
                  <a:solidFill>
                    <a:prstClr val="black"/>
                  </a:solidFill>
                </a:rPr>
                <a:t>1</a:t>
              </a:r>
              <a:r>
                <a:rPr lang="ja-JP" altLang="en-US" sz="1600" dirty="0">
                  <a:solidFill>
                    <a:prstClr val="black"/>
                  </a:solidFill>
                </a:rPr>
                <a:t>日</a:t>
              </a:r>
              <a:r>
                <a:rPr lang="en-US" altLang="ja-JP" sz="1600" dirty="0">
                  <a:solidFill>
                    <a:prstClr val="black"/>
                  </a:solidFill>
                </a:rPr>
                <a:t>(</a:t>
              </a:r>
              <a:r>
                <a:rPr lang="ja-JP" altLang="en-US" sz="1600" dirty="0">
                  <a:solidFill>
                    <a:prstClr val="black"/>
                  </a:solidFill>
                </a:rPr>
                <a:t>月</a:t>
              </a:r>
              <a:r>
                <a:rPr lang="en-US" altLang="ja-JP" sz="1600" dirty="0">
                  <a:solidFill>
                    <a:prstClr val="black"/>
                  </a:solidFill>
                </a:rPr>
                <a:t>)</a:t>
              </a:r>
              <a:r>
                <a:rPr lang="ja-JP" altLang="en-US" sz="1600" dirty="0">
                  <a:solidFill>
                    <a:prstClr val="black"/>
                  </a:solidFill>
                </a:rPr>
                <a:t>～</a:t>
              </a:r>
              <a:r>
                <a:rPr lang="en-US" altLang="ja-JP" sz="1600" dirty="0">
                  <a:solidFill>
                    <a:prstClr val="black"/>
                  </a:solidFill>
                </a:rPr>
                <a:t>2020</a:t>
              </a:r>
              <a:r>
                <a:rPr lang="ja-JP" altLang="en-US" sz="1600" dirty="0">
                  <a:solidFill>
                    <a:prstClr val="black"/>
                  </a:solidFill>
                </a:rPr>
                <a:t>年</a:t>
              </a:r>
              <a:r>
                <a:rPr lang="en-US" altLang="ja-JP" sz="1600" dirty="0">
                  <a:solidFill>
                    <a:prstClr val="black"/>
                  </a:solidFill>
                </a:rPr>
                <a:t>8</a:t>
              </a:r>
              <a:r>
                <a:rPr lang="ja-JP" altLang="en-US" sz="1600" dirty="0">
                  <a:solidFill>
                    <a:prstClr val="black"/>
                  </a:solidFill>
                </a:rPr>
                <a:t>月</a:t>
              </a:r>
              <a:r>
                <a:rPr lang="en-US" altLang="ja-JP" sz="1600" dirty="0">
                  <a:solidFill>
                    <a:prstClr val="black"/>
                  </a:solidFill>
                </a:rPr>
                <a:t>28(</a:t>
              </a:r>
              <a:r>
                <a:rPr lang="ja-JP" altLang="en-US" sz="1600" dirty="0">
                  <a:solidFill>
                    <a:prstClr val="black"/>
                  </a:solidFill>
                </a:rPr>
                <a:t>金</a:t>
              </a:r>
              <a:r>
                <a:rPr lang="en-US" altLang="ja-JP" sz="1600" dirty="0">
                  <a:solidFill>
                    <a:prstClr val="black"/>
                  </a:solidFill>
                </a:rPr>
                <a:t>)</a:t>
              </a:r>
              <a:r>
                <a:rPr lang="ja-JP" altLang="en-US" sz="1600" dirty="0" err="1">
                  <a:solidFill>
                    <a:prstClr val="black"/>
                  </a:solidFill>
                </a:rPr>
                <a:t>の掲</a:t>
              </a:r>
              <a:r>
                <a:rPr lang="ja-JP" altLang="en-US" sz="1600" dirty="0">
                  <a:solidFill>
                    <a:prstClr val="black"/>
                  </a:solidFill>
                </a:rPr>
                <a:t>出開始分まで　</a:t>
              </a:r>
              <a:r>
                <a:rPr lang="en-US" altLang="ja-JP" sz="1600" b="1" dirty="0">
                  <a:solidFill>
                    <a:srgbClr val="FF0000"/>
                  </a:solidFill>
                </a:rPr>
                <a:t>1</a:t>
              </a:r>
              <a:r>
                <a:rPr lang="ja-JP" altLang="en-US" sz="1600" b="1" dirty="0">
                  <a:solidFill>
                    <a:srgbClr val="FF0000"/>
                  </a:solidFill>
                </a:rPr>
                <a:t>期限定</a:t>
              </a:r>
              <a:endParaRPr lang="en-US" altLang="ja-JP" sz="1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4FE191C4-245D-4E64-8667-53F30BA417E7}"/>
              </a:ext>
            </a:extLst>
          </p:cNvPr>
          <p:cNvGrpSpPr/>
          <p:nvPr/>
        </p:nvGrpSpPr>
        <p:grpSpPr>
          <a:xfrm>
            <a:off x="107414" y="5209746"/>
            <a:ext cx="7160935" cy="1228779"/>
            <a:chOff x="107414" y="3212976"/>
            <a:chExt cx="7160935" cy="1228779"/>
          </a:xfrm>
        </p:grpSpPr>
        <p:sp>
          <p:nvSpPr>
            <p:cNvPr id="9" name="テキスト ボックス 8"/>
            <p:cNvSpPr txBox="1"/>
            <p:nvPr/>
          </p:nvSpPr>
          <p:spPr>
            <a:xfrm>
              <a:off x="107504" y="3212976"/>
              <a:ext cx="748923" cy="261610"/>
            </a:xfrm>
            <a:prstGeom prst="rect">
              <a:avLst/>
            </a:prstGeom>
            <a:solidFill>
              <a:srgbClr val="00B0F0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1100" b="1" dirty="0">
                  <a:solidFill>
                    <a:prstClr val="white"/>
                  </a:solidFill>
                </a:rPr>
                <a:t>備　　考</a:t>
              </a: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07414" y="3610758"/>
              <a:ext cx="716093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600" dirty="0">
                  <a:solidFill>
                    <a:prstClr val="black"/>
                  </a:solidFill>
                </a:rPr>
                <a:t>※</a:t>
              </a:r>
              <a:r>
                <a:rPr lang="ja-JP" altLang="en-US" sz="1600" dirty="0">
                  <a:solidFill>
                    <a:prstClr val="black"/>
                  </a:solidFill>
                </a:rPr>
                <a:t>お申込み前に作業枠が満枠になる場合があります。事前にご確認ください</a:t>
              </a:r>
              <a:endParaRPr lang="en-US" altLang="ja-JP" sz="1600" dirty="0">
                <a:latin typeface="+mn-ea"/>
              </a:endParaRPr>
            </a:p>
            <a:p>
              <a:r>
                <a:rPr lang="en-US" altLang="ja-JP" sz="1600" dirty="0">
                  <a:solidFill>
                    <a:prstClr val="black"/>
                  </a:solidFill>
                </a:rPr>
                <a:t>※</a:t>
              </a:r>
              <a:r>
                <a:rPr lang="ja-JP" altLang="en-US" sz="1600" dirty="0">
                  <a:solidFill>
                    <a:prstClr val="black"/>
                  </a:solidFill>
                </a:rPr>
                <a:t>既にお申込みを頂いている案件は、企画の対象外となります。</a:t>
              </a:r>
              <a:endParaRPr lang="en-US" altLang="ja-JP" sz="1600" dirty="0">
                <a:solidFill>
                  <a:prstClr val="black"/>
                </a:solidFill>
              </a:endParaRPr>
            </a:p>
            <a:p>
              <a:r>
                <a:rPr lang="en-US" altLang="ja-JP" sz="1600" dirty="0">
                  <a:solidFill>
                    <a:prstClr val="black"/>
                  </a:solidFill>
                </a:rPr>
                <a:t>※</a:t>
              </a:r>
              <a:r>
                <a:rPr lang="ja-JP" altLang="en-US" sz="1600" dirty="0">
                  <a:solidFill>
                    <a:prstClr val="black"/>
                  </a:solidFill>
                </a:rPr>
                <a:t>他キャンペーン・割引企画との併用はできません。</a:t>
              </a:r>
              <a:endParaRPr lang="en-US" altLang="ja-JP" sz="16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05830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695530" y="4554"/>
            <a:ext cx="61173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prstClr val="white"/>
                </a:solidFill>
              </a:rPr>
              <a:t>⑤夏期企画：まど上全線Ｂ枠</a:t>
            </a:r>
            <a:r>
              <a:rPr lang="ja-JP" altLang="en-US" sz="1600" b="1" dirty="0">
                <a:solidFill>
                  <a:prstClr val="white"/>
                </a:solidFill>
              </a:rPr>
              <a:t>ワイド</a:t>
            </a:r>
            <a:r>
              <a:rPr lang="en-US" altLang="ja-JP" sz="1600" b="1" dirty="0">
                <a:solidFill>
                  <a:prstClr val="white"/>
                </a:solidFill>
              </a:rPr>
              <a:t>(1</a:t>
            </a:r>
            <a:r>
              <a:rPr lang="ja-JP" altLang="en-US" sz="1600" b="1" dirty="0">
                <a:solidFill>
                  <a:prstClr val="white"/>
                </a:solidFill>
              </a:rPr>
              <a:t>か月</a:t>
            </a:r>
            <a:r>
              <a:rPr lang="en-US" altLang="ja-JP" sz="1600" b="1" dirty="0">
                <a:solidFill>
                  <a:prstClr val="white"/>
                </a:solidFill>
              </a:rPr>
              <a:t>)</a:t>
            </a:r>
            <a:r>
              <a:rPr lang="ja-JP" altLang="en-US" sz="1600" b="1" dirty="0">
                <a:solidFill>
                  <a:prstClr val="white"/>
                </a:solidFill>
              </a:rPr>
              <a:t>特別料金企画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A4E1B746-0C8F-44F3-AAE2-6D1CFA38524D}"/>
              </a:ext>
            </a:extLst>
          </p:cNvPr>
          <p:cNvGrpSpPr/>
          <p:nvPr/>
        </p:nvGrpSpPr>
        <p:grpSpPr>
          <a:xfrm>
            <a:off x="107950" y="978838"/>
            <a:ext cx="6134564" cy="1167515"/>
            <a:chOff x="107950" y="791126"/>
            <a:chExt cx="6134564" cy="1167515"/>
          </a:xfrm>
        </p:grpSpPr>
        <p:sp>
          <p:nvSpPr>
            <p:cNvPr id="3" name="テキスト ボックス 2"/>
            <p:cNvSpPr txBox="1"/>
            <p:nvPr/>
          </p:nvSpPr>
          <p:spPr>
            <a:xfrm>
              <a:off x="107950" y="1250755"/>
              <a:ext cx="613456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dirty="0">
                  <a:solidFill>
                    <a:prstClr val="black"/>
                  </a:solidFill>
                </a:rPr>
                <a:t>対象の期間、以下対象媒体の掲出料金</a:t>
              </a:r>
              <a:r>
                <a:rPr lang="en-US" altLang="ja-JP" sz="1600" dirty="0">
                  <a:solidFill>
                    <a:prstClr val="black"/>
                  </a:solidFill>
                </a:rPr>
                <a:t>(</a:t>
              </a:r>
              <a:r>
                <a:rPr lang="ja-JP" altLang="en-US" sz="1600" dirty="0">
                  <a:solidFill>
                    <a:prstClr val="black"/>
                  </a:solidFill>
                </a:rPr>
                <a:t>税抜</a:t>
              </a:r>
              <a:r>
                <a:rPr lang="en-US" altLang="ja-JP" sz="1600" dirty="0">
                  <a:solidFill>
                    <a:prstClr val="black"/>
                  </a:solidFill>
                </a:rPr>
                <a:t>)</a:t>
              </a:r>
              <a:r>
                <a:rPr lang="ja-JP" altLang="en-US" sz="1600" dirty="0">
                  <a:solidFill>
                    <a:prstClr val="black"/>
                  </a:solidFill>
                </a:rPr>
                <a:t>が</a:t>
              </a:r>
              <a:endParaRPr lang="en-US" altLang="ja-JP" sz="1600" dirty="0">
                <a:solidFill>
                  <a:prstClr val="black"/>
                </a:solidFill>
              </a:endParaRPr>
            </a:p>
            <a:p>
              <a:r>
                <a:rPr lang="ja-JP" altLang="en-US" sz="2400" b="1" u="sng" dirty="0">
                  <a:solidFill>
                    <a:srgbClr val="FF0000"/>
                  </a:solidFill>
                </a:rPr>
                <a:t>特別価格</a:t>
              </a:r>
              <a:r>
                <a:rPr lang="en-US" altLang="ja-JP" sz="2400" b="1" u="sng" dirty="0">
                  <a:solidFill>
                    <a:srgbClr val="FF0000"/>
                  </a:solidFill>
                </a:rPr>
                <a:t>320</a:t>
              </a:r>
              <a:r>
                <a:rPr lang="ja-JP" altLang="en-US" sz="2400" b="1" u="sng" dirty="0">
                  <a:solidFill>
                    <a:srgbClr val="FF0000"/>
                  </a:solidFill>
                </a:rPr>
                <a:t>万円</a:t>
              </a:r>
              <a:r>
                <a:rPr lang="en-US" altLang="ja-JP" sz="2400" b="1" u="sng" dirty="0">
                  <a:solidFill>
                    <a:srgbClr val="FF0000"/>
                  </a:solidFill>
                </a:rPr>
                <a:t>(</a:t>
              </a:r>
              <a:r>
                <a:rPr lang="ja-JP" altLang="en-US" sz="2400" b="1" u="sng" dirty="0">
                  <a:solidFill>
                    <a:srgbClr val="FF0000"/>
                  </a:solidFill>
                </a:rPr>
                <a:t>約</a:t>
              </a:r>
              <a:r>
                <a:rPr lang="en-US" altLang="ja-JP" sz="2400" b="1" u="sng" dirty="0">
                  <a:solidFill>
                    <a:srgbClr val="FF0000"/>
                  </a:solidFill>
                </a:rPr>
                <a:t>30%OFF!!)</a:t>
              </a:r>
              <a:r>
                <a:rPr lang="ja-JP" altLang="en-US" sz="1600" dirty="0">
                  <a:solidFill>
                    <a:prstClr val="black"/>
                  </a:solidFill>
                </a:rPr>
                <a:t>となります。</a:t>
              </a:r>
              <a:endParaRPr lang="en-US" altLang="ja-JP" sz="1600" dirty="0">
                <a:solidFill>
                  <a:prstClr val="black"/>
                </a:solidFill>
              </a:endParaRPr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07950" y="791126"/>
              <a:ext cx="748923" cy="261610"/>
            </a:xfrm>
            <a:prstGeom prst="rect">
              <a:avLst/>
            </a:prstGeom>
            <a:solidFill>
              <a:srgbClr val="00B0F0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1100" b="1" dirty="0">
                  <a:solidFill>
                    <a:prstClr val="white"/>
                  </a:solidFill>
                </a:rPr>
                <a:t>企画内容</a:t>
              </a:r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8474BBA7-01AA-4CA9-9891-958BFEB8DBDB}"/>
              </a:ext>
            </a:extLst>
          </p:cNvPr>
          <p:cNvGrpSpPr/>
          <p:nvPr/>
        </p:nvGrpSpPr>
        <p:grpSpPr>
          <a:xfrm>
            <a:off x="6866" y="3600548"/>
            <a:ext cx="5391219" cy="1199167"/>
            <a:chOff x="33506" y="2348880"/>
            <a:chExt cx="5391219" cy="1199167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107950" y="2348880"/>
              <a:ext cx="748923" cy="261610"/>
            </a:xfrm>
            <a:prstGeom prst="rect">
              <a:avLst/>
            </a:prstGeom>
            <a:solidFill>
              <a:srgbClr val="00B0F0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1100" b="1" dirty="0">
                  <a:solidFill>
                    <a:prstClr val="white"/>
                  </a:solidFill>
                </a:rPr>
                <a:t>対象商品</a:t>
              </a: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33506" y="2778606"/>
              <a:ext cx="539121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/>
              <a:r>
                <a:rPr lang="ja-JP" altLang="en-US" sz="1600" b="1" dirty="0">
                  <a:solidFill>
                    <a:prstClr val="black"/>
                  </a:solidFill>
                </a:rPr>
                <a:t>・まど上全線Ｂ枠ワイド</a:t>
              </a:r>
              <a:r>
                <a:rPr lang="en-US" altLang="ja-JP" sz="1600" b="1" dirty="0">
                  <a:solidFill>
                    <a:prstClr val="black"/>
                  </a:solidFill>
                </a:rPr>
                <a:t>(</a:t>
              </a:r>
              <a:r>
                <a:rPr lang="ja-JP" altLang="en-US" sz="1600" b="1" dirty="0">
                  <a:solidFill>
                    <a:prstClr val="black"/>
                  </a:solidFill>
                </a:rPr>
                <a:t>シングル２連</a:t>
              </a:r>
              <a:r>
                <a:rPr lang="en-US" altLang="ja-JP" sz="1600" b="1" dirty="0">
                  <a:solidFill>
                    <a:prstClr val="black"/>
                  </a:solidFill>
                </a:rPr>
                <a:t>)(1</a:t>
              </a:r>
              <a:r>
                <a:rPr lang="ja-JP" altLang="en-US" sz="1600" b="1" dirty="0">
                  <a:solidFill>
                    <a:prstClr val="black"/>
                  </a:solidFill>
                </a:rPr>
                <a:t>か月</a:t>
              </a:r>
              <a:r>
                <a:rPr lang="en-US" altLang="ja-JP" sz="1600" b="1" dirty="0">
                  <a:solidFill>
                    <a:prstClr val="black"/>
                  </a:solidFill>
                </a:rPr>
                <a:t>)</a:t>
              </a:r>
            </a:p>
            <a:p>
              <a:pPr lvl="0"/>
              <a:r>
                <a:rPr lang="ja-JP" altLang="en-US" sz="1400" dirty="0">
                  <a:latin typeface="+mn-ea"/>
                </a:rPr>
                <a:t>（東横線・目黒線・田園都市線・大井町線・池上線・多摩川線）</a:t>
              </a:r>
              <a:endParaRPr lang="en-US" altLang="ja-JP" sz="1400" dirty="0">
                <a:latin typeface="+mn-ea"/>
              </a:endParaRPr>
            </a:p>
            <a:p>
              <a:pPr lvl="0"/>
              <a:r>
                <a:rPr lang="ja-JP" altLang="en-US" sz="1400" dirty="0">
                  <a:latin typeface="+mn-ea"/>
                </a:rPr>
                <a:t>　</a:t>
              </a:r>
              <a:r>
                <a:rPr lang="en-US" altLang="ja-JP" sz="1400" dirty="0">
                  <a:latin typeface="+mn-ea"/>
                </a:rPr>
                <a:t>※</a:t>
              </a:r>
              <a:r>
                <a:rPr lang="ja-JP" altLang="en-US" sz="1400" dirty="0">
                  <a:latin typeface="+mn-ea"/>
                </a:rPr>
                <a:t>田園都市線新型車両</a:t>
              </a:r>
              <a:r>
                <a:rPr lang="en-US" altLang="ja-JP" sz="1400" dirty="0">
                  <a:latin typeface="+mn-ea"/>
                </a:rPr>
                <a:t>(2020</a:t>
              </a:r>
              <a:r>
                <a:rPr lang="ja-JP" altLang="en-US" sz="1400" dirty="0">
                  <a:latin typeface="+mn-ea"/>
                </a:rPr>
                <a:t>系</a:t>
              </a:r>
              <a:r>
                <a:rPr lang="en-US" altLang="ja-JP" sz="1400" dirty="0">
                  <a:latin typeface="+mn-ea"/>
                </a:rPr>
                <a:t>)</a:t>
              </a:r>
              <a:r>
                <a:rPr lang="ja-JP" altLang="en-US" sz="1400" dirty="0">
                  <a:latin typeface="+mn-ea"/>
                </a:rPr>
                <a:t>、世田谷線除く</a:t>
              </a:r>
              <a:endParaRPr lang="en-US" altLang="ja-JP" sz="1400" dirty="0">
                <a:latin typeface="+mn-ea"/>
              </a:endParaRPr>
            </a:p>
          </p:txBody>
        </p: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BE765695-325D-48F5-B988-B90C4C3A46A8}"/>
              </a:ext>
            </a:extLst>
          </p:cNvPr>
          <p:cNvGrpSpPr/>
          <p:nvPr/>
        </p:nvGrpSpPr>
        <p:grpSpPr>
          <a:xfrm>
            <a:off x="107950" y="2544610"/>
            <a:ext cx="6454011" cy="762466"/>
            <a:chOff x="107950" y="1583214"/>
            <a:chExt cx="6454011" cy="762466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107950" y="1583214"/>
              <a:ext cx="748923" cy="261610"/>
            </a:xfrm>
            <a:prstGeom prst="rect">
              <a:avLst/>
            </a:prstGeom>
            <a:solidFill>
              <a:srgbClr val="00B0F0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1100" b="1" dirty="0">
                  <a:solidFill>
                    <a:prstClr val="white"/>
                  </a:solidFill>
                </a:rPr>
                <a:t>対象期間</a:t>
              </a: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107950" y="2007126"/>
              <a:ext cx="64540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600" dirty="0">
                  <a:solidFill>
                    <a:prstClr val="black"/>
                  </a:solidFill>
                </a:rPr>
                <a:t>2020</a:t>
              </a:r>
              <a:r>
                <a:rPr lang="ja-JP" altLang="en-US" sz="1600" dirty="0">
                  <a:solidFill>
                    <a:prstClr val="black"/>
                  </a:solidFill>
                </a:rPr>
                <a:t>年</a:t>
              </a:r>
              <a:r>
                <a:rPr lang="en-US" altLang="ja-JP" sz="1600" dirty="0">
                  <a:solidFill>
                    <a:prstClr val="black"/>
                  </a:solidFill>
                </a:rPr>
                <a:t>6</a:t>
              </a:r>
              <a:r>
                <a:rPr lang="ja-JP" altLang="en-US" sz="1600" dirty="0">
                  <a:solidFill>
                    <a:prstClr val="black"/>
                  </a:solidFill>
                </a:rPr>
                <a:t>月</a:t>
              </a:r>
              <a:r>
                <a:rPr lang="en-US" altLang="ja-JP" sz="1600" dirty="0">
                  <a:solidFill>
                    <a:prstClr val="black"/>
                  </a:solidFill>
                </a:rPr>
                <a:t>1</a:t>
              </a:r>
              <a:r>
                <a:rPr lang="ja-JP" altLang="en-US" sz="1600" dirty="0">
                  <a:solidFill>
                    <a:prstClr val="black"/>
                  </a:solidFill>
                </a:rPr>
                <a:t>日</a:t>
              </a:r>
              <a:r>
                <a:rPr lang="en-US" altLang="ja-JP" sz="1600" dirty="0">
                  <a:solidFill>
                    <a:prstClr val="black"/>
                  </a:solidFill>
                </a:rPr>
                <a:t>(</a:t>
              </a:r>
              <a:r>
                <a:rPr lang="ja-JP" altLang="en-US" sz="1600" dirty="0">
                  <a:solidFill>
                    <a:prstClr val="black"/>
                  </a:solidFill>
                </a:rPr>
                <a:t>月</a:t>
              </a:r>
              <a:r>
                <a:rPr lang="en-US" altLang="ja-JP" sz="1600" dirty="0">
                  <a:solidFill>
                    <a:prstClr val="black"/>
                  </a:solidFill>
                </a:rPr>
                <a:t>)</a:t>
              </a:r>
              <a:r>
                <a:rPr lang="ja-JP" altLang="en-US" sz="1600" dirty="0">
                  <a:solidFill>
                    <a:prstClr val="black"/>
                  </a:solidFill>
                </a:rPr>
                <a:t>～</a:t>
              </a:r>
              <a:r>
                <a:rPr lang="en-US" altLang="ja-JP" sz="1600" dirty="0">
                  <a:solidFill>
                    <a:prstClr val="black"/>
                  </a:solidFill>
                </a:rPr>
                <a:t>2019</a:t>
              </a:r>
              <a:r>
                <a:rPr lang="ja-JP" altLang="en-US" sz="1600" dirty="0">
                  <a:solidFill>
                    <a:prstClr val="black"/>
                  </a:solidFill>
                </a:rPr>
                <a:t>年</a:t>
              </a:r>
              <a:r>
                <a:rPr lang="en-US" altLang="ja-JP" sz="1600" dirty="0">
                  <a:solidFill>
                    <a:prstClr val="black"/>
                  </a:solidFill>
                </a:rPr>
                <a:t>8</a:t>
              </a:r>
              <a:r>
                <a:rPr lang="ja-JP" altLang="en-US" sz="1600" dirty="0">
                  <a:solidFill>
                    <a:prstClr val="black"/>
                  </a:solidFill>
                </a:rPr>
                <a:t>月</a:t>
              </a:r>
              <a:r>
                <a:rPr lang="en-US" altLang="ja-JP" sz="1600" dirty="0">
                  <a:solidFill>
                    <a:prstClr val="black"/>
                  </a:solidFill>
                </a:rPr>
                <a:t>28(</a:t>
              </a:r>
              <a:r>
                <a:rPr lang="ja-JP" altLang="en-US" sz="1600" dirty="0">
                  <a:solidFill>
                    <a:prstClr val="black"/>
                  </a:solidFill>
                </a:rPr>
                <a:t>金</a:t>
              </a:r>
              <a:r>
                <a:rPr lang="en-US" altLang="ja-JP" sz="1600" dirty="0">
                  <a:solidFill>
                    <a:prstClr val="black"/>
                  </a:solidFill>
                </a:rPr>
                <a:t>)</a:t>
              </a:r>
              <a:r>
                <a:rPr lang="ja-JP" altLang="en-US" sz="1600" dirty="0" err="1">
                  <a:solidFill>
                    <a:prstClr val="black"/>
                  </a:solidFill>
                </a:rPr>
                <a:t>の掲</a:t>
              </a:r>
              <a:r>
                <a:rPr lang="ja-JP" altLang="en-US" sz="1600" dirty="0">
                  <a:solidFill>
                    <a:prstClr val="black"/>
                  </a:solidFill>
                </a:rPr>
                <a:t>出開始分まで　</a:t>
              </a:r>
              <a:r>
                <a:rPr lang="en-US" altLang="ja-JP" sz="1600" b="1" dirty="0">
                  <a:solidFill>
                    <a:srgbClr val="FF0000"/>
                  </a:solidFill>
                </a:rPr>
                <a:t>1</a:t>
              </a:r>
              <a:r>
                <a:rPr lang="ja-JP" altLang="en-US" sz="1600" b="1" dirty="0">
                  <a:solidFill>
                    <a:srgbClr val="FF0000"/>
                  </a:solidFill>
                </a:rPr>
                <a:t>期限定</a:t>
              </a:r>
              <a:endParaRPr lang="en-US" altLang="ja-JP" sz="1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41DAF2D8-17E9-426A-9441-F047212510E9}"/>
              </a:ext>
            </a:extLst>
          </p:cNvPr>
          <p:cNvGrpSpPr/>
          <p:nvPr/>
        </p:nvGrpSpPr>
        <p:grpSpPr>
          <a:xfrm>
            <a:off x="107950" y="5052469"/>
            <a:ext cx="7160935" cy="1263045"/>
            <a:chOff x="107504" y="3212976"/>
            <a:chExt cx="7160935" cy="1263045"/>
          </a:xfrm>
        </p:grpSpPr>
        <p:sp>
          <p:nvSpPr>
            <p:cNvPr id="9" name="テキスト ボックス 8"/>
            <p:cNvSpPr txBox="1"/>
            <p:nvPr/>
          </p:nvSpPr>
          <p:spPr>
            <a:xfrm>
              <a:off x="107504" y="3212976"/>
              <a:ext cx="748923" cy="261610"/>
            </a:xfrm>
            <a:prstGeom prst="rect">
              <a:avLst/>
            </a:prstGeom>
            <a:solidFill>
              <a:srgbClr val="00B0F0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1100" b="1" dirty="0">
                  <a:solidFill>
                    <a:prstClr val="white"/>
                  </a:solidFill>
                </a:rPr>
                <a:t>備　　考</a:t>
              </a: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07504" y="3645024"/>
              <a:ext cx="716093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600" dirty="0">
                  <a:solidFill>
                    <a:prstClr val="black"/>
                  </a:solidFill>
                </a:rPr>
                <a:t>※</a:t>
              </a:r>
              <a:r>
                <a:rPr lang="ja-JP" altLang="en-US" sz="1600" dirty="0">
                  <a:solidFill>
                    <a:prstClr val="black"/>
                  </a:solidFill>
                </a:rPr>
                <a:t>お申込み前に作業枠が満枠になる場合があります。事前にご確認ください</a:t>
              </a:r>
              <a:endParaRPr lang="en-US" altLang="ja-JP" sz="1600" dirty="0">
                <a:latin typeface="+mn-ea"/>
              </a:endParaRPr>
            </a:p>
            <a:p>
              <a:r>
                <a:rPr lang="en-US" altLang="ja-JP" sz="1600" dirty="0">
                  <a:solidFill>
                    <a:prstClr val="black"/>
                  </a:solidFill>
                </a:rPr>
                <a:t>※</a:t>
              </a:r>
              <a:r>
                <a:rPr lang="ja-JP" altLang="en-US" sz="1600" dirty="0">
                  <a:solidFill>
                    <a:prstClr val="black"/>
                  </a:solidFill>
                </a:rPr>
                <a:t>既にお申込みを頂いている案件は、企画の対象外となります。</a:t>
              </a:r>
              <a:endParaRPr lang="en-US" altLang="ja-JP" sz="1600" dirty="0">
                <a:solidFill>
                  <a:prstClr val="black"/>
                </a:solidFill>
              </a:endParaRPr>
            </a:p>
            <a:p>
              <a:r>
                <a:rPr lang="en-US" altLang="ja-JP" sz="1600" dirty="0">
                  <a:solidFill>
                    <a:prstClr val="black"/>
                  </a:solidFill>
                </a:rPr>
                <a:t>※</a:t>
              </a:r>
              <a:r>
                <a:rPr lang="ja-JP" altLang="en-US" sz="1600" dirty="0">
                  <a:solidFill>
                    <a:prstClr val="black"/>
                  </a:solidFill>
                </a:rPr>
                <a:t>他キャンペーン・割引企画との併用はできません。</a:t>
              </a:r>
              <a:endParaRPr lang="en-US" altLang="ja-JP" sz="16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5235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695530" y="4554"/>
            <a:ext cx="6391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prstClr val="white"/>
                </a:solidFill>
              </a:rPr>
              <a:t>⑥夏期企画：まど上全線Ａ枠</a:t>
            </a:r>
            <a:r>
              <a:rPr lang="ja-JP" altLang="en-US" sz="1600" b="1" dirty="0">
                <a:solidFill>
                  <a:prstClr val="white"/>
                </a:solidFill>
              </a:rPr>
              <a:t>シングル</a:t>
            </a:r>
            <a:r>
              <a:rPr lang="en-US" altLang="ja-JP" sz="1600" b="1" dirty="0">
                <a:solidFill>
                  <a:prstClr val="white"/>
                </a:solidFill>
              </a:rPr>
              <a:t>(1</a:t>
            </a:r>
            <a:r>
              <a:rPr lang="ja-JP" altLang="en-US" sz="1600" b="1" dirty="0">
                <a:solidFill>
                  <a:prstClr val="white"/>
                </a:solidFill>
              </a:rPr>
              <a:t>か月</a:t>
            </a:r>
            <a:r>
              <a:rPr lang="en-US" altLang="ja-JP" sz="1600" b="1" dirty="0">
                <a:solidFill>
                  <a:prstClr val="white"/>
                </a:solidFill>
              </a:rPr>
              <a:t>)</a:t>
            </a:r>
            <a:r>
              <a:rPr lang="ja-JP" altLang="en-US" sz="1600" b="1" dirty="0">
                <a:solidFill>
                  <a:prstClr val="white"/>
                </a:solidFill>
              </a:rPr>
              <a:t> 特別料金企画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B5E09F67-8FD5-4BA3-A0D9-F72D16E638AC}"/>
              </a:ext>
            </a:extLst>
          </p:cNvPr>
          <p:cNvGrpSpPr/>
          <p:nvPr/>
        </p:nvGrpSpPr>
        <p:grpSpPr>
          <a:xfrm>
            <a:off x="30750" y="982043"/>
            <a:ext cx="6134564" cy="1161148"/>
            <a:chOff x="34363" y="791126"/>
            <a:chExt cx="6134564" cy="1161148"/>
          </a:xfrm>
        </p:grpSpPr>
        <p:sp>
          <p:nvSpPr>
            <p:cNvPr id="3" name="テキスト ボックス 2"/>
            <p:cNvSpPr txBox="1"/>
            <p:nvPr/>
          </p:nvSpPr>
          <p:spPr>
            <a:xfrm>
              <a:off x="34363" y="1244388"/>
              <a:ext cx="613456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dirty="0">
                  <a:solidFill>
                    <a:prstClr val="black"/>
                  </a:solidFill>
                </a:rPr>
                <a:t>対象の期間、以下対象媒体の掲出料金</a:t>
              </a:r>
              <a:r>
                <a:rPr lang="en-US" altLang="ja-JP" sz="1600" dirty="0">
                  <a:solidFill>
                    <a:prstClr val="black"/>
                  </a:solidFill>
                </a:rPr>
                <a:t>(</a:t>
              </a:r>
              <a:r>
                <a:rPr lang="ja-JP" altLang="en-US" sz="1600" dirty="0">
                  <a:solidFill>
                    <a:prstClr val="black"/>
                  </a:solidFill>
                </a:rPr>
                <a:t>税抜</a:t>
              </a:r>
              <a:r>
                <a:rPr lang="en-US" altLang="ja-JP" sz="1600" dirty="0">
                  <a:solidFill>
                    <a:prstClr val="black"/>
                  </a:solidFill>
                </a:rPr>
                <a:t>)</a:t>
              </a:r>
              <a:r>
                <a:rPr lang="ja-JP" altLang="en-US" sz="1600" dirty="0">
                  <a:solidFill>
                    <a:prstClr val="black"/>
                  </a:solidFill>
                </a:rPr>
                <a:t>が</a:t>
              </a:r>
              <a:endParaRPr lang="en-US" altLang="ja-JP" sz="1600" dirty="0">
                <a:solidFill>
                  <a:prstClr val="black"/>
                </a:solidFill>
              </a:endParaRPr>
            </a:p>
            <a:p>
              <a:r>
                <a:rPr lang="ja-JP" altLang="en-US" sz="2400" b="1" u="sng" dirty="0">
                  <a:solidFill>
                    <a:srgbClr val="FF0000"/>
                  </a:solidFill>
                </a:rPr>
                <a:t>特別価格</a:t>
              </a:r>
              <a:r>
                <a:rPr lang="en-US" altLang="ja-JP" sz="2400" b="1" u="sng" dirty="0">
                  <a:solidFill>
                    <a:srgbClr val="FF0000"/>
                  </a:solidFill>
                </a:rPr>
                <a:t>170</a:t>
              </a:r>
              <a:r>
                <a:rPr lang="ja-JP" altLang="en-US" sz="2400" b="1" u="sng" dirty="0">
                  <a:solidFill>
                    <a:srgbClr val="FF0000"/>
                  </a:solidFill>
                </a:rPr>
                <a:t>万円</a:t>
              </a:r>
              <a:r>
                <a:rPr lang="en-US" altLang="ja-JP" sz="2400" b="1" u="sng" dirty="0">
                  <a:solidFill>
                    <a:srgbClr val="FF0000"/>
                  </a:solidFill>
                </a:rPr>
                <a:t>(</a:t>
              </a:r>
              <a:r>
                <a:rPr lang="ja-JP" altLang="en-US" sz="2400" b="1" u="sng" dirty="0">
                  <a:solidFill>
                    <a:srgbClr val="FF0000"/>
                  </a:solidFill>
                </a:rPr>
                <a:t>約</a:t>
              </a:r>
              <a:r>
                <a:rPr lang="en-US" altLang="ja-JP" sz="2400" b="1" u="sng" dirty="0">
                  <a:solidFill>
                    <a:srgbClr val="FF0000"/>
                  </a:solidFill>
                </a:rPr>
                <a:t>30%OFF!!)</a:t>
              </a:r>
              <a:r>
                <a:rPr lang="ja-JP" altLang="en-US" sz="1600" dirty="0">
                  <a:solidFill>
                    <a:prstClr val="black"/>
                  </a:solidFill>
                </a:rPr>
                <a:t>となります。</a:t>
              </a:r>
              <a:endParaRPr lang="en-US" altLang="ja-JP" sz="1600" dirty="0">
                <a:solidFill>
                  <a:prstClr val="black"/>
                </a:solidFill>
              </a:endParaRPr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07950" y="791126"/>
              <a:ext cx="748923" cy="261610"/>
            </a:xfrm>
            <a:prstGeom prst="rect">
              <a:avLst/>
            </a:prstGeom>
            <a:solidFill>
              <a:srgbClr val="00B0F0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1100" b="1" dirty="0">
                  <a:solidFill>
                    <a:prstClr val="white"/>
                  </a:solidFill>
                </a:rPr>
                <a:t>企画内容</a:t>
              </a:r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0CE93FDD-1E2B-4A40-B50B-93C382142038}"/>
              </a:ext>
            </a:extLst>
          </p:cNvPr>
          <p:cNvGrpSpPr/>
          <p:nvPr/>
        </p:nvGrpSpPr>
        <p:grpSpPr>
          <a:xfrm>
            <a:off x="30660" y="3612814"/>
            <a:ext cx="6853158" cy="1318492"/>
            <a:chOff x="34273" y="2616190"/>
            <a:chExt cx="6853158" cy="1318492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107950" y="2616190"/>
              <a:ext cx="748923" cy="261610"/>
            </a:xfrm>
            <a:prstGeom prst="rect">
              <a:avLst/>
            </a:prstGeom>
            <a:solidFill>
              <a:srgbClr val="00B0F0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1100" b="1" dirty="0">
                  <a:solidFill>
                    <a:prstClr val="white"/>
                  </a:solidFill>
                </a:rPr>
                <a:t>対象商品</a:t>
              </a: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34273" y="3103685"/>
              <a:ext cx="6853158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b="1" dirty="0">
                  <a:solidFill>
                    <a:prstClr val="black"/>
                  </a:solidFill>
                </a:rPr>
                <a:t>・まど上全線Ａ枠シングル（</a:t>
              </a:r>
              <a:r>
                <a:rPr lang="en-US" altLang="ja-JP" sz="1600" b="1" dirty="0">
                  <a:solidFill>
                    <a:prstClr val="black"/>
                  </a:solidFill>
                </a:rPr>
                <a:t>1</a:t>
              </a:r>
              <a:r>
                <a:rPr lang="ja-JP" altLang="en-US" sz="1600" b="1" dirty="0">
                  <a:solidFill>
                    <a:prstClr val="black"/>
                  </a:solidFill>
                </a:rPr>
                <a:t>か月</a:t>
              </a:r>
              <a:r>
                <a:rPr lang="en-US" altLang="ja-JP" sz="1600" b="1" dirty="0">
                  <a:solidFill>
                    <a:prstClr val="black"/>
                  </a:solidFill>
                </a:rPr>
                <a:t>)</a:t>
              </a:r>
            </a:p>
            <a:p>
              <a:r>
                <a:rPr lang="ja-JP" altLang="en-US" sz="1600" b="1" dirty="0">
                  <a:solidFill>
                    <a:prstClr val="black"/>
                  </a:solidFill>
                </a:rPr>
                <a:t>　</a:t>
              </a:r>
              <a:r>
                <a:rPr lang="ja-JP" altLang="en-US" sz="1400" dirty="0">
                  <a:solidFill>
                    <a:prstClr val="black"/>
                  </a:solidFill>
                </a:rPr>
                <a:t>（東横線・目黒線・田園都市線・大井町線・池上線・多摩川線）</a:t>
              </a:r>
              <a:r>
                <a:rPr lang="en-US" altLang="ja-JP" sz="1400" dirty="0">
                  <a:solidFill>
                    <a:prstClr val="black"/>
                  </a:solidFill>
                </a:rPr>
                <a:t>※</a:t>
              </a:r>
              <a:r>
                <a:rPr lang="ja-JP" altLang="en-US" sz="1400" dirty="0">
                  <a:solidFill>
                    <a:prstClr val="black"/>
                  </a:solidFill>
                </a:rPr>
                <a:t>世田谷線除く</a:t>
              </a:r>
              <a:endParaRPr lang="en-US" altLang="ja-JP" sz="1400" dirty="0">
                <a:solidFill>
                  <a:prstClr val="black"/>
                </a:solidFill>
              </a:endParaRPr>
            </a:p>
            <a:p>
              <a:r>
                <a:rPr lang="ja-JP" altLang="en-US" sz="1600" b="1" dirty="0">
                  <a:solidFill>
                    <a:prstClr val="black"/>
                  </a:solidFill>
                </a:rPr>
                <a:t>・５枠限定</a:t>
              </a:r>
              <a:endParaRPr lang="en-US" altLang="ja-JP" sz="1600" b="1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1CE66492-BA22-4717-B46A-20D153E0C4D1}"/>
              </a:ext>
            </a:extLst>
          </p:cNvPr>
          <p:cNvGrpSpPr/>
          <p:nvPr/>
        </p:nvGrpSpPr>
        <p:grpSpPr>
          <a:xfrm>
            <a:off x="86066" y="2482450"/>
            <a:ext cx="6454011" cy="1065146"/>
            <a:chOff x="89679" y="1583214"/>
            <a:chExt cx="6454011" cy="1065146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107950" y="1583214"/>
              <a:ext cx="748923" cy="261610"/>
            </a:xfrm>
            <a:prstGeom prst="rect">
              <a:avLst/>
            </a:prstGeom>
            <a:solidFill>
              <a:srgbClr val="00B0F0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1100" b="1" dirty="0">
                  <a:solidFill>
                    <a:prstClr val="white"/>
                  </a:solidFill>
                </a:rPr>
                <a:t>対象期間</a:t>
              </a: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89679" y="2063585"/>
              <a:ext cx="645401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600" dirty="0">
                  <a:solidFill>
                    <a:prstClr val="black"/>
                  </a:solidFill>
                </a:rPr>
                <a:t>2020</a:t>
              </a:r>
              <a:r>
                <a:rPr lang="ja-JP" altLang="en-US" sz="1600" dirty="0">
                  <a:solidFill>
                    <a:prstClr val="black"/>
                  </a:solidFill>
                </a:rPr>
                <a:t>年</a:t>
              </a:r>
              <a:r>
                <a:rPr lang="en-US" altLang="ja-JP" sz="1600" dirty="0">
                  <a:solidFill>
                    <a:prstClr val="black"/>
                  </a:solidFill>
                </a:rPr>
                <a:t>6</a:t>
              </a:r>
              <a:r>
                <a:rPr lang="ja-JP" altLang="en-US" sz="1600" dirty="0">
                  <a:solidFill>
                    <a:prstClr val="black"/>
                  </a:solidFill>
                </a:rPr>
                <a:t>月</a:t>
              </a:r>
              <a:r>
                <a:rPr lang="en-US" altLang="ja-JP" sz="1600" dirty="0">
                  <a:solidFill>
                    <a:prstClr val="black"/>
                  </a:solidFill>
                </a:rPr>
                <a:t>1</a:t>
              </a:r>
              <a:r>
                <a:rPr lang="ja-JP" altLang="en-US" sz="1600" dirty="0">
                  <a:solidFill>
                    <a:prstClr val="black"/>
                  </a:solidFill>
                </a:rPr>
                <a:t>日</a:t>
              </a:r>
              <a:r>
                <a:rPr lang="en-US" altLang="ja-JP" sz="1600" dirty="0">
                  <a:solidFill>
                    <a:prstClr val="black"/>
                  </a:solidFill>
                </a:rPr>
                <a:t>(</a:t>
              </a:r>
              <a:r>
                <a:rPr lang="ja-JP" altLang="en-US" sz="1600" dirty="0">
                  <a:solidFill>
                    <a:prstClr val="black"/>
                  </a:solidFill>
                </a:rPr>
                <a:t>月</a:t>
              </a:r>
              <a:r>
                <a:rPr lang="en-US" altLang="ja-JP" sz="1600" dirty="0">
                  <a:solidFill>
                    <a:prstClr val="black"/>
                  </a:solidFill>
                </a:rPr>
                <a:t>)</a:t>
              </a:r>
              <a:r>
                <a:rPr lang="ja-JP" altLang="en-US" sz="1600" dirty="0">
                  <a:solidFill>
                    <a:prstClr val="black"/>
                  </a:solidFill>
                </a:rPr>
                <a:t>～</a:t>
              </a:r>
              <a:r>
                <a:rPr lang="en-US" altLang="ja-JP" sz="1600" dirty="0">
                  <a:solidFill>
                    <a:prstClr val="black"/>
                  </a:solidFill>
                </a:rPr>
                <a:t>2020</a:t>
              </a:r>
              <a:r>
                <a:rPr lang="ja-JP" altLang="en-US" sz="1600" dirty="0">
                  <a:solidFill>
                    <a:prstClr val="black"/>
                  </a:solidFill>
                </a:rPr>
                <a:t>年</a:t>
              </a:r>
              <a:r>
                <a:rPr lang="en-US" altLang="ja-JP" sz="1600" dirty="0">
                  <a:solidFill>
                    <a:prstClr val="black"/>
                  </a:solidFill>
                </a:rPr>
                <a:t>8</a:t>
              </a:r>
              <a:r>
                <a:rPr lang="ja-JP" altLang="en-US" sz="1600" dirty="0">
                  <a:solidFill>
                    <a:prstClr val="black"/>
                  </a:solidFill>
                </a:rPr>
                <a:t>月</a:t>
              </a:r>
              <a:r>
                <a:rPr lang="en-US" altLang="ja-JP" sz="1600" dirty="0">
                  <a:solidFill>
                    <a:prstClr val="black"/>
                  </a:solidFill>
                </a:rPr>
                <a:t>28(</a:t>
              </a:r>
              <a:r>
                <a:rPr lang="ja-JP" altLang="en-US" sz="1600" dirty="0">
                  <a:solidFill>
                    <a:prstClr val="black"/>
                  </a:solidFill>
                </a:rPr>
                <a:t>金</a:t>
              </a:r>
              <a:r>
                <a:rPr lang="en-US" altLang="ja-JP" sz="1600" dirty="0">
                  <a:solidFill>
                    <a:prstClr val="black"/>
                  </a:solidFill>
                </a:rPr>
                <a:t>)</a:t>
              </a:r>
              <a:r>
                <a:rPr lang="ja-JP" altLang="en-US" sz="1600" dirty="0" err="1">
                  <a:solidFill>
                    <a:prstClr val="black"/>
                  </a:solidFill>
                </a:rPr>
                <a:t>の掲</a:t>
              </a:r>
              <a:r>
                <a:rPr lang="ja-JP" altLang="en-US" sz="1600" dirty="0">
                  <a:solidFill>
                    <a:prstClr val="black"/>
                  </a:solidFill>
                </a:rPr>
                <a:t>出開始分まで　</a:t>
              </a:r>
              <a:r>
                <a:rPr lang="en-US" altLang="ja-JP" sz="1600" b="1" dirty="0">
                  <a:solidFill>
                    <a:srgbClr val="FF0000"/>
                  </a:solidFill>
                </a:rPr>
                <a:t>1</a:t>
              </a:r>
              <a:r>
                <a:rPr lang="ja-JP" altLang="en-US" sz="1600" b="1" dirty="0">
                  <a:solidFill>
                    <a:srgbClr val="FF0000"/>
                  </a:solidFill>
                </a:rPr>
                <a:t>期限定</a:t>
              </a:r>
              <a:endParaRPr lang="en-US" altLang="ja-JP" sz="1600" b="1" dirty="0">
                <a:solidFill>
                  <a:srgbClr val="FF0000"/>
                </a:solidFill>
              </a:endParaRPr>
            </a:p>
            <a:p>
              <a:endParaRPr lang="en-US" altLang="ja-JP" sz="1600" b="1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6AF1A9FA-F49A-4565-94E6-CF00E9B71924}"/>
              </a:ext>
            </a:extLst>
          </p:cNvPr>
          <p:cNvGrpSpPr/>
          <p:nvPr/>
        </p:nvGrpSpPr>
        <p:grpSpPr>
          <a:xfrm>
            <a:off x="76244" y="5157192"/>
            <a:ext cx="7981672" cy="1305299"/>
            <a:chOff x="75798" y="3722732"/>
            <a:chExt cx="7981672" cy="1305299"/>
          </a:xfrm>
        </p:grpSpPr>
        <p:sp>
          <p:nvSpPr>
            <p:cNvPr id="9" name="テキスト ボックス 8"/>
            <p:cNvSpPr txBox="1"/>
            <p:nvPr/>
          </p:nvSpPr>
          <p:spPr>
            <a:xfrm>
              <a:off x="107504" y="3722732"/>
              <a:ext cx="748923" cy="261610"/>
            </a:xfrm>
            <a:prstGeom prst="rect">
              <a:avLst/>
            </a:prstGeom>
            <a:solidFill>
              <a:srgbClr val="00B0F0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1100" b="1" dirty="0">
                  <a:solidFill>
                    <a:prstClr val="white"/>
                  </a:solidFill>
                </a:rPr>
                <a:t>備　　考</a:t>
              </a: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75798" y="4197034"/>
              <a:ext cx="798167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600" dirty="0">
                  <a:solidFill>
                    <a:prstClr val="black"/>
                  </a:solidFill>
                </a:rPr>
                <a:t>※</a:t>
              </a:r>
              <a:r>
                <a:rPr lang="ja-JP" altLang="en-US" sz="1600" dirty="0">
                  <a:solidFill>
                    <a:prstClr val="black"/>
                  </a:solidFill>
                </a:rPr>
                <a:t>お申込み前に掲出枠・作業枠が満枠になる場合があります。事前にご確認ください</a:t>
              </a:r>
              <a:endParaRPr lang="en-US" altLang="ja-JP" sz="1600" dirty="0">
                <a:solidFill>
                  <a:prstClr val="black"/>
                </a:solidFill>
              </a:endParaRPr>
            </a:p>
            <a:p>
              <a:r>
                <a:rPr lang="en-US" altLang="ja-JP" sz="1600" dirty="0">
                  <a:solidFill>
                    <a:prstClr val="black"/>
                  </a:solidFill>
                </a:rPr>
                <a:t>※</a:t>
              </a:r>
              <a:r>
                <a:rPr lang="ja-JP" altLang="en-US" sz="1600" dirty="0">
                  <a:solidFill>
                    <a:prstClr val="black"/>
                  </a:solidFill>
                </a:rPr>
                <a:t>既にお申込みを頂いている案件は、企画の対象外となります。</a:t>
              </a:r>
              <a:endParaRPr lang="en-US" altLang="ja-JP" sz="1600" dirty="0">
                <a:solidFill>
                  <a:prstClr val="black"/>
                </a:solidFill>
              </a:endParaRPr>
            </a:p>
            <a:p>
              <a:r>
                <a:rPr lang="en-US" altLang="ja-JP" sz="1600" dirty="0">
                  <a:solidFill>
                    <a:prstClr val="black"/>
                  </a:solidFill>
                </a:rPr>
                <a:t>※</a:t>
              </a:r>
              <a:r>
                <a:rPr lang="ja-JP" altLang="en-US" sz="1600" dirty="0">
                  <a:solidFill>
                    <a:prstClr val="black"/>
                  </a:solidFill>
                </a:rPr>
                <a:t>他キャンペーン・割引企画との併用はできません。</a:t>
              </a:r>
              <a:endParaRPr lang="en-US" altLang="ja-JP" sz="16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39415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695530" y="4554"/>
            <a:ext cx="6186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prstClr val="white"/>
                </a:solidFill>
              </a:rPr>
              <a:t>⑦夏期企画：まど上全線Ａ枠</a:t>
            </a:r>
            <a:r>
              <a:rPr lang="ja-JP" altLang="en-US" sz="1600" b="1" dirty="0">
                <a:solidFill>
                  <a:prstClr val="white"/>
                </a:solidFill>
              </a:rPr>
              <a:t>ワイド</a:t>
            </a:r>
            <a:r>
              <a:rPr lang="en-US" altLang="ja-JP" sz="1600" b="1" dirty="0">
                <a:solidFill>
                  <a:prstClr val="white"/>
                </a:solidFill>
              </a:rPr>
              <a:t>(1</a:t>
            </a:r>
            <a:r>
              <a:rPr lang="ja-JP" altLang="en-US" sz="1600" b="1" dirty="0">
                <a:solidFill>
                  <a:prstClr val="white"/>
                </a:solidFill>
              </a:rPr>
              <a:t>か月</a:t>
            </a:r>
            <a:r>
              <a:rPr lang="en-US" altLang="ja-JP" sz="1600" b="1" dirty="0">
                <a:solidFill>
                  <a:prstClr val="white"/>
                </a:solidFill>
              </a:rPr>
              <a:t>)</a:t>
            </a:r>
            <a:r>
              <a:rPr lang="ja-JP" altLang="en-US" sz="1600" b="1" dirty="0">
                <a:solidFill>
                  <a:prstClr val="white"/>
                </a:solidFill>
              </a:rPr>
              <a:t> 特別料金企画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0B37B37F-B731-4BCC-AB61-4D5A502F5611}"/>
              </a:ext>
            </a:extLst>
          </p:cNvPr>
          <p:cNvGrpSpPr/>
          <p:nvPr/>
        </p:nvGrpSpPr>
        <p:grpSpPr>
          <a:xfrm>
            <a:off x="107950" y="866822"/>
            <a:ext cx="6134564" cy="1129654"/>
            <a:chOff x="107950" y="791126"/>
            <a:chExt cx="6134564" cy="1129654"/>
          </a:xfrm>
        </p:grpSpPr>
        <p:sp>
          <p:nvSpPr>
            <p:cNvPr id="3" name="テキスト ボックス 2"/>
            <p:cNvSpPr txBox="1"/>
            <p:nvPr/>
          </p:nvSpPr>
          <p:spPr>
            <a:xfrm>
              <a:off x="107950" y="1212894"/>
              <a:ext cx="613456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dirty="0">
                  <a:solidFill>
                    <a:prstClr val="black"/>
                  </a:solidFill>
                </a:rPr>
                <a:t>対象の期間、以下対象媒体の掲出料金</a:t>
              </a:r>
              <a:r>
                <a:rPr lang="en-US" altLang="ja-JP" sz="1600" dirty="0">
                  <a:solidFill>
                    <a:prstClr val="black"/>
                  </a:solidFill>
                </a:rPr>
                <a:t>(</a:t>
              </a:r>
              <a:r>
                <a:rPr lang="ja-JP" altLang="en-US" sz="1600" dirty="0">
                  <a:solidFill>
                    <a:prstClr val="black"/>
                  </a:solidFill>
                </a:rPr>
                <a:t>税抜</a:t>
              </a:r>
              <a:r>
                <a:rPr lang="en-US" altLang="ja-JP" sz="1600" dirty="0">
                  <a:solidFill>
                    <a:prstClr val="black"/>
                  </a:solidFill>
                </a:rPr>
                <a:t>)</a:t>
              </a:r>
              <a:r>
                <a:rPr lang="ja-JP" altLang="en-US" sz="1600" dirty="0">
                  <a:solidFill>
                    <a:prstClr val="black"/>
                  </a:solidFill>
                </a:rPr>
                <a:t>が</a:t>
              </a:r>
              <a:endParaRPr lang="en-US" altLang="ja-JP" sz="1600" dirty="0">
                <a:solidFill>
                  <a:prstClr val="black"/>
                </a:solidFill>
              </a:endParaRPr>
            </a:p>
            <a:p>
              <a:r>
                <a:rPr lang="ja-JP" altLang="en-US" sz="2400" b="1" u="sng" dirty="0">
                  <a:solidFill>
                    <a:srgbClr val="FF0000"/>
                  </a:solidFill>
                </a:rPr>
                <a:t>特別価格</a:t>
              </a:r>
              <a:r>
                <a:rPr lang="en-US" altLang="ja-JP" sz="2400" b="1" u="sng" dirty="0">
                  <a:solidFill>
                    <a:srgbClr val="FF0000"/>
                  </a:solidFill>
                </a:rPr>
                <a:t>335</a:t>
              </a:r>
              <a:r>
                <a:rPr lang="ja-JP" altLang="en-US" sz="2400" b="1" u="sng" dirty="0">
                  <a:solidFill>
                    <a:srgbClr val="FF0000"/>
                  </a:solidFill>
                </a:rPr>
                <a:t>万円</a:t>
              </a:r>
              <a:r>
                <a:rPr lang="en-US" altLang="ja-JP" sz="2400" b="1" u="sng" dirty="0">
                  <a:solidFill>
                    <a:srgbClr val="FF0000"/>
                  </a:solidFill>
                </a:rPr>
                <a:t>(</a:t>
              </a:r>
              <a:r>
                <a:rPr lang="ja-JP" altLang="en-US" sz="2400" b="1" u="sng" dirty="0">
                  <a:solidFill>
                    <a:srgbClr val="FF0000"/>
                  </a:solidFill>
                </a:rPr>
                <a:t>約</a:t>
              </a:r>
              <a:r>
                <a:rPr lang="en-US" altLang="ja-JP" sz="2400" b="1" u="sng" dirty="0">
                  <a:solidFill>
                    <a:srgbClr val="FF0000"/>
                  </a:solidFill>
                </a:rPr>
                <a:t>30%OFF!!)</a:t>
              </a:r>
              <a:r>
                <a:rPr lang="ja-JP" altLang="en-US" sz="1600" dirty="0">
                  <a:solidFill>
                    <a:prstClr val="black"/>
                  </a:solidFill>
                </a:rPr>
                <a:t>となります。</a:t>
              </a:r>
              <a:endParaRPr lang="en-US" altLang="ja-JP" sz="1600" dirty="0">
                <a:solidFill>
                  <a:prstClr val="black"/>
                </a:solidFill>
              </a:endParaRPr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07950" y="791126"/>
              <a:ext cx="748923" cy="261610"/>
            </a:xfrm>
            <a:prstGeom prst="rect">
              <a:avLst/>
            </a:prstGeom>
            <a:solidFill>
              <a:srgbClr val="00B0F0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1100" b="1" dirty="0">
                  <a:solidFill>
                    <a:prstClr val="white"/>
                  </a:solidFill>
                </a:rPr>
                <a:t>企画内容</a:t>
              </a:r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52DFBE29-A91B-42C0-A495-AAF1FD77B956}"/>
              </a:ext>
            </a:extLst>
          </p:cNvPr>
          <p:cNvGrpSpPr/>
          <p:nvPr/>
        </p:nvGrpSpPr>
        <p:grpSpPr>
          <a:xfrm>
            <a:off x="84693" y="3377311"/>
            <a:ext cx="6853158" cy="1303587"/>
            <a:chOff x="84693" y="2616190"/>
            <a:chExt cx="6853158" cy="1303587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107950" y="2616190"/>
              <a:ext cx="748923" cy="261610"/>
            </a:xfrm>
            <a:prstGeom prst="rect">
              <a:avLst/>
            </a:prstGeom>
            <a:solidFill>
              <a:srgbClr val="00B0F0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1100" b="1" dirty="0">
                  <a:solidFill>
                    <a:prstClr val="white"/>
                  </a:solidFill>
                </a:rPr>
                <a:t>対象商品</a:t>
              </a: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84693" y="3088780"/>
              <a:ext cx="6853158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b="1" dirty="0">
                  <a:solidFill>
                    <a:prstClr val="black"/>
                  </a:solidFill>
                </a:rPr>
                <a:t>・まど上全線Ａ枠 ワイド（</a:t>
              </a:r>
              <a:r>
                <a:rPr lang="en-US" altLang="ja-JP" sz="1600" b="1" dirty="0">
                  <a:solidFill>
                    <a:prstClr val="black"/>
                  </a:solidFill>
                </a:rPr>
                <a:t>1</a:t>
              </a:r>
              <a:r>
                <a:rPr lang="ja-JP" altLang="en-US" sz="1600" b="1" dirty="0">
                  <a:solidFill>
                    <a:prstClr val="black"/>
                  </a:solidFill>
                </a:rPr>
                <a:t>か月</a:t>
              </a:r>
              <a:r>
                <a:rPr lang="en-US" altLang="ja-JP" sz="1600" b="1" dirty="0">
                  <a:solidFill>
                    <a:prstClr val="black"/>
                  </a:solidFill>
                </a:rPr>
                <a:t>)</a:t>
              </a:r>
            </a:p>
            <a:p>
              <a:r>
                <a:rPr lang="ja-JP" altLang="en-US" sz="1600" b="1" dirty="0">
                  <a:solidFill>
                    <a:prstClr val="black"/>
                  </a:solidFill>
                </a:rPr>
                <a:t>　</a:t>
              </a:r>
              <a:r>
                <a:rPr lang="ja-JP" altLang="en-US" sz="1400" dirty="0">
                  <a:solidFill>
                    <a:prstClr val="black"/>
                  </a:solidFill>
                </a:rPr>
                <a:t>（東横線・目黒線・田園都市線・大井町線・池上線・多摩川線）</a:t>
              </a:r>
              <a:r>
                <a:rPr lang="en-US" altLang="ja-JP" sz="1400" dirty="0">
                  <a:solidFill>
                    <a:prstClr val="black"/>
                  </a:solidFill>
                </a:rPr>
                <a:t>※</a:t>
              </a:r>
              <a:r>
                <a:rPr lang="ja-JP" altLang="en-US" sz="1400" dirty="0">
                  <a:solidFill>
                    <a:prstClr val="black"/>
                  </a:solidFill>
                </a:rPr>
                <a:t>世田谷線除く</a:t>
              </a:r>
              <a:endParaRPr lang="en-US" altLang="ja-JP" sz="1400" dirty="0">
                <a:solidFill>
                  <a:prstClr val="black"/>
                </a:solidFill>
              </a:endParaRPr>
            </a:p>
            <a:p>
              <a:r>
                <a:rPr lang="ja-JP" altLang="en-US" sz="1600" b="1" dirty="0">
                  <a:solidFill>
                    <a:prstClr val="black"/>
                  </a:solidFill>
                </a:rPr>
                <a:t>・３枠限定</a:t>
              </a:r>
              <a:endParaRPr lang="en-US" altLang="ja-JP" sz="1600" b="1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F83BC3BB-5A06-4AA9-90F1-9CD2BEA9681A}"/>
              </a:ext>
            </a:extLst>
          </p:cNvPr>
          <p:cNvGrpSpPr/>
          <p:nvPr/>
        </p:nvGrpSpPr>
        <p:grpSpPr>
          <a:xfrm>
            <a:off x="107950" y="2247657"/>
            <a:ext cx="6463713" cy="1021843"/>
            <a:chOff x="107950" y="1583214"/>
            <a:chExt cx="6463713" cy="1021843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107950" y="1583214"/>
              <a:ext cx="748923" cy="261610"/>
            </a:xfrm>
            <a:prstGeom prst="rect">
              <a:avLst/>
            </a:prstGeom>
            <a:solidFill>
              <a:srgbClr val="00B0F0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1100" b="1" dirty="0">
                  <a:solidFill>
                    <a:prstClr val="white"/>
                  </a:solidFill>
                </a:rPr>
                <a:t>対象期間</a:t>
              </a: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117652" y="2020282"/>
              <a:ext cx="645401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600" dirty="0">
                  <a:solidFill>
                    <a:prstClr val="black"/>
                  </a:solidFill>
                </a:rPr>
                <a:t>2020</a:t>
              </a:r>
              <a:r>
                <a:rPr lang="ja-JP" altLang="en-US" sz="1600" dirty="0">
                  <a:solidFill>
                    <a:prstClr val="black"/>
                  </a:solidFill>
                </a:rPr>
                <a:t>年</a:t>
              </a:r>
              <a:r>
                <a:rPr lang="en-US" altLang="ja-JP" sz="1600" dirty="0">
                  <a:solidFill>
                    <a:prstClr val="black"/>
                  </a:solidFill>
                </a:rPr>
                <a:t>6</a:t>
              </a:r>
              <a:r>
                <a:rPr lang="ja-JP" altLang="en-US" sz="1600" dirty="0">
                  <a:solidFill>
                    <a:prstClr val="black"/>
                  </a:solidFill>
                </a:rPr>
                <a:t>月</a:t>
              </a:r>
              <a:r>
                <a:rPr lang="en-US" altLang="ja-JP" sz="1600" dirty="0">
                  <a:solidFill>
                    <a:prstClr val="black"/>
                  </a:solidFill>
                </a:rPr>
                <a:t>1</a:t>
              </a:r>
              <a:r>
                <a:rPr lang="ja-JP" altLang="en-US" sz="1600" dirty="0">
                  <a:solidFill>
                    <a:prstClr val="black"/>
                  </a:solidFill>
                </a:rPr>
                <a:t>日</a:t>
              </a:r>
              <a:r>
                <a:rPr lang="en-US" altLang="ja-JP" sz="1600" dirty="0">
                  <a:solidFill>
                    <a:prstClr val="black"/>
                  </a:solidFill>
                </a:rPr>
                <a:t>(</a:t>
              </a:r>
              <a:r>
                <a:rPr lang="ja-JP" altLang="en-US" sz="1600" dirty="0">
                  <a:solidFill>
                    <a:prstClr val="black"/>
                  </a:solidFill>
                </a:rPr>
                <a:t>月</a:t>
              </a:r>
              <a:r>
                <a:rPr lang="en-US" altLang="ja-JP" sz="1600" dirty="0">
                  <a:solidFill>
                    <a:prstClr val="black"/>
                  </a:solidFill>
                </a:rPr>
                <a:t>)</a:t>
              </a:r>
              <a:r>
                <a:rPr lang="ja-JP" altLang="en-US" sz="1600" dirty="0">
                  <a:solidFill>
                    <a:prstClr val="black"/>
                  </a:solidFill>
                </a:rPr>
                <a:t>～</a:t>
              </a:r>
              <a:r>
                <a:rPr lang="en-US" altLang="ja-JP" sz="1600" dirty="0">
                  <a:solidFill>
                    <a:prstClr val="black"/>
                  </a:solidFill>
                </a:rPr>
                <a:t>2020</a:t>
              </a:r>
              <a:r>
                <a:rPr lang="ja-JP" altLang="en-US" sz="1600" dirty="0">
                  <a:solidFill>
                    <a:prstClr val="black"/>
                  </a:solidFill>
                </a:rPr>
                <a:t>年</a:t>
              </a:r>
              <a:r>
                <a:rPr lang="en-US" altLang="ja-JP" sz="1600" dirty="0">
                  <a:solidFill>
                    <a:prstClr val="black"/>
                  </a:solidFill>
                </a:rPr>
                <a:t>8</a:t>
              </a:r>
              <a:r>
                <a:rPr lang="ja-JP" altLang="en-US" sz="1600" dirty="0">
                  <a:solidFill>
                    <a:prstClr val="black"/>
                  </a:solidFill>
                </a:rPr>
                <a:t>月</a:t>
              </a:r>
              <a:r>
                <a:rPr lang="en-US" altLang="ja-JP" sz="1600" dirty="0">
                  <a:solidFill>
                    <a:prstClr val="black"/>
                  </a:solidFill>
                </a:rPr>
                <a:t>28(</a:t>
              </a:r>
              <a:r>
                <a:rPr lang="ja-JP" altLang="en-US" sz="1600" dirty="0">
                  <a:solidFill>
                    <a:prstClr val="black"/>
                  </a:solidFill>
                </a:rPr>
                <a:t>金</a:t>
              </a:r>
              <a:r>
                <a:rPr lang="en-US" altLang="ja-JP" sz="1600" dirty="0">
                  <a:solidFill>
                    <a:prstClr val="black"/>
                  </a:solidFill>
                </a:rPr>
                <a:t>)</a:t>
              </a:r>
              <a:r>
                <a:rPr lang="ja-JP" altLang="en-US" sz="1600" dirty="0" err="1">
                  <a:solidFill>
                    <a:prstClr val="black"/>
                  </a:solidFill>
                </a:rPr>
                <a:t>の掲</a:t>
              </a:r>
              <a:r>
                <a:rPr lang="ja-JP" altLang="en-US" sz="1600" dirty="0">
                  <a:solidFill>
                    <a:prstClr val="black"/>
                  </a:solidFill>
                </a:rPr>
                <a:t>出開始分まで　</a:t>
              </a:r>
              <a:r>
                <a:rPr lang="en-US" altLang="ja-JP" sz="1600" b="1" dirty="0">
                  <a:solidFill>
                    <a:srgbClr val="FF0000"/>
                  </a:solidFill>
                </a:rPr>
                <a:t>1</a:t>
              </a:r>
              <a:r>
                <a:rPr lang="ja-JP" altLang="en-US" sz="1600" b="1" dirty="0">
                  <a:solidFill>
                    <a:srgbClr val="FF0000"/>
                  </a:solidFill>
                </a:rPr>
                <a:t>期限定</a:t>
              </a:r>
              <a:endParaRPr lang="en-US" altLang="ja-JP" sz="1600" b="1" dirty="0">
                <a:solidFill>
                  <a:srgbClr val="FF0000"/>
                </a:solidFill>
              </a:endParaRPr>
            </a:p>
            <a:p>
              <a:endParaRPr lang="en-US" altLang="ja-JP" sz="1600" b="1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1127ADC4-5CE9-4CBC-9863-C949E33A442D}"/>
              </a:ext>
            </a:extLst>
          </p:cNvPr>
          <p:cNvGrpSpPr/>
          <p:nvPr/>
        </p:nvGrpSpPr>
        <p:grpSpPr>
          <a:xfrm>
            <a:off x="97011" y="4938409"/>
            <a:ext cx="7981672" cy="1303587"/>
            <a:chOff x="96565" y="3722732"/>
            <a:chExt cx="7981672" cy="1303587"/>
          </a:xfrm>
        </p:grpSpPr>
        <p:sp>
          <p:nvSpPr>
            <p:cNvPr id="9" name="テキスト ボックス 8"/>
            <p:cNvSpPr txBox="1"/>
            <p:nvPr/>
          </p:nvSpPr>
          <p:spPr>
            <a:xfrm>
              <a:off x="107504" y="3722732"/>
              <a:ext cx="748923" cy="261610"/>
            </a:xfrm>
            <a:prstGeom prst="rect">
              <a:avLst/>
            </a:prstGeom>
            <a:solidFill>
              <a:srgbClr val="00B0F0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1100" b="1" dirty="0">
                  <a:solidFill>
                    <a:prstClr val="white"/>
                  </a:solidFill>
                </a:rPr>
                <a:t>備　　考</a:t>
              </a: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96565" y="4195322"/>
              <a:ext cx="798167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600" dirty="0">
                  <a:solidFill>
                    <a:prstClr val="black"/>
                  </a:solidFill>
                </a:rPr>
                <a:t>※</a:t>
              </a:r>
              <a:r>
                <a:rPr lang="ja-JP" altLang="en-US" sz="1600" dirty="0">
                  <a:solidFill>
                    <a:prstClr val="black"/>
                  </a:solidFill>
                </a:rPr>
                <a:t>お申込み前に掲出枠・作業枠が満枠になる場合があります。事前にご確認ください</a:t>
              </a:r>
              <a:endParaRPr lang="en-US" altLang="ja-JP" sz="1600" dirty="0">
                <a:solidFill>
                  <a:prstClr val="black"/>
                </a:solidFill>
              </a:endParaRPr>
            </a:p>
            <a:p>
              <a:r>
                <a:rPr lang="en-US" altLang="ja-JP" sz="1600" dirty="0">
                  <a:solidFill>
                    <a:prstClr val="black"/>
                  </a:solidFill>
                </a:rPr>
                <a:t>※</a:t>
              </a:r>
              <a:r>
                <a:rPr lang="ja-JP" altLang="en-US" sz="1600" dirty="0">
                  <a:solidFill>
                    <a:prstClr val="black"/>
                  </a:solidFill>
                </a:rPr>
                <a:t>既にお申込みを頂いている案件は、企画の対象外となります。</a:t>
              </a:r>
              <a:endParaRPr lang="en-US" altLang="ja-JP" sz="1600" dirty="0">
                <a:solidFill>
                  <a:prstClr val="black"/>
                </a:solidFill>
              </a:endParaRPr>
            </a:p>
            <a:p>
              <a:r>
                <a:rPr lang="en-US" altLang="ja-JP" sz="1600" dirty="0">
                  <a:solidFill>
                    <a:prstClr val="black"/>
                  </a:solidFill>
                </a:rPr>
                <a:t>※</a:t>
              </a:r>
              <a:r>
                <a:rPr lang="ja-JP" altLang="en-US" sz="1600" dirty="0">
                  <a:solidFill>
                    <a:prstClr val="black"/>
                  </a:solidFill>
                </a:rPr>
                <a:t>他キャンペーン・割引企画との併用はできません。</a:t>
              </a:r>
              <a:endParaRPr lang="en-US" altLang="ja-JP" sz="16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93893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695530" y="4554"/>
            <a:ext cx="53142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prstClr val="white"/>
                </a:solidFill>
              </a:rPr>
              <a:t>⑧夏期企画：車内ステッカー　特別料金企画</a:t>
            </a: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8060F7DB-6596-4746-8488-CC8FF4144B52}"/>
              </a:ext>
            </a:extLst>
          </p:cNvPr>
          <p:cNvGrpSpPr/>
          <p:nvPr/>
        </p:nvGrpSpPr>
        <p:grpSpPr>
          <a:xfrm>
            <a:off x="107950" y="791126"/>
            <a:ext cx="4900839" cy="1094413"/>
            <a:chOff x="107950" y="791126"/>
            <a:chExt cx="4900839" cy="1094413"/>
          </a:xfrm>
        </p:grpSpPr>
        <p:sp>
          <p:nvSpPr>
            <p:cNvPr id="3" name="テキスト ボックス 2"/>
            <p:cNvSpPr txBox="1"/>
            <p:nvPr/>
          </p:nvSpPr>
          <p:spPr>
            <a:xfrm>
              <a:off x="107951" y="1177653"/>
              <a:ext cx="490083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solidFill>
                    <a:prstClr val="black"/>
                  </a:solidFill>
                </a:rPr>
                <a:t>対象の期間、以下対象媒体の掲出料金が</a:t>
              </a:r>
              <a:endParaRPr lang="en-US" altLang="ja-JP" sz="1600" dirty="0">
                <a:solidFill>
                  <a:prstClr val="black"/>
                </a:solidFill>
              </a:endParaRPr>
            </a:p>
            <a:p>
              <a:r>
                <a:rPr lang="en-US" altLang="ja-JP" sz="2400" b="1" u="sng" dirty="0">
                  <a:solidFill>
                    <a:srgbClr val="FF0000"/>
                  </a:solidFill>
                </a:rPr>
                <a:t>30%OFF</a:t>
              </a:r>
              <a:r>
                <a:rPr lang="ja-JP" altLang="en-US" sz="1600" dirty="0">
                  <a:solidFill>
                    <a:prstClr val="black"/>
                  </a:solidFill>
                </a:rPr>
                <a:t>となります。</a:t>
              </a:r>
              <a:endParaRPr lang="en-US" altLang="ja-JP" sz="1600" dirty="0">
                <a:solidFill>
                  <a:prstClr val="black"/>
                </a:solidFill>
              </a:endParaRPr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07950" y="791126"/>
              <a:ext cx="748923" cy="261610"/>
            </a:xfrm>
            <a:prstGeom prst="rect">
              <a:avLst/>
            </a:prstGeom>
            <a:solidFill>
              <a:srgbClr val="00B0F0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1100" b="1" dirty="0">
                  <a:solidFill>
                    <a:prstClr val="white"/>
                  </a:solidFill>
                </a:rPr>
                <a:t>企画内容</a:t>
              </a:r>
            </a:p>
          </p:txBody>
        </p: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41D94643-286C-4773-BF64-B6477CED4399}"/>
              </a:ext>
            </a:extLst>
          </p:cNvPr>
          <p:cNvGrpSpPr/>
          <p:nvPr/>
        </p:nvGrpSpPr>
        <p:grpSpPr>
          <a:xfrm>
            <a:off x="107950" y="2053105"/>
            <a:ext cx="3815978" cy="807616"/>
            <a:chOff x="107950" y="1583214"/>
            <a:chExt cx="3815978" cy="807616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107950" y="1583214"/>
              <a:ext cx="748923" cy="261610"/>
            </a:xfrm>
            <a:prstGeom prst="rect">
              <a:avLst/>
            </a:prstGeom>
            <a:solidFill>
              <a:srgbClr val="00B0F0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1100" b="1" dirty="0">
                  <a:solidFill>
                    <a:prstClr val="white"/>
                  </a:solidFill>
                </a:rPr>
                <a:t>対象期間</a:t>
              </a: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107950" y="2052276"/>
              <a:ext cx="381597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600" dirty="0">
                  <a:solidFill>
                    <a:prstClr val="black"/>
                  </a:solidFill>
                </a:rPr>
                <a:t>2020</a:t>
              </a:r>
              <a:r>
                <a:rPr lang="ja-JP" altLang="en-US" sz="1600" dirty="0">
                  <a:solidFill>
                    <a:prstClr val="black"/>
                  </a:solidFill>
                </a:rPr>
                <a:t>年</a:t>
              </a:r>
              <a:r>
                <a:rPr lang="en-US" altLang="ja-JP" sz="1600" dirty="0">
                  <a:solidFill>
                    <a:prstClr val="black"/>
                  </a:solidFill>
                </a:rPr>
                <a:t>7</a:t>
              </a:r>
              <a:r>
                <a:rPr lang="ja-JP" altLang="en-US" sz="1600" dirty="0">
                  <a:solidFill>
                    <a:prstClr val="black"/>
                  </a:solidFill>
                </a:rPr>
                <a:t>月枠・</a:t>
              </a:r>
              <a:r>
                <a:rPr lang="en-US" altLang="ja-JP" sz="1600" dirty="0">
                  <a:solidFill>
                    <a:prstClr val="black"/>
                  </a:solidFill>
                </a:rPr>
                <a:t>8</a:t>
              </a:r>
              <a:r>
                <a:rPr lang="ja-JP" altLang="en-US" sz="1600" dirty="0">
                  <a:solidFill>
                    <a:prstClr val="black"/>
                  </a:solidFill>
                </a:rPr>
                <a:t>月枠</a:t>
              </a:r>
              <a:endParaRPr lang="en-US" altLang="ja-JP" sz="16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F7E21228-1828-4252-98F4-5819084C97ED}"/>
              </a:ext>
            </a:extLst>
          </p:cNvPr>
          <p:cNvGrpSpPr/>
          <p:nvPr/>
        </p:nvGrpSpPr>
        <p:grpSpPr>
          <a:xfrm>
            <a:off x="107950" y="4509120"/>
            <a:ext cx="7827784" cy="2001708"/>
            <a:chOff x="107504" y="3696310"/>
            <a:chExt cx="7827784" cy="2001708"/>
          </a:xfrm>
        </p:grpSpPr>
        <p:sp>
          <p:nvSpPr>
            <p:cNvPr id="9" name="テキスト ボックス 8"/>
            <p:cNvSpPr txBox="1"/>
            <p:nvPr/>
          </p:nvSpPr>
          <p:spPr>
            <a:xfrm>
              <a:off x="107504" y="3696310"/>
              <a:ext cx="748923" cy="261610"/>
            </a:xfrm>
            <a:prstGeom prst="rect">
              <a:avLst/>
            </a:prstGeom>
            <a:solidFill>
              <a:srgbClr val="00B0F0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1100" b="1" dirty="0">
                  <a:solidFill>
                    <a:prstClr val="white"/>
                  </a:solidFill>
                </a:rPr>
                <a:t>備　　考</a:t>
              </a: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107504" y="4128358"/>
              <a:ext cx="7827784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600" dirty="0">
                  <a:solidFill>
                    <a:prstClr val="black"/>
                  </a:solidFill>
                </a:rPr>
                <a:t>※</a:t>
              </a:r>
              <a:r>
                <a:rPr lang="ja-JP" altLang="en-US" sz="1600" dirty="0">
                  <a:solidFill>
                    <a:prstClr val="black"/>
                  </a:solidFill>
                </a:rPr>
                <a:t>別途作業費がかかります。作業費についてはお問合せください。</a:t>
              </a:r>
              <a:endParaRPr lang="en-US" altLang="ja-JP" sz="1600" dirty="0">
                <a:solidFill>
                  <a:prstClr val="black"/>
                </a:solidFill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600" dirty="0">
                  <a:solidFill>
                    <a:prstClr val="black"/>
                  </a:solidFill>
                </a:rPr>
                <a:t>※</a:t>
              </a:r>
              <a:r>
                <a:rPr lang="ja-JP" altLang="en-US" sz="1600" dirty="0">
                  <a:solidFill>
                    <a:prstClr val="black"/>
                  </a:solidFill>
                </a:rPr>
                <a:t>掲出開始日はドアステッカー・窓ステッカーは前月</a:t>
              </a:r>
              <a:r>
                <a:rPr lang="en-US" altLang="ja-JP" sz="1600" dirty="0">
                  <a:solidFill>
                    <a:prstClr val="black"/>
                  </a:solidFill>
                </a:rPr>
                <a:t>30</a:t>
              </a:r>
              <a:r>
                <a:rPr lang="ja-JP" altLang="en-US" sz="1600" dirty="0">
                  <a:solidFill>
                    <a:prstClr val="black"/>
                  </a:solidFill>
                </a:rPr>
                <a:t>日頃となります。</a:t>
              </a:r>
              <a:endParaRPr lang="en-US" altLang="ja-JP" sz="1600" dirty="0">
                <a:solidFill>
                  <a:prstClr val="black"/>
                </a:solidFill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600" dirty="0">
                  <a:solidFill>
                    <a:prstClr val="black"/>
                  </a:solidFill>
                </a:rPr>
                <a:t>※</a:t>
              </a:r>
              <a:r>
                <a:rPr lang="ja-JP" altLang="en-US" sz="1600" dirty="0">
                  <a:solidFill>
                    <a:prstClr val="black"/>
                  </a:solidFill>
                </a:rPr>
                <a:t>途中意匠変更はできません</a:t>
              </a:r>
              <a:endParaRPr lang="en-US" altLang="ja-JP" sz="1600" dirty="0">
                <a:solidFill>
                  <a:prstClr val="black"/>
                </a:solidFill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600" dirty="0">
                  <a:solidFill>
                    <a:prstClr val="black"/>
                  </a:solidFill>
                </a:rPr>
                <a:t>※</a:t>
              </a:r>
              <a:r>
                <a:rPr lang="ja-JP" altLang="en-US" sz="1600" dirty="0">
                  <a:solidFill>
                    <a:prstClr val="black"/>
                  </a:solidFill>
                </a:rPr>
                <a:t>複数月お申込みの場合でも、</a:t>
              </a:r>
              <a:r>
                <a:rPr lang="en-US" altLang="ja-JP" sz="1600" dirty="0">
                  <a:solidFill>
                    <a:prstClr val="black"/>
                  </a:solidFill>
                </a:rPr>
                <a:t>7</a:t>
              </a:r>
              <a:r>
                <a:rPr lang="ja-JP" altLang="en-US" sz="1600" dirty="0">
                  <a:solidFill>
                    <a:prstClr val="black"/>
                  </a:solidFill>
                </a:rPr>
                <a:t>月・</a:t>
              </a:r>
              <a:r>
                <a:rPr lang="en-US" altLang="ja-JP" sz="1600" dirty="0">
                  <a:solidFill>
                    <a:prstClr val="black"/>
                  </a:solidFill>
                </a:rPr>
                <a:t>8</a:t>
              </a:r>
              <a:r>
                <a:rPr lang="ja-JP" altLang="en-US" sz="1600" dirty="0">
                  <a:solidFill>
                    <a:prstClr val="black"/>
                  </a:solidFill>
                </a:rPr>
                <a:t>月以外の月は対象外とさせていただきます。</a:t>
              </a:r>
              <a:endParaRPr lang="en-US" altLang="ja-JP" sz="1600" dirty="0">
                <a:solidFill>
                  <a:prstClr val="black"/>
                </a:solidFill>
              </a:endParaRPr>
            </a:p>
            <a:p>
              <a:r>
                <a:rPr lang="en-US" altLang="ja-JP" sz="1600" dirty="0">
                  <a:solidFill>
                    <a:prstClr val="black"/>
                  </a:solidFill>
                </a:rPr>
                <a:t>※</a:t>
              </a:r>
              <a:r>
                <a:rPr lang="ja-JP" altLang="en-US" sz="1600" dirty="0">
                  <a:solidFill>
                    <a:prstClr val="black"/>
                  </a:solidFill>
                </a:rPr>
                <a:t>既にお申込みを頂いている案件は、企画の対象外となります。</a:t>
              </a:r>
              <a:endParaRPr lang="en-US" altLang="ja-JP" sz="1600" dirty="0">
                <a:solidFill>
                  <a:prstClr val="black"/>
                </a:solidFill>
              </a:endParaRPr>
            </a:p>
            <a:p>
              <a:r>
                <a:rPr lang="en-US" altLang="ja-JP" sz="1600" dirty="0">
                  <a:solidFill>
                    <a:prstClr val="black"/>
                  </a:solidFill>
                </a:rPr>
                <a:t>※</a:t>
              </a:r>
              <a:r>
                <a:rPr lang="ja-JP" altLang="en-US" sz="1600" dirty="0">
                  <a:solidFill>
                    <a:prstClr val="black"/>
                  </a:solidFill>
                </a:rPr>
                <a:t>他キャンペーン・割引企画との併用はできません。</a:t>
              </a:r>
              <a:endParaRPr lang="en-US" altLang="ja-JP" sz="16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CFF492B9-0D05-44F7-9627-D68D2BBF4E1C}"/>
              </a:ext>
            </a:extLst>
          </p:cNvPr>
          <p:cNvGrpSpPr/>
          <p:nvPr/>
        </p:nvGrpSpPr>
        <p:grpSpPr>
          <a:xfrm>
            <a:off x="0" y="3126545"/>
            <a:ext cx="5349541" cy="1258008"/>
            <a:chOff x="-446" y="2348880"/>
            <a:chExt cx="5349541" cy="1258008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107950" y="2348880"/>
              <a:ext cx="748923" cy="261610"/>
            </a:xfrm>
            <a:prstGeom prst="rect">
              <a:avLst/>
            </a:prstGeom>
            <a:solidFill>
              <a:srgbClr val="00B0F0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1100" b="1" dirty="0">
                  <a:solidFill>
                    <a:prstClr val="white"/>
                  </a:solidFill>
                </a:rPr>
                <a:t>対象商品</a:t>
              </a: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-446" y="2775891"/>
              <a:ext cx="534954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/>
              <a:r>
                <a:rPr lang="ja-JP" altLang="en-US" sz="1600" b="1" dirty="0">
                  <a:solidFill>
                    <a:prstClr val="black"/>
                  </a:solidFill>
                </a:rPr>
                <a:t>・ドアステッカー</a:t>
              </a:r>
              <a:r>
                <a:rPr lang="en-US" altLang="ja-JP" sz="1600" b="1" dirty="0">
                  <a:solidFill>
                    <a:prstClr val="black"/>
                  </a:solidFill>
                </a:rPr>
                <a:t>A</a:t>
              </a:r>
              <a:r>
                <a:rPr lang="ja-JP" altLang="en-US" sz="1600" b="1" dirty="0">
                  <a:solidFill>
                    <a:prstClr val="black"/>
                  </a:solidFill>
                </a:rPr>
                <a:t>枠</a:t>
              </a:r>
              <a:r>
                <a:rPr lang="ja-JP" altLang="en-US" sz="1600" dirty="0">
                  <a:latin typeface="+mn-ea"/>
                </a:rPr>
                <a:t>（全線）</a:t>
              </a:r>
              <a:endParaRPr lang="en-US" altLang="ja-JP" sz="1600" dirty="0">
                <a:latin typeface="+mn-ea"/>
              </a:endParaRPr>
            </a:p>
            <a:p>
              <a:pPr lvl="0"/>
              <a:r>
                <a:rPr lang="ja-JP" altLang="en-US" sz="1600" b="1" dirty="0">
                  <a:solidFill>
                    <a:prstClr val="black"/>
                  </a:solidFill>
                </a:rPr>
                <a:t>・ドアステッカー</a:t>
              </a:r>
              <a:r>
                <a:rPr lang="en-US" altLang="ja-JP" sz="1600" b="1" dirty="0">
                  <a:solidFill>
                    <a:prstClr val="black"/>
                  </a:solidFill>
                </a:rPr>
                <a:t>B</a:t>
              </a:r>
              <a:r>
                <a:rPr lang="ja-JP" altLang="en-US" sz="1600" b="1" dirty="0">
                  <a:solidFill>
                    <a:prstClr val="black"/>
                  </a:solidFill>
                </a:rPr>
                <a:t>枠</a:t>
              </a:r>
              <a:r>
                <a:rPr lang="ja-JP" altLang="en-US" sz="1600" dirty="0">
                  <a:solidFill>
                    <a:prstClr val="black"/>
                  </a:solidFill>
                </a:rPr>
                <a:t>（東横・目黒・田園都市・大井町</a:t>
              </a:r>
              <a:r>
                <a:rPr lang="en-US" altLang="ja-JP" sz="1600" dirty="0">
                  <a:solidFill>
                    <a:prstClr val="black"/>
                  </a:solidFill>
                </a:rPr>
                <a:t>)</a:t>
              </a:r>
              <a:endParaRPr lang="en-US" altLang="ja-JP" sz="1600" dirty="0">
                <a:latin typeface="+mn-ea"/>
              </a:endParaRPr>
            </a:p>
            <a:p>
              <a:pPr lvl="0"/>
              <a:r>
                <a:rPr lang="ja-JP" altLang="en-US" sz="1600" b="1" dirty="0">
                  <a:latin typeface="+mn-ea"/>
                </a:rPr>
                <a:t>・窓ステッカー</a:t>
              </a:r>
              <a:endParaRPr lang="en-US" altLang="ja-JP" sz="1600" dirty="0">
                <a:latin typeface="+mn-ea"/>
              </a:endParaRPr>
            </a:p>
          </p:txBody>
        </p:sp>
      </p:grpSp>
      <p:sp>
        <p:nvSpPr>
          <p:cNvPr id="21" name="正方形/長方形 20"/>
          <p:cNvSpPr/>
          <p:nvPr/>
        </p:nvSpPr>
        <p:spPr>
          <a:xfrm>
            <a:off x="4235952" y="821912"/>
            <a:ext cx="4460678" cy="2335419"/>
          </a:xfrm>
          <a:prstGeom prst="rect">
            <a:avLst/>
          </a:prstGeom>
          <a:noFill/>
          <a:ln w="19050">
            <a:solidFill>
              <a:srgbClr val="00B0F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22" name="オブジェクト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8254040"/>
              </p:ext>
            </p:extLst>
          </p:nvPr>
        </p:nvGraphicFramePr>
        <p:xfrm>
          <a:off x="4214368" y="1019075"/>
          <a:ext cx="4721080" cy="19410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Worksheet" r:id="rId3" imgW="7368578" imgH="2964168" progId="Excel.Sheet.12">
                  <p:embed/>
                </p:oleObj>
              </mc:Choice>
              <mc:Fallback>
                <p:oleObj name="Worksheet" r:id="rId3" imgW="7368578" imgH="2964168" progId="Excel.Sheet.12">
                  <p:embed/>
                  <p:pic>
                    <p:nvPicPr>
                      <p:cNvPr id="22" name="オブジェクト 2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14368" y="1019075"/>
                        <a:ext cx="4721080" cy="19410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41774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3A565C042FCBC418F70FDA62282B6D0" ma:contentTypeVersion="10" ma:contentTypeDescription="新しいドキュメントを作成します。" ma:contentTypeScope="" ma:versionID="a408bf6a2ac0722c7cc35d8e4d674f16">
  <xsd:schema xmlns:xsd="http://www.w3.org/2001/XMLSchema" xmlns:xs="http://www.w3.org/2001/XMLSchema" xmlns:p="http://schemas.microsoft.com/office/2006/metadata/properties" xmlns:ns2="632ab9bc-7c9d-4e32-aa21-802f69fe0f30" xmlns:ns3="79ce567a-a64f-43d2-86e0-afbe21c9d879" targetNamespace="http://schemas.microsoft.com/office/2006/metadata/properties" ma:root="true" ma:fieldsID="f9940cee9e9752349dd581993907798e" ns2:_="" ns3:_="">
    <xsd:import namespace="632ab9bc-7c9d-4e32-aa21-802f69fe0f30"/>
    <xsd:import namespace="79ce567a-a64f-43d2-86e0-afbe21c9d8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2ab9bc-7c9d-4e32-aa21-802f69fe0f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ce567a-a64f-43d2-86e0-afbe21c9d879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A2F631F-EC7C-4003-B9AF-1CDCABD237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2ab9bc-7c9d-4e32-aa21-802f69fe0f30"/>
    <ds:schemaRef ds:uri="79ce567a-a64f-43d2-86e0-afbe21c9d8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778A089-1A06-4D6B-814B-CB6C1A2C330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B4E339-8C75-4278-9A1C-B913DBC3EAD5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2675</TotalTime>
  <Words>1294</Words>
  <Application>Microsoft Office PowerPoint</Application>
  <PresentationFormat>画面に合わせる (4:3)</PresentationFormat>
  <Paragraphs>117</Paragraphs>
  <Slides>8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メイリオ</vt:lpstr>
      <vt:lpstr>Arial</vt:lpstr>
      <vt:lpstr>Calibri</vt:lpstr>
      <vt:lpstr>Office ​​テーマ</vt:lpstr>
      <vt:lpstr>Microsoft Excel ワークシート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情報ｼｽﾃﾑ担当</dc:creator>
  <cp:lastModifiedBy>tarigaru</cp:lastModifiedBy>
  <cp:revision>223</cp:revision>
  <cp:lastPrinted>2017-05-11T06:41:16Z</cp:lastPrinted>
  <dcterms:created xsi:type="dcterms:W3CDTF">2014-10-28T08:55:10Z</dcterms:created>
  <dcterms:modified xsi:type="dcterms:W3CDTF">2020-05-22T07:55:15Z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0x010100F3A565C042FCBC418F70FDA62282B6D0</vt:lpwstr>
  </property>
</Properties>
</file>