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99" r:id="rId2"/>
    <p:sldId id="265" r:id="rId3"/>
    <p:sldId id="291" r:id="rId4"/>
    <p:sldId id="292" r:id="rId5"/>
    <p:sldId id="293" r:id="rId6"/>
    <p:sldId id="294" r:id="rId7"/>
    <p:sldId id="295" r:id="rId8"/>
    <p:sldId id="296"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7D31"/>
    <a:srgbClr val="6F4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4" autoAdjust="0"/>
    <p:restoredTop sz="87263" autoAdjust="0"/>
  </p:normalViewPr>
  <p:slideViewPr>
    <p:cSldViewPr snapToGrid="0" showGuides="1">
      <p:cViewPr varScale="1">
        <p:scale>
          <a:sx n="99" d="100"/>
          <a:sy n="99" d="100"/>
        </p:scale>
        <p:origin x="1536" y="90"/>
      </p:cViewPr>
      <p:guideLst>
        <p:guide orient="horz" pos="2160"/>
        <p:guide pos="2880"/>
      </p:guideLst>
    </p:cSldViewPr>
  </p:slideViewPr>
  <p:notesTextViewPr>
    <p:cViewPr>
      <p:scale>
        <a:sx n="1" d="1"/>
        <a:sy n="1" d="1"/>
      </p:scale>
      <p:origin x="0" y="0"/>
    </p:cViewPr>
  </p:notesTextViewPr>
  <p:notesViewPr>
    <p:cSldViewPr snapToGrid="0" showGuides="1">
      <p:cViewPr varScale="1">
        <p:scale>
          <a:sx n="76" d="100"/>
          <a:sy n="76" d="100"/>
        </p:scale>
        <p:origin x="2754"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5687" tIns="47844" rIns="95687"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5687" tIns="47844" rIns="95687" bIns="47844" rtlCol="0"/>
          <a:lstStyle>
            <a:lvl1pPr algn="r">
              <a:defRPr sz="1300"/>
            </a:lvl1pPr>
          </a:lstStyle>
          <a:p>
            <a:fld id="{97C5F74F-0FCF-4099-9229-6F8CEF2C52C3}" type="datetimeFigureOut">
              <a:rPr kumimoji="1" lang="ja-JP" altLang="en-US" smtClean="0"/>
              <a:pPr/>
              <a:t>2020/5/12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5687" tIns="47844" rIns="95687" bIns="4784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687" tIns="47844" rIns="95687" bIns="478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5687" tIns="47844" rIns="95687"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5687" tIns="47844" rIns="95687" bIns="47844" rtlCol="0" anchor="b"/>
          <a:lstStyle>
            <a:lvl1pPr algn="r">
              <a:defRPr sz="1300"/>
            </a:lvl1pPr>
          </a:lstStyle>
          <a:p>
            <a:fld id="{1A1D25A8-D66E-4143-BEC6-B3771B2C88B9}" type="slidenum">
              <a:rPr kumimoji="1" lang="ja-JP" altLang="en-US" smtClean="0"/>
              <a:pPr/>
              <a:t>‹#›</a:t>
            </a:fld>
            <a:endParaRPr kumimoji="1" lang="ja-JP" altLang="en-US"/>
          </a:p>
        </p:txBody>
      </p:sp>
    </p:spTree>
    <p:extLst>
      <p:ext uri="{BB962C8B-B14F-4D97-AF65-F5344CB8AC3E}">
        <p14:creationId xmlns:p14="http://schemas.microsoft.com/office/powerpoint/2010/main" val="26778337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A1D25A8-D66E-4143-BEC6-B3771B2C88B9}" type="slidenum">
              <a:rPr kumimoji="1" lang="ja-JP" altLang="en-US" smtClean="0"/>
              <a:pPr/>
              <a:t>2</a:t>
            </a:fld>
            <a:endParaRPr kumimoji="1" lang="ja-JP" altLang="en-US"/>
          </a:p>
        </p:txBody>
      </p:sp>
    </p:spTree>
    <p:extLst>
      <p:ext uri="{BB962C8B-B14F-4D97-AF65-F5344CB8AC3E}">
        <p14:creationId xmlns:p14="http://schemas.microsoft.com/office/powerpoint/2010/main" val="137373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solidFill>
                <a:schemeClr val="accent2"/>
              </a:solidFill>
              <a:latin typeface="+mn-ea"/>
              <a:ea typeface="+mn-ea"/>
            </a:endParaRPr>
          </a:p>
        </p:txBody>
      </p:sp>
      <p:sp>
        <p:nvSpPr>
          <p:cNvPr id="4" name="スライド番号プレースホルダ 3"/>
          <p:cNvSpPr>
            <a:spLocks noGrp="1"/>
          </p:cNvSpPr>
          <p:nvPr>
            <p:ph type="sldNum" sz="quarter" idx="10"/>
          </p:nvPr>
        </p:nvSpPr>
        <p:spPr/>
        <p:txBody>
          <a:bodyPr/>
          <a:lstStyle/>
          <a:p>
            <a:pPr defTabSz="478434">
              <a:defRPr/>
            </a:pPr>
            <a:fld id="{1A1D25A8-D66E-4143-BEC6-B3771B2C88B9}" type="slidenum">
              <a:rPr kumimoji="1" lang="ja-JP" altLang="en-US">
                <a:solidFill>
                  <a:prstClr val="black"/>
                </a:solidFill>
                <a:latin typeface="游ゴシック"/>
                <a:ea typeface="游ゴシック" panose="020B0400000000000000" pitchFamily="50" charset="-128"/>
              </a:rPr>
              <a:pPr defTabSz="478434">
                <a:defRPr/>
              </a:pPr>
              <a:t>3</a:t>
            </a:fld>
            <a:endParaRPr kumimoji="1" lang="ja-JP" altLang="en-US">
              <a:solidFill>
                <a:prstClr val="black"/>
              </a:solidFill>
              <a:latin typeface="游ゴシック"/>
              <a:ea typeface="游ゴシック" panose="020B0400000000000000" pitchFamily="50" charset="-128"/>
            </a:endParaRPr>
          </a:p>
        </p:txBody>
      </p:sp>
    </p:spTree>
    <p:extLst>
      <p:ext uri="{BB962C8B-B14F-4D97-AF65-F5344CB8AC3E}">
        <p14:creationId xmlns:p14="http://schemas.microsoft.com/office/powerpoint/2010/main" val="75425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solidFill>
                <a:schemeClr val="accent2"/>
              </a:solidFill>
              <a:latin typeface="+mn-ea"/>
              <a:ea typeface="+mn-ea"/>
            </a:endParaRPr>
          </a:p>
        </p:txBody>
      </p:sp>
      <p:sp>
        <p:nvSpPr>
          <p:cNvPr id="4" name="スライド番号プレースホルダ 3"/>
          <p:cNvSpPr>
            <a:spLocks noGrp="1"/>
          </p:cNvSpPr>
          <p:nvPr>
            <p:ph type="sldNum" sz="quarter" idx="10"/>
          </p:nvPr>
        </p:nvSpPr>
        <p:spPr/>
        <p:txBody>
          <a:bodyPr/>
          <a:lstStyle/>
          <a:p>
            <a:pPr defTabSz="478434">
              <a:defRPr/>
            </a:pPr>
            <a:fld id="{1A1D25A8-D66E-4143-BEC6-B3771B2C88B9}" type="slidenum">
              <a:rPr kumimoji="1" lang="ja-JP" altLang="en-US">
                <a:solidFill>
                  <a:prstClr val="black"/>
                </a:solidFill>
                <a:latin typeface="游ゴシック"/>
                <a:ea typeface="游ゴシック" panose="020B0400000000000000" pitchFamily="50" charset="-128"/>
              </a:rPr>
              <a:pPr defTabSz="478434">
                <a:defRPr/>
              </a:pPr>
              <a:t>4</a:t>
            </a:fld>
            <a:endParaRPr kumimoji="1" lang="ja-JP" altLang="en-US">
              <a:solidFill>
                <a:prstClr val="black"/>
              </a:solidFill>
              <a:latin typeface="游ゴシック"/>
              <a:ea typeface="游ゴシック" panose="020B0400000000000000" pitchFamily="50" charset="-128"/>
            </a:endParaRPr>
          </a:p>
        </p:txBody>
      </p:sp>
    </p:spTree>
    <p:extLst>
      <p:ext uri="{BB962C8B-B14F-4D97-AF65-F5344CB8AC3E}">
        <p14:creationId xmlns:p14="http://schemas.microsoft.com/office/powerpoint/2010/main" val="61670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solidFill>
                <a:schemeClr val="accent2"/>
              </a:solidFill>
              <a:latin typeface="+mn-ea"/>
              <a:ea typeface="+mn-ea"/>
            </a:endParaRPr>
          </a:p>
        </p:txBody>
      </p:sp>
      <p:sp>
        <p:nvSpPr>
          <p:cNvPr id="4" name="スライド番号プレースホルダ 3"/>
          <p:cNvSpPr>
            <a:spLocks noGrp="1"/>
          </p:cNvSpPr>
          <p:nvPr>
            <p:ph type="sldNum" sz="quarter" idx="10"/>
          </p:nvPr>
        </p:nvSpPr>
        <p:spPr/>
        <p:txBody>
          <a:bodyPr/>
          <a:lstStyle/>
          <a:p>
            <a:pPr defTabSz="478434">
              <a:defRPr/>
            </a:pPr>
            <a:fld id="{1A1D25A8-D66E-4143-BEC6-B3771B2C88B9}" type="slidenum">
              <a:rPr kumimoji="1" lang="ja-JP" altLang="en-US">
                <a:solidFill>
                  <a:prstClr val="black"/>
                </a:solidFill>
                <a:latin typeface="游ゴシック"/>
                <a:ea typeface="游ゴシック" panose="020B0400000000000000" pitchFamily="50" charset="-128"/>
              </a:rPr>
              <a:pPr defTabSz="478434">
                <a:defRPr/>
              </a:pPr>
              <a:t>5</a:t>
            </a:fld>
            <a:endParaRPr kumimoji="1" lang="ja-JP" altLang="en-US">
              <a:solidFill>
                <a:prstClr val="black"/>
              </a:solidFill>
              <a:latin typeface="游ゴシック"/>
              <a:ea typeface="游ゴシック" panose="020B0400000000000000" pitchFamily="50" charset="-128"/>
            </a:endParaRPr>
          </a:p>
        </p:txBody>
      </p:sp>
    </p:spTree>
    <p:extLst>
      <p:ext uri="{BB962C8B-B14F-4D97-AF65-F5344CB8AC3E}">
        <p14:creationId xmlns:p14="http://schemas.microsoft.com/office/powerpoint/2010/main" val="275501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solidFill>
                <a:schemeClr val="accent2"/>
              </a:solidFill>
              <a:latin typeface="+mn-ea"/>
              <a:ea typeface="+mn-ea"/>
            </a:endParaRPr>
          </a:p>
        </p:txBody>
      </p:sp>
      <p:sp>
        <p:nvSpPr>
          <p:cNvPr id="4" name="スライド番号プレースホルダ 3"/>
          <p:cNvSpPr>
            <a:spLocks noGrp="1"/>
          </p:cNvSpPr>
          <p:nvPr>
            <p:ph type="sldNum" sz="quarter" idx="10"/>
          </p:nvPr>
        </p:nvSpPr>
        <p:spPr/>
        <p:txBody>
          <a:bodyPr/>
          <a:lstStyle/>
          <a:p>
            <a:pPr defTabSz="478434">
              <a:defRPr/>
            </a:pPr>
            <a:fld id="{1A1D25A8-D66E-4143-BEC6-B3771B2C88B9}" type="slidenum">
              <a:rPr kumimoji="1" lang="ja-JP" altLang="en-US">
                <a:solidFill>
                  <a:prstClr val="black"/>
                </a:solidFill>
                <a:latin typeface="游ゴシック"/>
                <a:ea typeface="游ゴシック" panose="020B0400000000000000" pitchFamily="50" charset="-128"/>
              </a:rPr>
              <a:pPr defTabSz="478434">
                <a:defRPr/>
              </a:pPr>
              <a:t>6</a:t>
            </a:fld>
            <a:endParaRPr kumimoji="1" lang="ja-JP" altLang="en-US">
              <a:solidFill>
                <a:prstClr val="black"/>
              </a:solidFill>
              <a:latin typeface="游ゴシック"/>
              <a:ea typeface="游ゴシック" panose="020B0400000000000000" pitchFamily="50" charset="-128"/>
            </a:endParaRPr>
          </a:p>
        </p:txBody>
      </p:sp>
    </p:spTree>
    <p:extLst>
      <p:ext uri="{BB962C8B-B14F-4D97-AF65-F5344CB8AC3E}">
        <p14:creationId xmlns:p14="http://schemas.microsoft.com/office/powerpoint/2010/main" val="148606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56868">
              <a:defRPr/>
            </a:pPr>
            <a:fld id="{1A1D25A8-D66E-4143-BEC6-B3771B2C88B9}" type="slidenum">
              <a:rPr kumimoji="1" lang="ja-JP" altLang="en-US">
                <a:solidFill>
                  <a:prstClr val="black"/>
                </a:solidFill>
                <a:latin typeface="Calibri"/>
                <a:ea typeface="ＭＳ Ｐゴシック" panose="020B0600070205080204" pitchFamily="34" charset="-128"/>
              </a:rPr>
              <a:pPr defTabSz="956868">
                <a:defRPr/>
              </a:pPr>
              <a:t>7</a:t>
            </a:fld>
            <a:endParaRPr kumimoji="1" lang="ja-JP" altLang="en-US">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424744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4F40BDB-5C7A-4968-B20F-140BC1028711}" type="datetimeFigureOut">
              <a:rPr kumimoji="1" lang="ja-JP" altLang="en-US" smtClean="0"/>
              <a:pPr/>
              <a:t>2020/5/12</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2954525-FCD5-4F81-8102-05801311E836}" type="slidenum">
              <a:rPr kumimoji="1" lang="ja-JP" altLang="en-US" smtClean="0"/>
              <a:pPr/>
              <a:t>‹#›</a:t>
            </a:fld>
            <a:endParaRPr kumimoji="1" lang="ja-JP" altLang="en-US"/>
          </a:p>
        </p:txBody>
      </p:sp>
    </p:spTree>
    <p:extLst>
      <p:ext uri="{BB962C8B-B14F-4D97-AF65-F5344CB8AC3E}">
        <p14:creationId xmlns:p14="http://schemas.microsoft.com/office/powerpoint/2010/main" val="339851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A9836484-09EE-4D6F-9A4F-483B1687C1C8}"/>
              </a:ext>
            </a:extLst>
          </p:cNvPr>
          <p:cNvSpPr txBox="1">
            <a:spLocks/>
          </p:cNvSpPr>
          <p:nvPr userDrawn="1"/>
        </p:nvSpPr>
        <p:spPr>
          <a:xfrm>
            <a:off x="968991" y="119743"/>
            <a:ext cx="7919196" cy="547408"/>
          </a:xfrm>
          <a:prstGeom prst="rect">
            <a:avLst/>
          </a:prstGeom>
          <a:solidFill>
            <a:schemeClr val="accent4">
              <a:lumMod val="40000"/>
              <a:lumOff val="60000"/>
            </a:schemeClr>
          </a:solidFill>
          <a:ln>
            <a:solidFill>
              <a:schemeClr val="accent4">
                <a:lumMod val="40000"/>
                <a:lumOff val="60000"/>
              </a:schemeClr>
            </a:solidFill>
          </a:ln>
        </p:spPr>
        <p:txBody>
          <a:bodyPr vert="horz" lIns="91440" tIns="45720" rIns="91440" bIns="45720" rtlCol="0" anchor="ctr">
            <a:noAutofit/>
          </a:bodyPr>
          <a:lstStyle>
            <a:lvl1pPr algn="l" defTabSz="914354" rtl="0" eaLnBrk="1" latinLnBrk="0" hangingPunct="1">
              <a:spcBef>
                <a:spcPct val="0"/>
              </a:spcBef>
              <a:buNone/>
              <a:defRPr kumimoji="1" sz="1800" b="1" kern="1200">
                <a:solidFill>
                  <a:schemeClr val="bg1"/>
                </a:solidFill>
                <a:latin typeface="游ゴシック Medium" panose="020B0500000000000000" pitchFamily="50" charset="-128"/>
                <a:ea typeface="游ゴシック Medium" panose="020B0500000000000000" pitchFamily="50" charset="-128"/>
                <a:cs typeface="+mj-cs"/>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endParaRPr kumimoji="1" lang="ja-JP" altLang="en-US" sz="1800" b="1" i="0" u="none" strike="noStrike" kern="1200" cap="none" spc="0" normalizeH="0" baseline="0" noProof="0" dirty="0">
              <a:ln>
                <a:noFill/>
              </a:ln>
              <a:solidFill>
                <a:sysClr val="window" lastClr="FFFFFF"/>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8" name="正方形/長方形 7">
            <a:extLst>
              <a:ext uri="{FF2B5EF4-FFF2-40B4-BE49-F238E27FC236}">
                <a16:creationId xmlns:a16="http://schemas.microsoft.com/office/drawing/2014/main" id="{D9D41AD4-9AEC-43D4-B132-69A9EE444F7D}"/>
              </a:ext>
            </a:extLst>
          </p:cNvPr>
          <p:cNvSpPr/>
          <p:nvPr userDrawn="1"/>
        </p:nvSpPr>
        <p:spPr>
          <a:xfrm>
            <a:off x="0" y="6695544"/>
            <a:ext cx="9144000" cy="162456"/>
          </a:xfrm>
          <a:prstGeom prst="rect">
            <a:avLst/>
          </a:prstGeom>
          <a:solidFill>
            <a:schemeClr val="accent4">
              <a:lumMod val="40000"/>
              <a:lumOff val="60000"/>
            </a:schemeClr>
          </a:solidFill>
          <a:ln w="25400" cap="flat" cmpd="sng" algn="ctr">
            <a:solidFill>
              <a:schemeClr val="accent4">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0430C3DA-5279-4E51-9BA0-BD1DC0F9BAEF}"/>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55922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B901DA4-3BA6-4BE2-A7E6-04C51194DF16}"/>
              </a:ext>
            </a:extLst>
          </p:cNvPr>
          <p:cNvSpPr txBox="1">
            <a:spLocks/>
          </p:cNvSpPr>
          <p:nvPr userDrawn="1"/>
        </p:nvSpPr>
        <p:spPr>
          <a:xfrm>
            <a:off x="968991" y="119743"/>
            <a:ext cx="7919196" cy="547408"/>
          </a:xfrm>
          <a:prstGeom prst="rect">
            <a:avLst/>
          </a:prstGeom>
          <a:solidFill>
            <a:schemeClr val="accent6">
              <a:lumMod val="40000"/>
              <a:lumOff val="60000"/>
            </a:schemeClr>
          </a:solidFill>
          <a:ln>
            <a:solidFill>
              <a:schemeClr val="accent6">
                <a:lumMod val="40000"/>
                <a:lumOff val="60000"/>
              </a:schemeClr>
            </a:solidFill>
          </a:ln>
        </p:spPr>
        <p:txBody>
          <a:bodyPr vert="horz" lIns="91440" tIns="45720" rIns="91440" bIns="45720" rtlCol="0" anchor="ctr">
            <a:noAutofit/>
          </a:bodyPr>
          <a:lstStyle>
            <a:lvl1pPr algn="l" defTabSz="914354" rtl="0" eaLnBrk="1" latinLnBrk="0" hangingPunct="1">
              <a:spcBef>
                <a:spcPct val="0"/>
              </a:spcBef>
              <a:buNone/>
              <a:defRPr kumimoji="1" sz="1800" b="1" kern="1200">
                <a:solidFill>
                  <a:schemeClr val="bg1"/>
                </a:solidFill>
                <a:latin typeface="游ゴシック Medium" panose="020B0500000000000000" pitchFamily="50" charset="-128"/>
                <a:ea typeface="游ゴシック Medium" panose="020B0500000000000000" pitchFamily="50" charset="-128"/>
                <a:cs typeface="+mj-cs"/>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endParaRPr kumimoji="1" lang="ja-JP" altLang="en-US" sz="1800" b="1" i="0" u="none" strike="noStrike" kern="1200" cap="none" spc="0" normalizeH="0" baseline="0" noProof="0" dirty="0">
              <a:ln>
                <a:noFill/>
              </a:ln>
              <a:solidFill>
                <a:sysClr val="window" lastClr="FFFFFF"/>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8" name="正方形/長方形 7">
            <a:extLst>
              <a:ext uri="{FF2B5EF4-FFF2-40B4-BE49-F238E27FC236}">
                <a16:creationId xmlns:a16="http://schemas.microsoft.com/office/drawing/2014/main" id="{4C0C57C6-E7DF-4C33-B2F6-8819BEC3C4A7}"/>
              </a:ext>
            </a:extLst>
          </p:cNvPr>
          <p:cNvSpPr/>
          <p:nvPr userDrawn="1"/>
        </p:nvSpPr>
        <p:spPr>
          <a:xfrm>
            <a:off x="0" y="6695544"/>
            <a:ext cx="9144000" cy="162456"/>
          </a:xfrm>
          <a:prstGeom prst="rect">
            <a:avLst/>
          </a:prstGeom>
          <a:solidFill>
            <a:schemeClr val="accent6">
              <a:lumMod val="40000"/>
              <a:lumOff val="60000"/>
            </a:schemeClr>
          </a:solidFill>
          <a:ln w="25400" cap="flat" cmpd="sng" algn="ctr">
            <a:solidFill>
              <a:schemeClr val="accent6">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F32AFAD6-FFBD-4B78-9AD5-094048CCEF70}"/>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33681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34F40BDB-5C7A-4968-B20F-140BC1028711}" type="datetimeFigureOut">
              <a:rPr kumimoji="1" lang="ja-JP" altLang="en-US" smtClean="0"/>
              <a:pPr/>
              <a:t>2020/5/12</a:t>
            </a:fld>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2954525-FCD5-4F81-8102-05801311E836}" type="slidenum">
              <a:rPr kumimoji="1" lang="ja-JP" altLang="en-US" smtClean="0"/>
              <a:pPr/>
              <a:t>‹#›</a:t>
            </a:fld>
            <a:endParaRPr kumimoji="1" lang="ja-JP" altLang="en-US"/>
          </a:p>
        </p:txBody>
      </p:sp>
    </p:spTree>
    <p:extLst>
      <p:ext uri="{BB962C8B-B14F-4D97-AF65-F5344CB8AC3E}">
        <p14:creationId xmlns:p14="http://schemas.microsoft.com/office/powerpoint/2010/main" val="268810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34F40BDB-5C7A-4968-B20F-140BC1028711}" type="datetimeFigureOut">
              <a:rPr kumimoji="1" lang="ja-JP" altLang="en-US" smtClean="0"/>
              <a:pPr/>
              <a:t>2020/5/12</a:t>
            </a:fld>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2954525-FCD5-4F81-8102-05801311E836}" type="slidenum">
              <a:rPr kumimoji="1" lang="ja-JP" altLang="en-US" smtClean="0"/>
              <a:pPr/>
              <a:t>‹#›</a:t>
            </a:fld>
            <a:endParaRPr kumimoji="1" lang="ja-JP" altLang="en-US"/>
          </a:p>
        </p:txBody>
      </p:sp>
    </p:spTree>
    <p:extLst>
      <p:ext uri="{BB962C8B-B14F-4D97-AF65-F5344CB8AC3E}">
        <p14:creationId xmlns:p14="http://schemas.microsoft.com/office/powerpoint/2010/main" val="381147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4F40BDB-5C7A-4968-B20F-140BC1028711}" type="datetimeFigureOut">
              <a:rPr kumimoji="1" lang="ja-JP" altLang="en-US" smtClean="0"/>
              <a:pPr/>
              <a:t>2020/5/12</a:t>
            </a:fld>
            <a:endParaRPr kumimoji="1" lang="ja-JP"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2954525-FCD5-4F81-8102-05801311E836}" type="slidenum">
              <a:rPr kumimoji="1" lang="ja-JP" altLang="en-US" smtClean="0"/>
              <a:pPr/>
              <a:t>‹#›</a:t>
            </a:fld>
            <a:endParaRPr kumimoji="1" lang="ja-JP" altLang="en-US"/>
          </a:p>
        </p:txBody>
      </p:sp>
    </p:spTree>
    <p:extLst>
      <p:ext uri="{BB962C8B-B14F-4D97-AF65-F5344CB8AC3E}">
        <p14:creationId xmlns:p14="http://schemas.microsoft.com/office/powerpoint/2010/main" val="28216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4F40BDB-5C7A-4968-B20F-140BC1028711}" type="datetimeFigureOut">
              <a:rPr kumimoji="1" lang="ja-JP" altLang="en-US" smtClean="0"/>
              <a:pPr/>
              <a:t>2020/5/12</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2954525-FCD5-4F81-8102-05801311E836}" type="slidenum">
              <a:rPr kumimoji="1" lang="ja-JP" altLang="en-US" smtClean="0"/>
              <a:pPr/>
              <a:t>‹#›</a:t>
            </a:fld>
            <a:endParaRPr kumimoji="1" lang="ja-JP" altLang="en-US"/>
          </a:p>
        </p:txBody>
      </p:sp>
    </p:spTree>
    <p:extLst>
      <p:ext uri="{BB962C8B-B14F-4D97-AF65-F5344CB8AC3E}">
        <p14:creationId xmlns:p14="http://schemas.microsoft.com/office/powerpoint/2010/main" val="357240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4F40BDB-5C7A-4968-B20F-140BC1028711}" type="datetimeFigureOut">
              <a:rPr kumimoji="1" lang="ja-JP" altLang="en-US" smtClean="0"/>
              <a:pPr/>
              <a:t>2020/5/12</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2954525-FCD5-4F81-8102-05801311E836}" type="slidenum">
              <a:rPr kumimoji="1" lang="ja-JP" altLang="en-US" smtClean="0"/>
              <a:pPr/>
              <a:t>‹#›</a:t>
            </a:fld>
            <a:endParaRPr kumimoji="1" lang="ja-JP" altLang="en-US"/>
          </a:p>
        </p:txBody>
      </p:sp>
    </p:spTree>
    <p:extLst>
      <p:ext uri="{BB962C8B-B14F-4D97-AF65-F5344CB8AC3E}">
        <p14:creationId xmlns:p14="http://schemas.microsoft.com/office/powerpoint/2010/main" val="407510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4F40BDB-5C7A-4968-B20F-140BC1028711}" type="datetimeFigureOut">
              <a:rPr kumimoji="1" lang="ja-JP" altLang="en-US" smtClean="0"/>
              <a:pPr/>
              <a:t>2020/5/12</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954525-FCD5-4F81-8102-05801311E836}" type="slidenum">
              <a:rPr kumimoji="1" lang="ja-JP" altLang="en-US" smtClean="0"/>
              <a:pPr/>
              <a:t>‹#›</a:t>
            </a:fld>
            <a:endParaRPr kumimoji="1" lang="ja-JP" altLang="en-US"/>
          </a:p>
        </p:txBody>
      </p:sp>
    </p:spTree>
    <p:extLst>
      <p:ext uri="{BB962C8B-B14F-4D97-AF65-F5344CB8AC3E}">
        <p14:creationId xmlns:p14="http://schemas.microsoft.com/office/powerpoint/2010/main" val="200053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4F40BDB-5C7A-4968-B20F-140BC1028711}" type="datetimeFigureOut">
              <a:rPr kumimoji="1" lang="ja-JP" altLang="en-US" smtClean="0"/>
              <a:pPr/>
              <a:t>2020/5/12</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954525-FCD5-4F81-8102-05801311E836}" type="slidenum">
              <a:rPr kumimoji="1" lang="ja-JP" altLang="en-US" smtClean="0"/>
              <a:pPr/>
              <a:t>‹#›</a:t>
            </a:fld>
            <a:endParaRPr kumimoji="1" lang="ja-JP" altLang="en-US"/>
          </a:p>
        </p:txBody>
      </p:sp>
    </p:spTree>
    <p:extLst>
      <p:ext uri="{BB962C8B-B14F-4D97-AF65-F5344CB8AC3E}">
        <p14:creationId xmlns:p14="http://schemas.microsoft.com/office/powerpoint/2010/main" val="316938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2359980-113D-4574-AF7B-FD63BE734E5F}"/>
              </a:ext>
            </a:extLst>
          </p:cNvPr>
          <p:cNvSpPr>
            <a:spLocks noGrp="1"/>
          </p:cNvSpPr>
          <p:nvPr>
            <p:ph type="title"/>
          </p:nvPr>
        </p:nvSpPr>
        <p:spPr>
          <a:xfrm>
            <a:off x="581024" y="2589213"/>
            <a:ext cx="7886700" cy="1325563"/>
          </a:xfrm>
          <a:prstGeom prst="rect">
            <a:avLst/>
          </a:prstGeom>
        </p:spPr>
        <p:txBody>
          <a:bodyPr vert="horz" lIns="91440" tIns="45720" rIns="91440" bIns="45720" rtlCol="0" anchor="ctr">
            <a:normAutofit/>
          </a:bodyPr>
          <a:lstStyle/>
          <a:p>
            <a:r>
              <a:rPr lang="en-US" altLang="ja-JP" dirty="0"/>
              <a:t>2020</a:t>
            </a:r>
            <a:r>
              <a:rPr lang="ja-JP" altLang="en-US" dirty="0"/>
              <a:t>年度</a:t>
            </a:r>
            <a:r>
              <a:rPr lang="en-US" altLang="ja-JP" dirty="0"/>
              <a:t>GW</a:t>
            </a:r>
            <a:r>
              <a:rPr lang="ja-JP" altLang="en-US" dirty="0"/>
              <a:t>企画</a:t>
            </a:r>
            <a:endParaRPr lang="en-US" dirty="0"/>
          </a:p>
        </p:txBody>
      </p:sp>
    </p:spTree>
    <p:extLst>
      <p:ext uri="{BB962C8B-B14F-4D97-AF65-F5344CB8AC3E}">
        <p14:creationId xmlns:p14="http://schemas.microsoft.com/office/powerpoint/2010/main" val="116111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4" y="2589213"/>
            <a:ext cx="7886700" cy="132556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9098683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63" r:id="rId9"/>
    <p:sldLayoutId id="2147483661" r:id="rId10"/>
    <p:sldLayoutId id="2147483662" r:id="rId11"/>
  </p:sldLayoutIdLst>
  <p:txStyles>
    <p:titleStyle>
      <a:lvl1pPr algn="ctr" defTabSz="914400" rtl="0" eaLnBrk="1" latinLnBrk="0" hangingPunct="1">
        <a:lnSpc>
          <a:spcPct val="90000"/>
        </a:lnSpc>
        <a:spcBef>
          <a:spcPct val="0"/>
        </a:spcBef>
        <a:buNone/>
        <a:defRPr kumimoji="1" sz="4400" kern="1200">
          <a:solidFill>
            <a:schemeClr val="tx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5174CE8-132C-4A00-93D7-7EFDC31BDF47}"/>
              </a:ext>
            </a:extLst>
          </p:cNvPr>
          <p:cNvSpPr/>
          <p:nvPr/>
        </p:nvSpPr>
        <p:spPr>
          <a:xfrm>
            <a:off x="0" y="0"/>
            <a:ext cx="9144000" cy="6858000"/>
          </a:xfrm>
          <a:prstGeom prst="rect">
            <a:avLst/>
          </a:prstGeom>
          <a:blipFill dpi="0" rotWithShape="1">
            <a:blip r:embed="rId2" cstate="print">
              <a:alphaModFix amt="3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1739DEFD-93F6-48E4-9868-403C59FF1325}"/>
              </a:ext>
            </a:extLst>
          </p:cNvPr>
          <p:cNvSpPr/>
          <p:nvPr/>
        </p:nvSpPr>
        <p:spPr>
          <a:xfrm>
            <a:off x="1463040" y="2828835"/>
            <a:ext cx="6699182" cy="1200329"/>
          </a:xfrm>
          <a:prstGeom prst="rect">
            <a:avLst/>
          </a:prstGeom>
          <a:noFill/>
        </p:spPr>
        <p:txBody>
          <a:bodyPr wrap="square" lIns="91440" tIns="45720" rIns="91440" bIns="45720">
            <a:spAutoFit/>
          </a:bodyPr>
          <a:lstStyle/>
          <a:p>
            <a:pPr defTabSz="914400"/>
            <a:r>
              <a:rPr kumimoji="1" lang="en-US" altLang="ja-JP" sz="3600" b="1" dirty="0">
                <a:ln w="10160">
                  <a:noFill/>
                  <a:prstDash val="solid"/>
                </a:ln>
                <a:solidFill>
                  <a:srgbClr val="6F4B3E"/>
                </a:soli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rPr>
              <a:t>2020</a:t>
            </a:r>
            <a:r>
              <a:rPr kumimoji="1" lang="ja-JP" altLang="en-US" sz="3600" b="1" dirty="0">
                <a:ln w="10160">
                  <a:noFill/>
                  <a:prstDash val="solid"/>
                </a:ln>
                <a:solidFill>
                  <a:srgbClr val="6F4B3E"/>
                </a:soli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rPr>
              <a:t>年度東京メトロ夏期企画</a:t>
            </a:r>
            <a:endParaRPr kumimoji="1" lang="en-US" altLang="ja-JP" sz="3600" b="1" dirty="0">
              <a:ln w="10160">
                <a:noFill/>
                <a:prstDash val="solid"/>
              </a:ln>
              <a:solidFill>
                <a:srgbClr val="6F4B3E"/>
              </a:soli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endParaRPr>
          </a:p>
          <a:p>
            <a:pPr defTabSz="914400"/>
            <a:r>
              <a:rPr kumimoji="1" lang="ja-JP" altLang="en-US" sz="3600" b="1" dirty="0">
                <a:ln w="10160">
                  <a:noFill/>
                  <a:prstDash val="solid"/>
                </a:ln>
                <a:solidFill>
                  <a:srgbClr val="6F4B3E"/>
                </a:soli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rPr>
              <a:t>　　　～車両媒体編～</a:t>
            </a:r>
          </a:p>
        </p:txBody>
      </p:sp>
    </p:spTree>
    <p:extLst>
      <p:ext uri="{BB962C8B-B14F-4D97-AF65-F5344CB8AC3E}">
        <p14:creationId xmlns:p14="http://schemas.microsoft.com/office/powerpoint/2010/main" val="49091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a:extLst>
              <a:ext uri="{FF2B5EF4-FFF2-40B4-BE49-F238E27FC236}">
                <a16:creationId xmlns:a16="http://schemas.microsoft.com/office/drawing/2014/main" id="{7FCB668D-041A-423F-B449-D1A5656AC321}"/>
              </a:ext>
            </a:extLst>
          </p:cNvPr>
          <p:cNvSpPr txBox="1">
            <a:spLocks/>
          </p:cNvSpPr>
          <p:nvPr/>
        </p:nvSpPr>
        <p:spPr>
          <a:xfrm>
            <a:off x="518872" y="111764"/>
            <a:ext cx="8229600" cy="476672"/>
          </a:xfrm>
          <a:prstGeom prst="rect">
            <a:avLst/>
          </a:prstGeom>
          <a:solidFill>
            <a:schemeClr val="accent3">
              <a:lumMod val="20000"/>
              <a:lumOff val="80000"/>
            </a:schemeClr>
          </a:solidFill>
          <a:ln>
            <a:noFill/>
          </a:ln>
        </p:spPr>
        <p:txBody>
          <a:bodyPr vert="horz" lIns="91440" tIns="45720" rIns="91440" bIns="45720" rtlCol="0" anchor="ctr">
            <a:noAutofit/>
          </a:bodyPr>
          <a:lstStyle>
            <a:lvl1pPr algn="l" defTabSz="914354" rtl="0" eaLnBrk="1" latinLnBrk="0" hangingPunct="1">
              <a:spcBef>
                <a:spcPct val="0"/>
              </a:spcBef>
              <a:buNone/>
              <a:defRPr kumimoji="1" sz="1600" b="1" kern="1200">
                <a:solidFill>
                  <a:schemeClr val="bg1"/>
                </a:solidFill>
                <a:latin typeface="+mj-lt"/>
                <a:ea typeface="+mj-ea"/>
                <a:cs typeface="+mj-cs"/>
              </a:defRPr>
            </a:lvl1pPr>
          </a:lstStyle>
          <a:p>
            <a:pPr lvl="0">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j-cs"/>
              </a:rPr>
              <a:t>企画商品一覧　車両媒体編</a:t>
            </a:r>
            <a:endParaRPr kumimoji="1" lang="ja-JP" altLang="en-US" sz="1600" b="1" i="0" u="none" strike="noStrike" kern="1200" cap="none" spc="0" normalizeH="0" baseline="0" noProof="0" dirty="0">
              <a:ln>
                <a:noFill/>
              </a:ln>
              <a:solidFill>
                <a:schemeClr val="tx1"/>
              </a:solidFill>
              <a:effectLst/>
              <a:uLnTx/>
              <a:uFillTx/>
              <a:latin typeface="Meiryo UI"/>
              <a:ea typeface="Meiryo UI"/>
              <a:cs typeface="+mj-cs"/>
            </a:endParaRPr>
          </a:p>
        </p:txBody>
      </p:sp>
      <p:graphicFrame>
        <p:nvGraphicFramePr>
          <p:cNvPr id="3" name="表 2">
            <a:extLst>
              <a:ext uri="{FF2B5EF4-FFF2-40B4-BE49-F238E27FC236}">
                <a16:creationId xmlns:a16="http://schemas.microsoft.com/office/drawing/2014/main" id="{1AAF4B04-A8C2-C140-9C1C-9D8A3B389D10}"/>
              </a:ext>
            </a:extLst>
          </p:cNvPr>
          <p:cNvGraphicFramePr>
            <a:graphicFrameLocks noGrp="1"/>
          </p:cNvGraphicFramePr>
          <p:nvPr>
            <p:extLst>
              <p:ext uri="{D42A27DB-BD31-4B8C-83A1-F6EECF244321}">
                <p14:modId xmlns:p14="http://schemas.microsoft.com/office/powerpoint/2010/main" val="999771591"/>
              </p:ext>
            </p:extLst>
          </p:nvPr>
        </p:nvGraphicFramePr>
        <p:xfrm>
          <a:off x="518872" y="663692"/>
          <a:ext cx="8229600" cy="6029129"/>
        </p:xfrm>
        <a:graphic>
          <a:graphicData uri="http://schemas.openxmlformats.org/drawingml/2006/table">
            <a:tbl>
              <a:tblPr/>
              <a:tblGrid>
                <a:gridCol w="2436632">
                  <a:extLst>
                    <a:ext uri="{9D8B030D-6E8A-4147-A177-3AD203B41FA5}">
                      <a16:colId xmlns:a16="http://schemas.microsoft.com/office/drawing/2014/main" val="2960354769"/>
                    </a:ext>
                  </a:extLst>
                </a:gridCol>
                <a:gridCol w="2203717">
                  <a:extLst>
                    <a:ext uri="{9D8B030D-6E8A-4147-A177-3AD203B41FA5}">
                      <a16:colId xmlns:a16="http://schemas.microsoft.com/office/drawing/2014/main" val="1567705254"/>
                    </a:ext>
                  </a:extLst>
                </a:gridCol>
                <a:gridCol w="1600531">
                  <a:extLst>
                    <a:ext uri="{9D8B030D-6E8A-4147-A177-3AD203B41FA5}">
                      <a16:colId xmlns:a16="http://schemas.microsoft.com/office/drawing/2014/main" val="1593204360"/>
                    </a:ext>
                  </a:extLst>
                </a:gridCol>
                <a:gridCol w="716656">
                  <a:extLst>
                    <a:ext uri="{9D8B030D-6E8A-4147-A177-3AD203B41FA5}">
                      <a16:colId xmlns:a16="http://schemas.microsoft.com/office/drawing/2014/main" val="2333430173"/>
                    </a:ext>
                  </a:extLst>
                </a:gridCol>
                <a:gridCol w="1272064">
                  <a:extLst>
                    <a:ext uri="{9D8B030D-6E8A-4147-A177-3AD203B41FA5}">
                      <a16:colId xmlns:a16="http://schemas.microsoft.com/office/drawing/2014/main" val="3565840284"/>
                    </a:ext>
                  </a:extLst>
                </a:gridCol>
              </a:tblGrid>
              <a:tr h="236897">
                <a:tc>
                  <a:txBody>
                    <a:bodyPr/>
                    <a:lstStyle/>
                    <a:p>
                      <a:pPr algn="ctr" fontAlgn="ctr"/>
                      <a:r>
                        <a:rPr lang="ja-JP" altLang="en-US" sz="600" b="0" i="0" u="none" strike="noStrike" dirty="0">
                          <a:solidFill>
                            <a:srgbClr val="000000"/>
                          </a:solidFill>
                          <a:effectLst/>
                          <a:latin typeface="游ゴシック" panose="020B0400000000000000" pitchFamily="34" charset="-128"/>
                          <a:ea typeface="游ゴシック" panose="020B0400000000000000" pitchFamily="34" charset="-128"/>
                        </a:rPr>
                        <a:t>セット名</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600" b="0" i="0" u="none" strike="noStrike">
                          <a:solidFill>
                            <a:srgbClr val="000000"/>
                          </a:solidFill>
                          <a:effectLst/>
                          <a:latin typeface="游ゴシック" panose="020B0400000000000000" pitchFamily="34" charset="-128"/>
                          <a:ea typeface="游ゴシック" panose="020B0400000000000000" pitchFamily="34" charset="-128"/>
                        </a:rPr>
                        <a:t>媒体詳細</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600" b="0" i="0" u="none" strike="noStrike">
                          <a:solidFill>
                            <a:srgbClr val="000000"/>
                          </a:solidFill>
                          <a:effectLst/>
                          <a:latin typeface="游ゴシック" panose="020B0400000000000000" pitchFamily="34" charset="-128"/>
                          <a:ea typeface="游ゴシック" panose="020B0400000000000000" pitchFamily="34" charset="-128"/>
                        </a:rPr>
                        <a:t>掲出期間</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600" b="0" i="0" u="none" strike="noStrike">
                          <a:solidFill>
                            <a:srgbClr val="000000"/>
                          </a:solidFill>
                          <a:effectLst/>
                          <a:latin typeface="游ゴシック" panose="020B0400000000000000" pitchFamily="34" charset="-128"/>
                          <a:ea typeface="游ゴシック" panose="020B0400000000000000" pitchFamily="34" charset="-128"/>
                        </a:rPr>
                        <a:t>日数</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600" b="0" i="0" u="none" strike="noStrike" dirty="0">
                          <a:solidFill>
                            <a:srgbClr val="000000"/>
                          </a:solidFill>
                          <a:effectLst/>
                          <a:latin typeface="游ゴシック" panose="020B0400000000000000" pitchFamily="34" charset="-128"/>
                          <a:ea typeface="游ゴシック" panose="020B0400000000000000" pitchFamily="34" charset="-128"/>
                        </a:rPr>
                        <a:t>広告料金</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84919842"/>
                  </a:ext>
                </a:extLst>
              </a:tr>
              <a:tr h="236897">
                <a:tc rowSpan="8">
                  <a:txBody>
                    <a:bodyPr/>
                    <a:lstStyle/>
                    <a:p>
                      <a:pPr algn="ctr" fontAlgn="ctr"/>
                      <a:r>
                        <a:rPr lang="ja-JP" altLang="en-US" sz="1400" b="0" i="0" u="none" strike="noStrike" dirty="0">
                          <a:solidFill>
                            <a:srgbClr val="000000"/>
                          </a:solidFill>
                          <a:effectLst/>
                          <a:latin typeface="游ゴシック" panose="020B0400000000000000" pitchFamily="34" charset="-128"/>
                          <a:ea typeface="游ゴシック" panose="020B0400000000000000" pitchFamily="34" charset="-128"/>
                        </a:rPr>
                        <a:t>中づりラインセット</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銀座線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8/3(</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)〜8/16(</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日</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a:t>
                      </a:r>
                      <a:b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b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8/10(</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)〜8/23(</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日</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n-US" altLang="ja-JP" sz="1050" b="0" i="0" u="none" strike="noStrike" dirty="0">
                          <a:solidFill>
                            <a:srgbClr val="000000"/>
                          </a:solidFill>
                          <a:effectLst/>
                          <a:latin typeface="游ゴシック" panose="020B0400000000000000" pitchFamily="34" charset="-128"/>
                          <a:ea typeface="游ゴシック" panose="020B0400000000000000" pitchFamily="34" charset="-128"/>
                        </a:rPr>
                        <a:t>14</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¥1,500,000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816371"/>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丸ノ内線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¥1,500,000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712891"/>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日比谷線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¥1,200,000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781196"/>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東西線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¥1,400,000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89347"/>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千代田線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¥800,000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261825"/>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有楽町線・副都心線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¥1,100,000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653041"/>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半蔵門線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¥700,000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930726"/>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南北線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¥360,000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138231"/>
                  </a:ext>
                </a:extLst>
              </a:tr>
              <a:tr h="236897">
                <a:tc rowSpan="3">
                  <a:txBody>
                    <a:bodyPr/>
                    <a:lstStyle/>
                    <a:p>
                      <a:pPr algn="ctr" fontAlgn="ctr"/>
                      <a:r>
                        <a:rPr lang="ja-JP" altLang="en-US" sz="1100" b="0" i="0" u="none" strike="noStrike" dirty="0">
                          <a:solidFill>
                            <a:srgbClr val="000000"/>
                          </a:solidFill>
                          <a:effectLst/>
                          <a:latin typeface="游ゴシック" panose="020B0400000000000000" pitchFamily="34" charset="-128"/>
                          <a:ea typeface="游ゴシック" panose="020B0400000000000000" pitchFamily="34" charset="-128"/>
                        </a:rPr>
                        <a:t>夏期ぶち抜き</a:t>
                      </a:r>
                      <a:r>
                        <a:rPr lang="en-US" altLang="ja-JP" sz="1100" b="0" i="0" u="none" strike="noStrike" dirty="0">
                          <a:solidFill>
                            <a:srgbClr val="000000"/>
                          </a:solidFill>
                          <a:effectLst/>
                          <a:latin typeface="游ゴシック" panose="020B0400000000000000" pitchFamily="34" charset="-128"/>
                          <a:ea typeface="游ゴシック" panose="020B0400000000000000" pitchFamily="34" charset="-128"/>
                        </a:rPr>
                        <a:t>3</a:t>
                      </a:r>
                      <a:r>
                        <a:rPr lang="ja-JP" altLang="en-US" sz="1100" b="0" i="0" u="none" strike="noStrike" dirty="0">
                          <a:solidFill>
                            <a:srgbClr val="000000"/>
                          </a:solidFill>
                          <a:effectLst/>
                          <a:latin typeface="游ゴシック" panose="020B0400000000000000" pitchFamily="34" charset="-128"/>
                          <a:ea typeface="游ゴシック" panose="020B0400000000000000" pitchFamily="34" charset="-128"/>
                        </a:rPr>
                        <a:t>週間中づりセット</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全線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7/27(</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)〜8/16(</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日</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1050" b="0" i="0" u="none" strike="noStrike" dirty="0">
                          <a:solidFill>
                            <a:srgbClr val="000000"/>
                          </a:solidFill>
                          <a:effectLst/>
                          <a:latin typeface="游ゴシック" panose="020B0400000000000000" pitchFamily="34" charset="-128"/>
                          <a:ea typeface="游ゴシック" panose="020B0400000000000000" pitchFamily="34" charset="-128"/>
                        </a:rPr>
                        <a:t>21</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¥120,000,000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197360"/>
                  </a:ext>
                </a:extLst>
              </a:tr>
              <a:tr h="23689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8/3(</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)〜8/23(</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日</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97345217"/>
                  </a:ext>
                </a:extLst>
              </a:tr>
              <a:tr h="23689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8/10(</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)〜8/30(</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日</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56546198"/>
                  </a:ext>
                </a:extLst>
              </a:tr>
              <a:tr h="270702">
                <a:tc>
                  <a:txBody>
                    <a:bodyPr/>
                    <a:lstStyle/>
                    <a:p>
                      <a:pPr algn="l" fontAlgn="ctr"/>
                      <a:r>
                        <a:rPr lang="ja-JP" altLang="en-US" sz="600" b="0" i="0" u="none" strike="noStrike" dirty="0">
                          <a:solidFill>
                            <a:srgbClr val="000000"/>
                          </a:solidFill>
                          <a:effectLst/>
                          <a:latin typeface="游ゴシック" panose="020B0400000000000000" pitchFamily="34" charset="-128"/>
                          <a:ea typeface="游ゴシック" panose="020B0400000000000000" pitchFamily="34" charset="-128"/>
                        </a:rPr>
                        <a:t>　　　　</a:t>
                      </a:r>
                      <a:r>
                        <a:rPr lang="ja-JP" altLang="en-US" sz="1050" b="0" i="0" u="none" strike="noStrike" dirty="0">
                          <a:solidFill>
                            <a:srgbClr val="000000"/>
                          </a:solidFill>
                          <a:effectLst/>
                          <a:latin typeface="游ゴシック" panose="020B0400000000000000" pitchFamily="34" charset="-128"/>
                          <a:ea typeface="游ゴシック" panose="020B0400000000000000" pitchFamily="34" charset="-128"/>
                        </a:rPr>
                        <a:t>中づりはじめて・おかえり割引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7/20(</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)〜8/31(</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105983"/>
                  </a:ext>
                </a:extLst>
              </a:tr>
              <a:tr h="236897">
                <a:tc rowSpan="3">
                  <a:txBody>
                    <a:bodyPr/>
                    <a:lstStyle/>
                    <a:p>
                      <a:pPr algn="ctr" fontAlgn="ct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ツイン☆スター</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銀座カルテットセット</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銀座線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7/20(</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)〜9/6(</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日</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a:t>
                      </a:r>
                      <a:b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br>
                      <a:r>
                        <a:rPr lang="en-US" altLang="ja-JP" sz="800" b="0" i="0" u="none" strike="noStrike" dirty="0">
                          <a:solidFill>
                            <a:srgbClr val="000000"/>
                          </a:solidFill>
                          <a:effectLst/>
                          <a:latin typeface="游ゴシック" panose="020B0400000000000000" pitchFamily="34" charset="-128"/>
                          <a:ea typeface="游ゴシック" panose="020B0400000000000000" pitchFamily="34" charset="-128"/>
                        </a:rPr>
                        <a:t>※8/10(</a:t>
                      </a:r>
                      <a:r>
                        <a:rPr lang="ja-JP" altLang="en-US" sz="8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800" b="0" i="0" u="none" strike="noStrike" dirty="0">
                          <a:solidFill>
                            <a:srgbClr val="000000"/>
                          </a:solidFill>
                          <a:effectLst/>
                          <a:latin typeface="游ゴシック" panose="020B0400000000000000" pitchFamily="34" charset="-128"/>
                          <a:ea typeface="游ゴシック" panose="020B0400000000000000" pitchFamily="34" charset="-128"/>
                        </a:rPr>
                        <a:t>)</a:t>
                      </a:r>
                      <a:r>
                        <a:rPr lang="ja-JP" altLang="en-US" sz="800" b="0" i="0" u="none" strike="noStrike" dirty="0">
                          <a:solidFill>
                            <a:srgbClr val="000000"/>
                          </a:solidFill>
                          <a:effectLst/>
                          <a:latin typeface="游ゴシック" panose="020B0400000000000000" pitchFamily="34" charset="-128"/>
                          <a:ea typeface="游ゴシック" panose="020B0400000000000000" pitchFamily="34" charset="-128"/>
                        </a:rPr>
                        <a:t>～ </a:t>
                      </a:r>
                      <a:r>
                        <a:rPr lang="en-US" altLang="ja-JP" sz="800" b="0" i="0" u="none" strike="noStrike" dirty="0">
                          <a:solidFill>
                            <a:srgbClr val="000000"/>
                          </a:solidFill>
                          <a:effectLst/>
                          <a:latin typeface="游ゴシック" panose="020B0400000000000000" pitchFamily="34" charset="-128"/>
                          <a:ea typeface="游ゴシック" panose="020B0400000000000000" pitchFamily="34" charset="-128"/>
                        </a:rPr>
                        <a:t>8/23(</a:t>
                      </a:r>
                      <a:r>
                        <a:rPr lang="ja-JP" altLang="en-US" sz="800" b="0" i="0" u="none" strike="noStrike" dirty="0">
                          <a:solidFill>
                            <a:srgbClr val="000000"/>
                          </a:solidFill>
                          <a:effectLst/>
                          <a:latin typeface="游ゴシック" panose="020B0400000000000000" pitchFamily="34" charset="-128"/>
                          <a:ea typeface="游ゴシック" panose="020B0400000000000000" pitchFamily="34" charset="-128"/>
                        </a:rPr>
                        <a:t>日</a:t>
                      </a:r>
                      <a:r>
                        <a:rPr lang="en-US" altLang="ja-JP" sz="800" b="0" i="0" u="none" strike="noStrike" dirty="0">
                          <a:solidFill>
                            <a:srgbClr val="000000"/>
                          </a:solidFill>
                          <a:effectLst/>
                          <a:latin typeface="游ゴシック" panose="020B0400000000000000" pitchFamily="34" charset="-128"/>
                          <a:ea typeface="游ゴシック" panose="020B0400000000000000" pitchFamily="34" charset="-128"/>
                        </a:rPr>
                        <a:t>)</a:t>
                      </a:r>
                      <a:r>
                        <a:rPr lang="ja-JP" altLang="en-US" sz="800" b="0" i="0" u="none" strike="noStrike" dirty="0">
                          <a:solidFill>
                            <a:srgbClr val="000000"/>
                          </a:solidFill>
                          <a:effectLst/>
                          <a:latin typeface="游ゴシック" panose="020B0400000000000000" pitchFamily="34" charset="-128"/>
                          <a:ea typeface="游ゴシック" panose="020B0400000000000000" pitchFamily="34" charset="-128"/>
                        </a:rPr>
                        <a:t>のみ長期枠</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1050" b="0" i="0" u="none" strike="noStrike" dirty="0">
                          <a:solidFill>
                            <a:srgbClr val="000000"/>
                          </a:solidFill>
                          <a:effectLst/>
                          <a:latin typeface="游ゴシック" panose="020B0400000000000000" pitchFamily="34" charset="-128"/>
                          <a:ea typeface="游ゴシック" panose="020B0400000000000000" pitchFamily="34" charset="-128"/>
                        </a:rPr>
                        <a:t>7</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¥5,000,000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239618"/>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丸ノ内線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62929442"/>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日比谷線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18265883"/>
                  </a:ext>
                </a:extLst>
              </a:tr>
              <a:tr h="236897">
                <a:tc rowSpan="8">
                  <a:txBody>
                    <a:bodyPr/>
                    <a:lstStyle/>
                    <a:p>
                      <a:pPr algn="ctr" fontAlgn="ctr"/>
                      <a:r>
                        <a:rPr lang="ja-JP" altLang="en-US" sz="1100" b="0" i="0" u="none" strike="noStrike" dirty="0">
                          <a:solidFill>
                            <a:srgbClr val="000000"/>
                          </a:solidFill>
                          <a:effectLst/>
                          <a:latin typeface="游ゴシック" panose="020B0400000000000000" pitchFamily="34" charset="-128"/>
                          <a:ea typeface="游ゴシック" panose="020B0400000000000000" pitchFamily="34" charset="-128"/>
                        </a:rPr>
                        <a:t>中づり貸切電車</a:t>
                      </a:r>
                      <a:r>
                        <a:rPr lang="en-US" altLang="ja-JP" sz="1100" b="0" i="0" u="none" strike="noStrike" dirty="0">
                          <a:solidFill>
                            <a:srgbClr val="000000"/>
                          </a:solidFill>
                          <a:effectLst/>
                          <a:latin typeface="游ゴシック" panose="020B0400000000000000" pitchFamily="34" charset="-128"/>
                          <a:ea typeface="游ゴシック" panose="020B0400000000000000" pitchFamily="34" charset="-128"/>
                        </a:rPr>
                        <a:t>【</a:t>
                      </a:r>
                      <a:r>
                        <a:rPr lang="ja-JP" altLang="en-US" sz="1100" b="0" i="0" u="none" strike="noStrike" dirty="0">
                          <a:solidFill>
                            <a:srgbClr val="000000"/>
                          </a:solidFill>
                          <a:effectLst/>
                          <a:latin typeface="游ゴシック" panose="020B0400000000000000" pitchFamily="34" charset="-128"/>
                          <a:ea typeface="游ゴシック" panose="020B0400000000000000" pitchFamily="34" charset="-128"/>
                        </a:rPr>
                        <a:t>単線</a:t>
                      </a:r>
                      <a:r>
                        <a:rPr lang="en" sz="1100" b="0" i="0" u="none" strike="noStrike" dirty="0">
                          <a:solidFill>
                            <a:srgbClr val="000000"/>
                          </a:solidFill>
                          <a:effectLst/>
                          <a:latin typeface="游ゴシック" panose="020B0400000000000000" pitchFamily="34" charset="-128"/>
                          <a:ea typeface="游ゴシック" panose="020B0400000000000000" pitchFamily="34" charset="-128"/>
                        </a:rPr>
                        <a:t>SU</a:t>
                      </a:r>
                      <a:r>
                        <a:rPr lang="ja-JP" altLang="en-US" sz="1100" b="0" i="0" u="none" strike="noStrike" dirty="0">
                          <a:solidFill>
                            <a:srgbClr val="000000"/>
                          </a:solidFill>
                          <a:effectLst/>
                          <a:latin typeface="游ゴシック" panose="020B0400000000000000" pitchFamily="34" charset="-128"/>
                          <a:ea typeface="游ゴシック" panose="020B0400000000000000" pitchFamily="34" charset="-128"/>
                        </a:rPr>
                        <a:t>ライナー</a:t>
                      </a:r>
                      <a:r>
                        <a:rPr lang="en-US" altLang="ja-JP" sz="11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銀座線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8/10 (</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 </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 </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8/31 (</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 </a:t>
                      </a:r>
                      <a:b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b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掲出開始分より</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7</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日間 掲出</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n-US" altLang="ja-JP" sz="1050" b="0" i="0" u="none" strike="noStrike" dirty="0">
                          <a:solidFill>
                            <a:srgbClr val="000000"/>
                          </a:solidFill>
                          <a:effectLst/>
                          <a:latin typeface="游ゴシック" panose="020B0400000000000000" pitchFamily="34" charset="-128"/>
                          <a:ea typeface="游ゴシック" panose="020B0400000000000000" pitchFamily="34" charset="-128"/>
                        </a:rPr>
                        <a:t>7</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¥850,000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544945"/>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丸ノ内線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¥780,000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04061"/>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日比谷線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¥640,000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085433"/>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東西線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¥640,000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727889"/>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千代田線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¥590,000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578531"/>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有楽町線・副都心線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¥920,000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430679"/>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半蔵門線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¥680,000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507747"/>
                  </a:ext>
                </a:extLst>
              </a:tr>
              <a:tr h="236897">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南北線</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¥300,000</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325595"/>
                  </a:ext>
                </a:extLst>
              </a:tr>
              <a:tr h="270702">
                <a:tc>
                  <a:txBody>
                    <a:bodyPr/>
                    <a:lstStyle/>
                    <a:p>
                      <a:pPr algn="ctr" fontAlgn="ctr"/>
                      <a:r>
                        <a:rPr lang="ja-JP" altLang="en-US" sz="1050" b="0" i="0" u="none" strike="noStrike" dirty="0">
                          <a:solidFill>
                            <a:srgbClr val="000000"/>
                          </a:solidFill>
                          <a:effectLst/>
                          <a:latin typeface="游ゴシック" panose="020B0400000000000000" pitchFamily="34" charset="-128"/>
                          <a:ea typeface="游ゴシック" panose="020B0400000000000000" pitchFamily="34" charset="-128"/>
                        </a:rPr>
                        <a:t>まど上　はじめて割引・おかえり割引</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7/20 (</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月</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 </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 </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8/31 (</a:t>
                      </a: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木</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 </a:t>
                      </a:r>
                    </a:p>
                    <a:p>
                      <a:pPr algn="ctr" fontAlgn="ctr"/>
                      <a:r>
                        <a:rPr lang="ja-JP" altLang="en-US" sz="1000" b="0" i="0" u="none" strike="noStrike" dirty="0">
                          <a:solidFill>
                            <a:srgbClr val="000000"/>
                          </a:solidFill>
                          <a:effectLst/>
                          <a:latin typeface="游ゴシック" panose="020B0400000000000000" pitchFamily="34" charset="-128"/>
                          <a:ea typeface="游ゴシック" panose="020B0400000000000000" pitchFamily="34" charset="-128"/>
                        </a:rPr>
                        <a:t>掲出開始分</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142857"/>
                  </a:ext>
                </a:extLst>
              </a:tr>
            </a:tbl>
          </a:graphicData>
        </a:graphic>
      </p:graphicFrame>
    </p:spTree>
    <p:extLst>
      <p:ext uri="{BB962C8B-B14F-4D97-AF65-F5344CB8AC3E}">
        <p14:creationId xmlns:p14="http://schemas.microsoft.com/office/powerpoint/2010/main" val="427530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AD506DBF-2720-4D53-9DE5-8739B4F959EB}"/>
              </a:ext>
            </a:extLst>
          </p:cNvPr>
          <p:cNvSpPr/>
          <p:nvPr/>
        </p:nvSpPr>
        <p:spPr>
          <a:xfrm>
            <a:off x="254417" y="1058339"/>
            <a:ext cx="8638063" cy="830997"/>
          </a:xfrm>
          <a:prstGeom prst="rect">
            <a:avLst/>
          </a:prstGeom>
          <a:noFill/>
          <a:ln w="9525" cap="flat" cmpd="sng" algn="ctr">
            <a:solidFill>
              <a:sysClr val="windowText" lastClr="000000"/>
            </a:solidFill>
            <a:prstDash val="solid"/>
          </a:ln>
          <a:effectLst/>
        </p:spPr>
        <p:txBody>
          <a:bodyPr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游ゴシック 本文"/>
                <a:ea typeface="游ゴシック" panose="020B0400000000000000" pitchFamily="34" charset="-128"/>
                <a:cs typeface="+mn-cs"/>
              </a:rPr>
              <a:t>企画商品として実施している中</a:t>
            </a:r>
            <a:r>
              <a:rPr kumimoji="1" lang="ja-JP" altLang="en-US" sz="1200" b="0" i="0" u="none" strike="noStrike" kern="0" cap="none" spc="0" normalizeH="0" baseline="0" noProof="0" dirty="0" err="1">
                <a:ln>
                  <a:noFill/>
                </a:ln>
                <a:solidFill>
                  <a:srgbClr val="000000"/>
                </a:solidFill>
                <a:effectLst/>
                <a:uLnTx/>
                <a:uFillTx/>
                <a:latin typeface="游ゴシック 本文"/>
                <a:ea typeface="游ゴシック" panose="020B0400000000000000" pitchFamily="34" charset="-128"/>
                <a:cs typeface="+mn-cs"/>
              </a:rPr>
              <a:t>づり</a:t>
            </a:r>
            <a:r>
              <a:rPr kumimoji="1" lang="ja-JP" altLang="en-US" sz="1200" b="0" i="0" u="none" strike="noStrike" kern="0" cap="none" spc="0" normalizeH="0" baseline="0" noProof="0" dirty="0">
                <a:ln>
                  <a:noFill/>
                </a:ln>
                <a:solidFill>
                  <a:srgbClr val="000000"/>
                </a:solidFill>
                <a:effectLst/>
                <a:uLnTx/>
                <a:uFillTx/>
                <a:latin typeface="游ゴシック 本文"/>
                <a:ea typeface="游ゴシック" panose="020B0400000000000000" pitchFamily="34" charset="-128"/>
                <a:cs typeface="+mn-cs"/>
              </a:rPr>
              <a:t>単線販売ですが、下記掲出期間に限り、さらにお得な価格で単線販売を実施致します。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游ゴシック 本文"/>
                <a:ea typeface="游ゴシック" panose="020B0400000000000000" pitchFamily="34" charset="-128"/>
                <a:cs typeface="+mn-cs"/>
              </a:rPr>
              <a:t>注目率の高い媒体である中</a:t>
            </a:r>
            <a:r>
              <a:rPr kumimoji="1" lang="ja-JP" altLang="en-US" sz="1200" b="0" i="0" u="none" strike="noStrike" kern="0" cap="none" spc="0" normalizeH="0" baseline="0" noProof="0" dirty="0" err="1">
                <a:ln>
                  <a:noFill/>
                </a:ln>
                <a:solidFill>
                  <a:srgbClr val="000000"/>
                </a:solidFill>
                <a:effectLst/>
                <a:uLnTx/>
                <a:uFillTx/>
                <a:latin typeface="游ゴシック 本文"/>
                <a:ea typeface="游ゴシック" panose="020B0400000000000000" pitchFamily="34" charset="-128"/>
                <a:cs typeface="+mn-cs"/>
              </a:rPr>
              <a:t>づり</a:t>
            </a:r>
            <a:r>
              <a:rPr kumimoji="1" lang="ja-JP" altLang="en-US" sz="1200" b="0" i="0" u="none" strike="noStrike" kern="0" cap="none" spc="0" normalizeH="0" baseline="0" noProof="0" dirty="0">
                <a:ln>
                  <a:noFill/>
                </a:ln>
                <a:solidFill>
                  <a:srgbClr val="000000"/>
                </a:solidFill>
                <a:effectLst/>
                <a:uLnTx/>
                <a:uFillTx/>
                <a:latin typeface="游ゴシック 本文"/>
                <a:ea typeface="游ゴシック" panose="020B0400000000000000" pitchFamily="34" charset="-128"/>
                <a:cs typeface="+mn-cs"/>
              </a:rPr>
              <a:t>ポスターを単線単位で販売することにより、お求めやすい価格に設定しております。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游ゴシック 本文"/>
                <a:ea typeface="游ゴシック" panose="020B0400000000000000" pitchFamily="34" charset="-128"/>
                <a:cs typeface="+mn-cs"/>
              </a:rPr>
              <a:t>B3</a:t>
            </a:r>
            <a:r>
              <a:rPr kumimoji="1" lang="ja-JP" altLang="en-US" sz="1200" b="0" i="0" u="none" strike="noStrike" kern="0" cap="none" spc="0" normalizeH="0" baseline="0" noProof="0" dirty="0">
                <a:ln>
                  <a:noFill/>
                </a:ln>
                <a:solidFill>
                  <a:srgbClr val="000000"/>
                </a:solidFill>
                <a:effectLst/>
                <a:uLnTx/>
                <a:uFillTx/>
                <a:latin typeface="游ゴシック 本文"/>
                <a:ea typeface="游ゴシック" panose="020B0400000000000000" pitchFamily="34" charset="-128"/>
                <a:cs typeface="+mn-cs"/>
              </a:rPr>
              <a:t>ワイド（またはシングル並列）を掲出できるパッケージです。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游ゴシック 本文"/>
                <a:ea typeface="游ゴシック" panose="020B0400000000000000" pitchFamily="34" charset="-128"/>
                <a:cs typeface="+mn-cs"/>
              </a:rPr>
              <a:t>各路線の利用者へのプロモーションができるセグメントメディアとなっておりますので、この機会にぜひご利用下さい。 </a:t>
            </a:r>
          </a:p>
        </p:txBody>
      </p:sp>
      <p:sp>
        <p:nvSpPr>
          <p:cNvPr id="15" name="Rectangle 110">
            <a:extLst>
              <a:ext uri="{FF2B5EF4-FFF2-40B4-BE49-F238E27FC236}">
                <a16:creationId xmlns:a16="http://schemas.microsoft.com/office/drawing/2014/main" id="{4C5543B2-272A-4499-A84D-3DA09E693621}"/>
              </a:ext>
            </a:extLst>
          </p:cNvPr>
          <p:cNvSpPr>
            <a:spLocks noChangeArrowheads="1"/>
          </p:cNvSpPr>
          <p:nvPr/>
        </p:nvSpPr>
        <p:spPr bwMode="auto">
          <a:xfrm>
            <a:off x="254417" y="728004"/>
            <a:ext cx="3888432" cy="370624"/>
          </a:xfrm>
          <a:prstGeom prst="rect">
            <a:avLst/>
          </a:prstGeom>
          <a:noFill/>
          <a:ln w="9525" cmpd="thinThick">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9</a:t>
            </a:r>
            <a:r>
              <a:rPr kumimoji="1" lang="ja-JP" altLang="en-US" sz="1400" b="1"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路線から選べる！中</a:t>
            </a:r>
            <a:r>
              <a:rPr kumimoji="1" lang="ja-JP" altLang="en-US" sz="1400" b="1" i="0" u="none" strike="noStrike" kern="1200" cap="none" spc="0" normalizeH="0" baseline="0" noProof="0" dirty="0" err="1">
                <a:ln>
                  <a:noFill/>
                </a:ln>
                <a:solidFill>
                  <a:srgbClr val="ED7D31"/>
                </a:solidFill>
                <a:effectLst/>
                <a:uLnTx/>
                <a:uFillTx/>
                <a:latin typeface="メイリオ" pitchFamily="50" charset="-128"/>
                <a:ea typeface="メイリオ" pitchFamily="50" charset="-128"/>
                <a:cs typeface="メイリオ" pitchFamily="50" charset="-128"/>
              </a:rPr>
              <a:t>づり</a:t>
            </a:r>
            <a:r>
              <a:rPr kumimoji="1" lang="ja-JP" altLang="en-US" sz="1400" b="1"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ラインセット</a:t>
            </a:r>
          </a:p>
        </p:txBody>
      </p:sp>
      <p:sp>
        <p:nvSpPr>
          <p:cNvPr id="16" name="テキスト ボックス 30">
            <a:extLst>
              <a:ext uri="{FF2B5EF4-FFF2-40B4-BE49-F238E27FC236}">
                <a16:creationId xmlns:a16="http://schemas.microsoft.com/office/drawing/2014/main" id="{2F46DF2C-C45F-4BC3-8D70-EECB4D48C590}"/>
              </a:ext>
            </a:extLst>
          </p:cNvPr>
          <p:cNvSpPr txBox="1">
            <a:spLocks noChangeArrowheads="1"/>
          </p:cNvSpPr>
          <p:nvPr/>
        </p:nvSpPr>
        <p:spPr bwMode="auto">
          <a:xfrm>
            <a:off x="254417" y="5825279"/>
            <a:ext cx="8633770" cy="784830"/>
          </a:xfrm>
          <a:prstGeom prst="rect">
            <a:avLst/>
          </a:prstGeom>
          <a:solidFill>
            <a:sysClr val="window" lastClr="FFFFFF">
              <a:lumMod val="95000"/>
            </a:sysClr>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通常販売と並行して販売致します。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納品締切日までに、弊社指定の場所まで納品をお願いします。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作業日は掲出開始日の前日です。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東西線には東葉高速を、南北線には埼玉高速を含みます。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シングルの場合、納品枚数はそれぞれ倍となります。</a:t>
            </a:r>
          </a:p>
        </p:txBody>
      </p:sp>
      <p:sp>
        <p:nvSpPr>
          <p:cNvPr id="17" name="テキスト ボックス 16">
            <a:extLst>
              <a:ext uri="{FF2B5EF4-FFF2-40B4-BE49-F238E27FC236}">
                <a16:creationId xmlns:a16="http://schemas.microsoft.com/office/drawing/2014/main" id="{8DA4298A-C66C-4BF8-B652-33544CC31C52}"/>
              </a:ext>
            </a:extLst>
          </p:cNvPr>
          <p:cNvSpPr txBox="1"/>
          <p:nvPr/>
        </p:nvSpPr>
        <p:spPr>
          <a:xfrm>
            <a:off x="254417" y="5561122"/>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rPr>
              <a:t>＜備考＞</a:t>
            </a:r>
          </a:p>
        </p:txBody>
      </p:sp>
      <p:sp>
        <p:nvSpPr>
          <p:cNvPr id="9" name="テキスト ボックス 8">
            <a:extLst>
              <a:ext uri="{FF2B5EF4-FFF2-40B4-BE49-F238E27FC236}">
                <a16:creationId xmlns:a16="http://schemas.microsoft.com/office/drawing/2014/main" id="{DA8EA117-3DBA-434B-9E0F-0B8A08261EF2}"/>
              </a:ext>
            </a:extLst>
          </p:cNvPr>
          <p:cNvSpPr txBox="1"/>
          <p:nvPr/>
        </p:nvSpPr>
        <p:spPr>
          <a:xfrm>
            <a:off x="1008704" y="246498"/>
            <a:ext cx="78890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メイリオ" panose="020B0604030504040204" pitchFamily="50" charset="-128"/>
                <a:ea typeface="メイリオ" panose="020B0604030504040204" pitchFamily="50" charset="-128"/>
              </a:rPr>
              <a:t>A</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づり</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ラインセット</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3B262306-0D9E-4139-BD9D-13770D309493}"/>
              </a:ext>
            </a:extLst>
          </p:cNvPr>
          <p:cNvSpPr txBox="1"/>
          <p:nvPr/>
        </p:nvSpPr>
        <p:spPr>
          <a:xfrm>
            <a:off x="350945" y="2153493"/>
            <a:ext cx="15404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＜掲出イメージ＞</a:t>
            </a:r>
          </a:p>
        </p:txBody>
      </p:sp>
      <p:graphicFrame>
        <p:nvGraphicFramePr>
          <p:cNvPr id="20" name="表 19">
            <a:extLst>
              <a:ext uri="{FF2B5EF4-FFF2-40B4-BE49-F238E27FC236}">
                <a16:creationId xmlns:a16="http://schemas.microsoft.com/office/drawing/2014/main" id="{105CC825-C821-4519-A81D-51A8A5F8C5C6}"/>
              </a:ext>
            </a:extLst>
          </p:cNvPr>
          <p:cNvGraphicFramePr>
            <a:graphicFrameLocks noGrp="1"/>
          </p:cNvGraphicFramePr>
          <p:nvPr/>
        </p:nvGraphicFramePr>
        <p:xfrm>
          <a:off x="4067944" y="2352156"/>
          <a:ext cx="4745338" cy="2783361"/>
        </p:xfrm>
        <a:graphic>
          <a:graphicData uri="http://schemas.openxmlformats.org/drawingml/2006/table">
            <a:tbl>
              <a:tblPr/>
              <a:tblGrid>
                <a:gridCol w="1296144">
                  <a:extLst>
                    <a:ext uri="{9D8B030D-6E8A-4147-A177-3AD203B41FA5}">
                      <a16:colId xmlns:a16="http://schemas.microsoft.com/office/drawing/2014/main" val="20000"/>
                    </a:ext>
                  </a:extLst>
                </a:gridCol>
                <a:gridCol w="1541387">
                  <a:extLst>
                    <a:ext uri="{9D8B030D-6E8A-4147-A177-3AD203B41FA5}">
                      <a16:colId xmlns:a16="http://schemas.microsoft.com/office/drawing/2014/main" val="20001"/>
                    </a:ext>
                  </a:extLst>
                </a:gridCol>
                <a:gridCol w="1907807">
                  <a:extLst>
                    <a:ext uri="{9D8B030D-6E8A-4147-A177-3AD203B41FA5}">
                      <a16:colId xmlns:a16="http://schemas.microsoft.com/office/drawing/2014/main" val="20002"/>
                    </a:ext>
                  </a:extLst>
                </a:gridCol>
              </a:tblGrid>
              <a:tr h="259316">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fontAlgn="ctr"/>
                      <a:r>
                        <a:rPr lang="ja-JP" altLang="en-US" sz="1050" b="0" i="0" u="none" strike="noStrike" dirty="0">
                          <a:solidFill>
                            <a:srgbClr val="000000"/>
                          </a:solidFill>
                          <a:latin typeface="+mn-ea"/>
                          <a:ea typeface="+mn-ea"/>
                        </a:rPr>
                        <a:t>路線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fontAlgn="ctr"/>
                      <a:r>
                        <a:rPr lang="ja-JP" altLang="en-US" sz="1100" b="0" i="0" u="none" strike="noStrike" dirty="0">
                          <a:solidFill>
                            <a:srgbClr val="000000"/>
                          </a:solidFill>
                          <a:latin typeface="+mn-ea"/>
                          <a:ea typeface="+mn-ea"/>
                        </a:rPr>
                        <a:t>広告料金（税別）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fontAlgn="ctr"/>
                      <a:r>
                        <a:rPr lang="ja-JP" altLang="en-US" sz="1100" b="0" i="0" u="none" strike="noStrike" dirty="0">
                          <a:solidFill>
                            <a:srgbClr val="000000"/>
                          </a:solidFill>
                          <a:latin typeface="+mn-ea"/>
                          <a:ea typeface="+mn-ea"/>
                        </a:rPr>
                        <a:t>納品枚数（ワイド）</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381">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ja-JP" altLang="en-US" sz="1050" b="1" i="0" u="none" strike="noStrike" dirty="0">
                          <a:solidFill>
                            <a:srgbClr val="FFFFFF"/>
                          </a:solidFill>
                          <a:latin typeface="+mn-ea"/>
                          <a:ea typeface="+mn-ea"/>
                        </a:rPr>
                        <a:t>銀座線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910B"/>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fontAlgn="ctr"/>
                      <a:r>
                        <a:rPr lang="en-US" altLang="ja-JP" sz="1600" b="1" i="0" u="sng" spc="0" baseline="0" dirty="0">
                          <a:solidFill>
                            <a:srgbClr val="0000FF"/>
                          </a:solidFill>
                          <a:latin typeface="+mn-ea"/>
                          <a:ea typeface="+mn-ea"/>
                        </a:rPr>
                        <a:t>\1,500,000</a:t>
                      </a:r>
                      <a:endParaRPr lang="en-US" altLang="ja-JP" sz="1600" b="1" i="0" u="sng" strike="noStrike" spc="0" baseline="0" dirty="0">
                        <a:solidFill>
                          <a:srgbClr val="0000FF"/>
                        </a:solidFill>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en-US" altLang="ja-JP" sz="1600" b="0" i="0" u="none" strike="noStrike" spc="0" baseline="0" dirty="0">
                          <a:solidFill>
                            <a:srgbClr val="000000"/>
                          </a:solidFill>
                          <a:latin typeface="+mn-ea"/>
                          <a:ea typeface="+mn-ea"/>
                        </a:rPr>
                        <a:t>  </a:t>
                      </a:r>
                      <a:r>
                        <a:rPr lang="en-US" altLang="ja-JP" sz="1100" b="0" i="0" u="none" strike="noStrike" spc="0" baseline="0" dirty="0">
                          <a:solidFill>
                            <a:srgbClr val="000000"/>
                          </a:solidFill>
                          <a:latin typeface="+mn-ea"/>
                          <a:ea typeface="+mn-ea"/>
                        </a:rPr>
                        <a:t> </a:t>
                      </a:r>
                      <a:r>
                        <a:rPr lang="en-US" altLang="ja-JP" sz="1600" b="0" i="0" u="none" strike="noStrike" spc="0" baseline="0" dirty="0">
                          <a:solidFill>
                            <a:srgbClr val="000000"/>
                          </a:solidFill>
                          <a:latin typeface="+mn-ea"/>
                          <a:ea typeface="+mn-ea"/>
                        </a:rPr>
                        <a:t>900</a:t>
                      </a:r>
                      <a:r>
                        <a:rPr lang="ja-JP" altLang="en-US" sz="1600" b="0" i="0" u="none" strike="noStrike" spc="0" baseline="0" dirty="0">
                          <a:solidFill>
                            <a:srgbClr val="000000"/>
                          </a:solidFill>
                          <a:latin typeface="+mn-ea"/>
                          <a:ea typeface="+mn-ea"/>
                        </a:rPr>
                        <a:t>枚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9652">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ja-JP" altLang="en-US" sz="1050" b="1" i="0" u="none" strike="noStrike" dirty="0">
                          <a:solidFill>
                            <a:srgbClr val="FFFFFF"/>
                          </a:solidFill>
                          <a:latin typeface="+mn-ea"/>
                          <a:ea typeface="+mn-ea"/>
                        </a:rPr>
                        <a:t>丸ノ内線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fontAlgn="ctr"/>
                      <a:r>
                        <a:rPr kumimoji="1" lang="en-US" altLang="ja-JP" sz="1600" b="1" i="0" u="sng" kern="1200" spc="0" baseline="0" dirty="0">
                          <a:solidFill>
                            <a:srgbClr val="0000FF"/>
                          </a:solidFill>
                          <a:latin typeface="+mn-ea"/>
                          <a:ea typeface="+mn-ea"/>
                          <a:cs typeface="+mn-cs"/>
                        </a:rPr>
                        <a:t>\1,500,000</a:t>
                      </a:r>
                      <a:endParaRPr kumimoji="1" lang="en-US" altLang="ja-JP" sz="1600" b="1" i="0" u="sng" strike="noStrike" kern="1200" spc="0" baseline="0" dirty="0">
                        <a:solidFill>
                          <a:srgbClr val="0000FF"/>
                        </a:solidFill>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en-US" altLang="ja-JP" sz="1600" b="0" i="0" u="none" strike="noStrike" spc="0" baseline="0" dirty="0">
                          <a:solidFill>
                            <a:srgbClr val="000000"/>
                          </a:solidFill>
                          <a:latin typeface="+mn-ea"/>
                          <a:ea typeface="+mn-ea"/>
                        </a:rPr>
                        <a:t>1,200</a:t>
                      </a:r>
                      <a:r>
                        <a:rPr lang="ja-JP" altLang="en-US" sz="1600" b="0" i="0" u="none" strike="noStrike" spc="0" baseline="0" dirty="0">
                          <a:solidFill>
                            <a:srgbClr val="000000"/>
                          </a:solidFill>
                          <a:latin typeface="+mn-ea"/>
                          <a:ea typeface="+mn-ea"/>
                        </a:rPr>
                        <a:t>枚</a:t>
                      </a:r>
                      <a:endParaRPr lang="en-US" altLang="ja-JP" sz="1600" b="0" i="0" u="none" strike="noStrike" spc="0" baseline="0" dirty="0">
                        <a:solidFill>
                          <a:srgbClr val="000000"/>
                        </a:solidFill>
                        <a:latin typeface="+mn-ea"/>
                        <a:ea typeface="+mn-ea"/>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9652">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ja-JP" altLang="en-US" sz="1050" b="1" i="0" u="none" strike="noStrike" dirty="0">
                          <a:solidFill>
                            <a:srgbClr val="FFFFFF"/>
                          </a:solidFill>
                          <a:latin typeface="+mn-ea"/>
                          <a:ea typeface="+mn-ea"/>
                        </a:rPr>
                        <a:t>日比谷線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fontAlgn="ctr"/>
                      <a:r>
                        <a:rPr kumimoji="1" lang="en-US" altLang="ja-JP" sz="1600" b="1" i="0" u="sng" kern="1200" spc="0" baseline="0" dirty="0">
                          <a:solidFill>
                            <a:srgbClr val="0000FF"/>
                          </a:solidFill>
                          <a:latin typeface="+mn-ea"/>
                          <a:ea typeface="+mn-ea"/>
                          <a:cs typeface="+mn-cs"/>
                        </a:rPr>
                        <a:t>\1,200,000</a:t>
                      </a:r>
                      <a:endParaRPr kumimoji="1" lang="en-US" altLang="ja-JP" sz="1600" b="1" i="0" u="sng" strike="noStrike" kern="1200" spc="0" baseline="0" dirty="0">
                        <a:solidFill>
                          <a:srgbClr val="0000FF"/>
                        </a:solidFill>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en-US" altLang="ja-JP" sz="1600" b="0" i="0" u="none" strike="noStrike" spc="0" baseline="0" dirty="0">
                          <a:solidFill>
                            <a:srgbClr val="000000"/>
                          </a:solidFill>
                          <a:latin typeface="+mn-ea"/>
                          <a:ea typeface="+mn-ea"/>
                        </a:rPr>
                        <a:t>1,140</a:t>
                      </a:r>
                      <a:r>
                        <a:rPr lang="ja-JP" altLang="en-US" sz="1600" b="0" i="0" u="none" strike="noStrike" spc="0" baseline="0" dirty="0">
                          <a:solidFill>
                            <a:srgbClr val="000000"/>
                          </a:solidFill>
                          <a:latin typeface="+mn-ea"/>
                          <a:ea typeface="+mn-ea"/>
                        </a:rPr>
                        <a:t>枚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9652">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ja-JP" altLang="en-US" sz="1050" b="1" i="0" u="none" strike="noStrike" dirty="0">
                          <a:solidFill>
                            <a:srgbClr val="FFFFFF"/>
                          </a:solidFill>
                          <a:latin typeface="+mn-ea"/>
                          <a:ea typeface="+mn-ea"/>
                        </a:rPr>
                        <a:t>東西線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fontAlgn="ctr"/>
                      <a:r>
                        <a:rPr kumimoji="1" lang="en-US" altLang="ja-JP" sz="1600" b="1" i="0" u="sng" strike="noStrike" kern="1200" spc="0" baseline="0" dirty="0">
                          <a:solidFill>
                            <a:srgbClr val="0000FF"/>
                          </a:solidFill>
                          <a:latin typeface="+mn-ea"/>
                          <a:ea typeface="+mn-ea"/>
                          <a:cs typeface="+mn-cs"/>
                        </a:rPr>
                        <a:t>\1,400,000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en-US" altLang="ja-JP" sz="1600" b="0" i="0" u="none" strike="noStrike" spc="0" baseline="0" dirty="0">
                          <a:solidFill>
                            <a:srgbClr val="000000"/>
                          </a:solidFill>
                          <a:latin typeface="+mn-ea"/>
                          <a:ea typeface="+mn-ea"/>
                        </a:rPr>
                        <a:t>2,040</a:t>
                      </a:r>
                      <a:r>
                        <a:rPr lang="ja-JP" altLang="en-US" sz="1600" b="0" i="0" u="none" strike="noStrike" spc="0" baseline="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9652">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ja-JP" altLang="en-US" sz="1050" b="1" i="0" u="none" strike="noStrike" dirty="0">
                          <a:solidFill>
                            <a:srgbClr val="FFFFFF"/>
                          </a:solidFill>
                          <a:latin typeface="+mn-ea"/>
                          <a:ea typeface="+mn-ea"/>
                        </a:rPr>
                        <a:t>千代田線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400"/>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spc="0" baseline="0" dirty="0">
                          <a:solidFill>
                            <a:srgbClr val="0000FF"/>
                          </a:solidFill>
                          <a:latin typeface="+mn-ea"/>
                          <a:ea typeface="+mn-ea"/>
                          <a:cs typeface="+mn-cs"/>
                        </a:rPr>
                        <a:t>   </a:t>
                      </a:r>
                      <a:r>
                        <a:rPr kumimoji="1" lang="en-US" altLang="ja-JP" sz="1600" b="1" i="0" u="sng" strike="noStrike" kern="1200" spc="0" baseline="0" dirty="0">
                          <a:solidFill>
                            <a:srgbClr val="0000FF"/>
                          </a:solidFill>
                          <a:latin typeface="+mn-ea"/>
                          <a:ea typeface="+mn-ea"/>
                          <a:cs typeface="+mn-cs"/>
                        </a:rPr>
                        <a:t>\800,000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en-US" altLang="ja-JP" sz="1600" b="0" i="0" u="none" strike="noStrike" spc="0" baseline="0" dirty="0">
                          <a:solidFill>
                            <a:srgbClr val="000000"/>
                          </a:solidFill>
                          <a:latin typeface="+mn-ea"/>
                          <a:ea typeface="+mn-ea"/>
                        </a:rPr>
                        <a:t>1,500</a:t>
                      </a:r>
                      <a:r>
                        <a:rPr lang="ja-JP" altLang="en-US" sz="1600" b="0" i="0" u="none" strike="noStrike" spc="0" baseline="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7752">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ja-JP" altLang="en-US" sz="1050" b="1" i="0" u="none" strike="noStrike" dirty="0">
                          <a:solidFill>
                            <a:srgbClr val="FFFFFF"/>
                          </a:solidFill>
                          <a:latin typeface="+mn-ea"/>
                          <a:ea typeface="+mn-ea"/>
                        </a:rPr>
                        <a:t>有楽町線・副都心線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50000"/>
                      </a:srgbClr>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fontAlgn="ctr"/>
                      <a:r>
                        <a:rPr kumimoji="1" lang="en-US" altLang="ja-JP" sz="1600" b="1" i="0" u="sng" kern="1200" spc="0" baseline="0" dirty="0">
                          <a:solidFill>
                            <a:srgbClr val="0000FF"/>
                          </a:solidFill>
                          <a:latin typeface="+mn-ea"/>
                          <a:ea typeface="+mn-ea"/>
                          <a:cs typeface="+mn-cs"/>
                        </a:rPr>
                        <a:t>\1,100,000</a:t>
                      </a:r>
                      <a:endParaRPr kumimoji="1" lang="en-US" altLang="ja-JP" sz="1600" b="1" i="0" u="sng" strike="noStrike" kern="1200" spc="0" baseline="0" dirty="0">
                        <a:solidFill>
                          <a:srgbClr val="0000FF"/>
                        </a:solidFill>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en-US" altLang="ja-JP" sz="1600" b="0" i="0" u="none" strike="noStrike" spc="0" baseline="0" dirty="0">
                          <a:solidFill>
                            <a:srgbClr val="000000"/>
                          </a:solidFill>
                          <a:latin typeface="+mn-ea"/>
                          <a:ea typeface="+mn-ea"/>
                        </a:rPr>
                        <a:t>2,100</a:t>
                      </a:r>
                      <a:r>
                        <a:rPr lang="ja-JP" altLang="en-US" sz="1600" b="0" i="0" u="none" strike="noStrike" spc="0" baseline="0" dirty="0">
                          <a:solidFill>
                            <a:srgbClr val="000000"/>
                          </a:solidFill>
                          <a:latin typeface="+mn-ea"/>
                          <a:ea typeface="+mn-ea"/>
                        </a:rPr>
                        <a:t>枚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9652">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ja-JP" altLang="en-US" sz="1050" b="1" i="0" u="none" strike="noStrike" dirty="0">
                          <a:solidFill>
                            <a:srgbClr val="FFFFFF"/>
                          </a:solidFill>
                          <a:latin typeface="+mn-ea"/>
                          <a:ea typeface="+mn-ea"/>
                        </a:rPr>
                        <a:t>半蔵門線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kern="1200" spc="0" baseline="0" dirty="0">
                          <a:solidFill>
                            <a:srgbClr val="0000FF"/>
                          </a:solidFill>
                          <a:latin typeface="+mn-ea"/>
                          <a:ea typeface="+mn-ea"/>
                          <a:cs typeface="+mn-cs"/>
                        </a:rPr>
                        <a:t>   </a:t>
                      </a:r>
                      <a:r>
                        <a:rPr kumimoji="1" lang="en-US" altLang="ja-JP" sz="1600" b="1" i="0" u="sng" kern="1200" spc="0" baseline="0" dirty="0">
                          <a:solidFill>
                            <a:srgbClr val="0000FF"/>
                          </a:solidFill>
                          <a:latin typeface="+mn-ea"/>
                          <a:ea typeface="+mn-ea"/>
                          <a:cs typeface="+mn-cs"/>
                        </a:rPr>
                        <a:t>\700,000</a:t>
                      </a:r>
                      <a:endParaRPr kumimoji="1" lang="en-US" altLang="ja-JP" sz="1600" b="1" i="0" u="sng" strike="noStrike" kern="1200" spc="0" baseline="0" dirty="0">
                        <a:solidFill>
                          <a:srgbClr val="0000FF"/>
                        </a:solidFill>
                        <a:latin typeface="+mn-ea"/>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en-US" altLang="ja-JP" sz="1600" b="0" i="0" u="none" strike="noStrike" spc="0" baseline="0" dirty="0">
                          <a:solidFill>
                            <a:srgbClr val="000000"/>
                          </a:solidFill>
                          <a:latin typeface="+mn-ea"/>
                          <a:ea typeface="+mn-ea"/>
                        </a:rPr>
                        <a:t>1,140</a:t>
                      </a:r>
                      <a:r>
                        <a:rPr lang="ja-JP" altLang="en-US" sz="1600" b="0" i="0" u="none" strike="noStrike" spc="0" baseline="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9652">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ja-JP" altLang="en-US" sz="1050" b="1" i="0" u="none" strike="noStrike" dirty="0">
                          <a:solidFill>
                            <a:srgbClr val="FFFFFF"/>
                          </a:solidFill>
                          <a:latin typeface="+mn-ea"/>
                          <a:ea typeface="+mn-ea"/>
                        </a:rPr>
                        <a:t>南北線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CD2A7"/>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spc="0" baseline="0" dirty="0">
                          <a:solidFill>
                            <a:srgbClr val="0000FF"/>
                          </a:solidFill>
                          <a:latin typeface="+mn-ea"/>
                          <a:ea typeface="+mn-ea"/>
                          <a:cs typeface="+mn-cs"/>
                        </a:rPr>
                        <a:t>   </a:t>
                      </a:r>
                      <a:r>
                        <a:rPr kumimoji="1" lang="en-US" altLang="ja-JP" sz="1600" b="1" i="0" u="sng" strike="noStrike" kern="1200" spc="0" baseline="0" dirty="0">
                          <a:solidFill>
                            <a:srgbClr val="0000FF"/>
                          </a:solidFill>
                          <a:latin typeface="+mn-ea"/>
                          <a:ea typeface="+mn-ea"/>
                          <a:cs typeface="+mn-cs"/>
                        </a:rPr>
                        <a:t>\360,000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rtl="0" fontAlgn="ctr"/>
                      <a:r>
                        <a:rPr lang="ja-JP" altLang="en-US" sz="1600" b="0" i="0" u="none" strike="noStrike" spc="0" baseline="0" dirty="0">
                          <a:solidFill>
                            <a:srgbClr val="000000"/>
                          </a:solidFill>
                          <a:latin typeface="+mn-ea"/>
                          <a:ea typeface="+mn-ea"/>
                        </a:rPr>
                        <a:t>   </a:t>
                      </a:r>
                      <a:r>
                        <a:rPr lang="en-US" altLang="ja-JP" sz="1600" b="0" i="0" u="none" strike="noStrike" spc="0" baseline="0" dirty="0">
                          <a:solidFill>
                            <a:srgbClr val="000000"/>
                          </a:solidFill>
                          <a:latin typeface="+mn-ea"/>
                          <a:ea typeface="+mn-ea"/>
                        </a:rPr>
                        <a:t>750</a:t>
                      </a:r>
                      <a:r>
                        <a:rPr lang="ja-JP" altLang="en-US" sz="1600" b="0" i="0" u="none" strike="noStrike" spc="0" baseline="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21" name="Picture 1">
            <a:extLst>
              <a:ext uri="{FF2B5EF4-FFF2-40B4-BE49-F238E27FC236}">
                <a16:creationId xmlns:a16="http://schemas.microsoft.com/office/drawing/2014/main" id="{A252F0DA-CBE1-4437-864D-81534579B8F6}"/>
              </a:ext>
            </a:extLst>
          </p:cNvPr>
          <p:cNvPicPr>
            <a:picLocks noChangeAspect="1" noChangeArrowheads="1"/>
          </p:cNvPicPr>
          <p:nvPr/>
        </p:nvPicPr>
        <p:blipFill>
          <a:blip r:embed="rId3" cstate="print"/>
          <a:srcRect/>
          <a:stretch>
            <a:fillRect/>
          </a:stretch>
        </p:blipFill>
        <p:spPr bwMode="auto">
          <a:xfrm>
            <a:off x="424436" y="2505330"/>
            <a:ext cx="3122535" cy="1840209"/>
          </a:xfrm>
          <a:prstGeom prst="rect">
            <a:avLst/>
          </a:prstGeom>
          <a:ln>
            <a:noFill/>
          </a:ln>
          <a:effectLst>
            <a:outerShdw blurRad="292100" dist="139700" dir="2700000" algn="tl" rotWithShape="0">
              <a:srgbClr val="333333">
                <a:alpha val="65000"/>
              </a:srgbClr>
            </a:outerShdw>
          </a:effectLst>
        </p:spPr>
      </p:pic>
      <p:sp>
        <p:nvSpPr>
          <p:cNvPr id="22" name="フリーフォーム 16">
            <a:extLst>
              <a:ext uri="{FF2B5EF4-FFF2-40B4-BE49-F238E27FC236}">
                <a16:creationId xmlns:a16="http://schemas.microsoft.com/office/drawing/2014/main" id="{5CF076FA-68A5-441E-8558-73F911BA5882}"/>
              </a:ext>
            </a:extLst>
          </p:cNvPr>
          <p:cNvSpPr/>
          <p:nvPr/>
        </p:nvSpPr>
        <p:spPr bwMode="auto">
          <a:xfrm>
            <a:off x="611560" y="2835154"/>
            <a:ext cx="2741871" cy="973435"/>
          </a:xfrm>
          <a:prstGeom prst="roundRect">
            <a:avLst>
              <a:gd name="adj" fmla="val 0"/>
            </a:avLst>
          </a:prstGeom>
          <a:solidFill>
            <a:srgbClr val="4F81BD">
              <a:lumMod val="40000"/>
              <a:lumOff val="60000"/>
            </a:srgbClr>
          </a:solidFill>
          <a:ln w="12700"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中づり単線ワイド</a:t>
            </a:r>
            <a:r>
              <a:rPr kumimoji="0" lang="en-US" altLang="ja-JP" sz="1200" b="0" i="0" u="none" strike="noStrike" kern="0" cap="none" spc="0" normalizeH="0" baseline="0" noProof="0" dirty="0">
                <a:ln>
                  <a:noFill/>
                </a:ln>
                <a:solidFill>
                  <a:prstClr val="black"/>
                </a:solidFill>
                <a:effectLst/>
                <a:uLnTx/>
                <a:uFillTx/>
                <a:latin typeface="+mn-ea"/>
                <a:cs typeface="+mn-cs"/>
              </a:rPr>
              <a:t>(4</a:t>
            </a:r>
            <a:r>
              <a:rPr kumimoji="0" lang="ja-JP" altLang="en-US" sz="1200" b="0" i="0" u="none" strike="noStrike" kern="0" cap="none" spc="0" normalizeH="0" baseline="0" noProof="0" dirty="0">
                <a:ln>
                  <a:noFill/>
                </a:ln>
                <a:solidFill>
                  <a:prstClr val="black"/>
                </a:solidFill>
                <a:effectLst/>
                <a:uLnTx/>
                <a:uFillTx/>
                <a:latin typeface="+mn-ea"/>
                <a:cs typeface="+mn-cs"/>
              </a:rPr>
              <a:t>期</a:t>
            </a:r>
            <a:r>
              <a:rPr kumimoji="0" lang="en-US" altLang="ja-JP" sz="1200" b="0" i="0" u="none" strike="noStrike" kern="0" cap="none" spc="0" normalizeH="0" baseline="0" noProof="0" dirty="0">
                <a:ln>
                  <a:noFill/>
                </a:ln>
                <a:solidFill>
                  <a:prstClr val="black"/>
                </a:solidFill>
                <a:effectLst/>
                <a:uLnTx/>
                <a:uFillTx/>
                <a:latin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（シングル並列掲出可）</a:t>
            </a:r>
          </a:p>
        </p:txBody>
      </p:sp>
      <p:sp>
        <p:nvSpPr>
          <p:cNvPr id="23" name="Rectangle 10">
            <a:extLst>
              <a:ext uri="{FF2B5EF4-FFF2-40B4-BE49-F238E27FC236}">
                <a16:creationId xmlns:a16="http://schemas.microsoft.com/office/drawing/2014/main" id="{DBA387E3-DB76-4CB9-AE5C-C636CAF70623}"/>
              </a:ext>
            </a:extLst>
          </p:cNvPr>
          <p:cNvSpPr>
            <a:spLocks noChangeArrowheads="1"/>
          </p:cNvSpPr>
          <p:nvPr/>
        </p:nvSpPr>
        <p:spPr bwMode="auto">
          <a:xfrm>
            <a:off x="350945" y="4551773"/>
            <a:ext cx="3357554" cy="936104"/>
          </a:xfrm>
          <a:prstGeom prst="rect">
            <a:avLst/>
          </a:prstGeom>
          <a:noFill/>
          <a:ln w="9525">
            <a:no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＜掲出期間＞</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①</a:t>
            </a:r>
            <a:r>
              <a:rPr kumimoji="1" lang="en-US" altLang="ja-JP" sz="1400" b="0" i="0" u="none" strike="noStrike" kern="1200" cap="none" spc="0" normalizeH="0" baseline="0" noProof="0" dirty="0">
                <a:ln>
                  <a:noFill/>
                </a:ln>
                <a:solidFill>
                  <a:prstClr val="black"/>
                </a:solidFill>
                <a:effectLst/>
                <a:uLnTx/>
                <a:uFillTx/>
                <a:latin typeface="+mn-ea"/>
                <a:cs typeface="+mn-cs"/>
              </a:rPr>
              <a:t>8/3</a:t>
            </a:r>
            <a:r>
              <a:rPr kumimoji="1" lang="ja-JP" altLang="en-US" sz="1400" b="0" i="0" u="none" strike="noStrike" kern="1200" cap="none" spc="0" normalizeH="0" baseline="0" noProof="0" dirty="0">
                <a:ln>
                  <a:noFill/>
                </a:ln>
                <a:solidFill>
                  <a:prstClr val="black"/>
                </a:solidFill>
                <a:effectLst/>
                <a:uLnTx/>
                <a:uFillTx/>
                <a:latin typeface="+mn-ea"/>
                <a:cs typeface="+mn-cs"/>
              </a:rPr>
              <a:t>（月）～ </a:t>
            </a:r>
            <a:r>
              <a:rPr kumimoji="1" lang="en-US" altLang="ja-JP" sz="1400" b="0" i="0" u="none" strike="noStrike" kern="1200" cap="none" spc="0" normalizeH="0" baseline="0" noProof="0" dirty="0">
                <a:ln>
                  <a:noFill/>
                </a:ln>
                <a:solidFill>
                  <a:prstClr val="black"/>
                </a:solidFill>
                <a:effectLst/>
                <a:uLnTx/>
                <a:uFillTx/>
                <a:latin typeface="+mn-ea"/>
                <a:cs typeface="+mn-cs"/>
              </a:rPr>
              <a:t>8/16</a:t>
            </a:r>
            <a:r>
              <a:rPr kumimoji="1" lang="ja-JP" altLang="en-US" sz="1400" b="0" i="0" u="none" strike="noStrike" kern="1200" cap="none" spc="0" normalizeH="0" baseline="0" noProof="0" dirty="0">
                <a:ln>
                  <a:noFill/>
                </a:ln>
                <a:solidFill>
                  <a:prstClr val="black"/>
                </a:solidFill>
                <a:effectLst/>
                <a:uLnTx/>
                <a:uFillTx/>
                <a:latin typeface="+mn-ea"/>
                <a:cs typeface="+mn-cs"/>
              </a:rPr>
              <a:t>（日）の</a:t>
            </a:r>
            <a:r>
              <a:rPr kumimoji="1" lang="en-US" altLang="ja-JP" sz="1400" b="0" i="0" u="none" strike="noStrike" kern="1200" cap="none" spc="0" normalizeH="0" baseline="0" noProof="0" dirty="0">
                <a:ln>
                  <a:noFill/>
                </a:ln>
                <a:solidFill>
                  <a:prstClr val="black"/>
                </a:solidFill>
                <a:effectLst/>
                <a:uLnTx/>
                <a:uFillTx/>
                <a:latin typeface="+mn-ea"/>
                <a:cs typeface="+mn-cs"/>
              </a:rPr>
              <a:t>14</a:t>
            </a:r>
            <a:r>
              <a:rPr kumimoji="1" lang="ja-JP" altLang="en-US" sz="1400" b="0" i="0" u="none" strike="noStrike" kern="1200" cap="none" spc="0" normalizeH="0" baseline="0" noProof="0" dirty="0">
                <a:ln>
                  <a:noFill/>
                </a:ln>
                <a:solidFill>
                  <a:prstClr val="black"/>
                </a:solidFill>
                <a:effectLst/>
                <a:uLnTx/>
                <a:uFillTx/>
                <a:latin typeface="+mn-ea"/>
                <a:cs typeface="+mn-cs"/>
              </a:rPr>
              <a:t>日間</a:t>
            </a:r>
            <a:endParaRPr kumimoji="1" lang="en-US" altLang="ja-JP" sz="14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②</a:t>
            </a:r>
            <a:r>
              <a:rPr kumimoji="1" lang="en-US" altLang="ja-JP" sz="1400" b="0" i="0" u="none" strike="noStrike" kern="1200" cap="none" spc="0" normalizeH="0" baseline="0" noProof="0" dirty="0">
                <a:ln>
                  <a:noFill/>
                </a:ln>
                <a:solidFill>
                  <a:prstClr val="black"/>
                </a:solidFill>
                <a:effectLst/>
                <a:uLnTx/>
                <a:uFillTx/>
                <a:latin typeface="+mn-ea"/>
                <a:cs typeface="+mn-cs"/>
              </a:rPr>
              <a:t>8/10</a:t>
            </a:r>
            <a:r>
              <a:rPr kumimoji="1" lang="ja-JP" altLang="en-US" sz="1400" b="0" i="0" u="none" strike="noStrike" kern="1200" cap="none" spc="0" normalizeH="0" baseline="0" noProof="0" dirty="0">
                <a:ln>
                  <a:noFill/>
                </a:ln>
                <a:solidFill>
                  <a:prstClr val="black"/>
                </a:solidFill>
                <a:effectLst/>
                <a:uLnTx/>
                <a:uFillTx/>
                <a:latin typeface="+mn-ea"/>
                <a:cs typeface="+mn-cs"/>
              </a:rPr>
              <a:t>（月）～</a:t>
            </a:r>
            <a:r>
              <a:rPr kumimoji="1" lang="en-US" altLang="ja-JP" sz="1400" b="0" i="0" u="none" strike="noStrike" kern="1200" cap="none" spc="0" normalizeH="0" baseline="0" noProof="0" dirty="0">
                <a:ln>
                  <a:noFill/>
                </a:ln>
                <a:solidFill>
                  <a:prstClr val="black"/>
                </a:solidFill>
                <a:effectLst/>
                <a:uLnTx/>
                <a:uFillTx/>
                <a:latin typeface="+mn-ea"/>
                <a:cs typeface="+mn-cs"/>
              </a:rPr>
              <a:t>8/23</a:t>
            </a:r>
            <a:r>
              <a:rPr kumimoji="1" lang="ja-JP" altLang="en-US" sz="1400" b="0" i="0" u="none" strike="noStrike" kern="1200" cap="none" spc="0" normalizeH="0" baseline="0" noProof="0" dirty="0">
                <a:ln>
                  <a:noFill/>
                </a:ln>
                <a:solidFill>
                  <a:prstClr val="black"/>
                </a:solidFill>
                <a:effectLst/>
                <a:uLnTx/>
                <a:uFillTx/>
                <a:latin typeface="+mn-ea"/>
                <a:cs typeface="+mn-cs"/>
              </a:rPr>
              <a:t>（日）の</a:t>
            </a:r>
            <a:r>
              <a:rPr kumimoji="1" lang="en-US" altLang="ja-JP" sz="1400" b="0" i="0" u="none" strike="noStrike" kern="1200" cap="none" spc="0" normalizeH="0" baseline="0" noProof="0" dirty="0">
                <a:ln>
                  <a:noFill/>
                </a:ln>
                <a:solidFill>
                  <a:prstClr val="black"/>
                </a:solidFill>
                <a:effectLst/>
                <a:uLnTx/>
                <a:uFillTx/>
                <a:latin typeface="+mn-ea"/>
                <a:cs typeface="+mn-cs"/>
              </a:rPr>
              <a:t>14</a:t>
            </a:r>
            <a:r>
              <a:rPr kumimoji="1" lang="ja-JP" altLang="en-US" sz="1400" b="0" i="0" u="none" strike="noStrike" kern="1200" cap="none" spc="0" normalizeH="0" baseline="0" noProof="0" dirty="0">
                <a:ln>
                  <a:noFill/>
                </a:ln>
                <a:solidFill>
                  <a:prstClr val="black"/>
                </a:solidFill>
                <a:effectLst/>
                <a:uLnTx/>
                <a:uFillTx/>
                <a:latin typeface="+mn-ea"/>
                <a:cs typeface="+mn-cs"/>
              </a:rPr>
              <a:t>日間</a:t>
            </a:r>
            <a:endParaRPr kumimoji="1" lang="en-US" altLang="ja-JP" sz="1400" b="0" i="0" u="none" strike="noStrike" kern="1200" cap="none" spc="0" normalizeH="0" baseline="0" noProof="0" dirty="0">
              <a:ln>
                <a:noFill/>
              </a:ln>
              <a:solidFill>
                <a:prstClr val="black"/>
              </a:solidFill>
              <a:effectLst/>
              <a:uLnTx/>
              <a:uFillTx/>
              <a:latin typeface="+mn-ea"/>
              <a:cs typeface="+mn-cs"/>
            </a:endParaRPr>
          </a:p>
        </p:txBody>
      </p:sp>
      <p:sp>
        <p:nvSpPr>
          <p:cNvPr id="24" name="角丸四角形 28">
            <a:extLst>
              <a:ext uri="{FF2B5EF4-FFF2-40B4-BE49-F238E27FC236}">
                <a16:creationId xmlns:a16="http://schemas.microsoft.com/office/drawing/2014/main" id="{99720A12-75A1-4435-A13F-8275B5AC28C4}"/>
              </a:ext>
            </a:extLst>
          </p:cNvPr>
          <p:cNvSpPr/>
          <p:nvPr/>
        </p:nvSpPr>
        <p:spPr bwMode="auto">
          <a:xfrm>
            <a:off x="2627783" y="5301120"/>
            <a:ext cx="1553739" cy="365125"/>
          </a:xfrm>
          <a:prstGeom prst="roundRect">
            <a:avLst/>
          </a:prstGeom>
          <a:solidFill>
            <a:srgbClr val="FFC000">
              <a:alpha val="6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cs typeface="+mn-cs"/>
              </a:rPr>
              <a:t>各期限定</a:t>
            </a:r>
            <a:r>
              <a:rPr kumimoji="0" lang="en-US" altLang="ja-JP" sz="1600" b="1" i="0" u="none" strike="noStrike" kern="0" cap="none" spc="0" normalizeH="0" baseline="0" noProof="0" dirty="0">
                <a:ln>
                  <a:noFill/>
                </a:ln>
                <a:solidFill>
                  <a:prstClr val="black"/>
                </a:solidFill>
                <a:effectLst/>
                <a:uLnTx/>
                <a:uFillTx/>
                <a:latin typeface="+mn-ea"/>
                <a:cs typeface="+mn-cs"/>
              </a:rPr>
              <a:t>2</a:t>
            </a:r>
            <a:r>
              <a:rPr kumimoji="0" lang="ja-JP" altLang="en-US" sz="1600" b="1" i="0" u="none" strike="noStrike" kern="0" cap="none" spc="0" normalizeH="0" baseline="0" noProof="0" dirty="0">
                <a:ln>
                  <a:noFill/>
                </a:ln>
                <a:solidFill>
                  <a:prstClr val="black"/>
                </a:solidFill>
                <a:effectLst/>
                <a:uLnTx/>
                <a:uFillTx/>
                <a:latin typeface="+mn-ea"/>
                <a:cs typeface="+mn-cs"/>
              </a:rPr>
              <a:t>枠</a:t>
            </a:r>
            <a:endParaRPr kumimoji="0" lang="en-US" altLang="ja-JP" sz="1600" b="1" i="0" u="none" strike="noStrike" kern="0" cap="none" spc="0" normalizeH="0" baseline="0" noProof="0" dirty="0">
              <a:ln>
                <a:noFill/>
              </a:ln>
              <a:solidFill>
                <a:prstClr val="black"/>
              </a:solidFill>
              <a:effectLst/>
              <a:uLnTx/>
              <a:uFillTx/>
              <a:latin typeface="+mn-ea"/>
              <a:cs typeface="+mn-cs"/>
            </a:endParaRPr>
          </a:p>
        </p:txBody>
      </p:sp>
      <p:pic>
        <p:nvPicPr>
          <p:cNvPr id="7" name="図 6">
            <a:extLst>
              <a:ext uri="{FF2B5EF4-FFF2-40B4-BE49-F238E27FC236}">
                <a16:creationId xmlns:a16="http://schemas.microsoft.com/office/drawing/2014/main" id="{945220BF-5472-1141-AEFC-9E9A453938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46" y="144563"/>
            <a:ext cx="591027" cy="576374"/>
          </a:xfrm>
          <a:prstGeom prst="rect">
            <a:avLst/>
          </a:prstGeom>
        </p:spPr>
      </p:pic>
    </p:spTree>
    <p:extLst>
      <p:ext uri="{BB962C8B-B14F-4D97-AF65-F5344CB8AC3E}">
        <p14:creationId xmlns:p14="http://schemas.microsoft.com/office/powerpoint/2010/main" val="357909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0">
            <a:extLst>
              <a:ext uri="{FF2B5EF4-FFF2-40B4-BE49-F238E27FC236}">
                <a16:creationId xmlns:a16="http://schemas.microsoft.com/office/drawing/2014/main" id="{4C5543B2-272A-4499-A84D-3DA09E693621}"/>
              </a:ext>
            </a:extLst>
          </p:cNvPr>
          <p:cNvSpPr>
            <a:spLocks noChangeArrowheads="1"/>
          </p:cNvSpPr>
          <p:nvPr/>
        </p:nvSpPr>
        <p:spPr bwMode="auto">
          <a:xfrm>
            <a:off x="254417" y="728004"/>
            <a:ext cx="3888432" cy="370624"/>
          </a:xfrm>
          <a:prstGeom prst="rect">
            <a:avLst/>
          </a:prstGeom>
          <a:noFill/>
          <a:ln w="9525" cmpd="thinThick">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お盆の期間中</a:t>
            </a:r>
            <a:r>
              <a:rPr kumimoji="1" lang="ja-JP" altLang="en-US" sz="1400" b="1" i="0" u="none" strike="noStrike" kern="1200" cap="none" spc="0" normalizeH="0" baseline="0" noProof="0" dirty="0" err="1">
                <a:ln>
                  <a:noFill/>
                </a:ln>
                <a:solidFill>
                  <a:srgbClr val="ED7D31"/>
                </a:solidFill>
                <a:effectLst/>
                <a:uLnTx/>
                <a:uFillTx/>
                <a:latin typeface="メイリオ" pitchFamily="50" charset="-128"/>
                <a:ea typeface="メイリオ" pitchFamily="50" charset="-128"/>
                <a:cs typeface="メイリオ" pitchFamily="50" charset="-128"/>
              </a:rPr>
              <a:t>ず</a:t>
            </a:r>
            <a:r>
              <a:rPr kumimoji="1" lang="ja-JP" altLang="en-US" sz="1400" b="1" i="0" u="none" strike="noStrike" kern="1200" cap="none" spc="0" normalizeH="0" baseline="0" noProof="0" dirty="0">
                <a:ln>
                  <a:noFill/>
                </a:ln>
                <a:solidFill>
                  <a:srgbClr val="ED7D31"/>
                </a:solidFill>
                <a:effectLst/>
                <a:uLnTx/>
                <a:uFillTx/>
                <a:latin typeface="メイリオ" pitchFamily="50" charset="-128"/>
                <a:ea typeface="メイリオ" pitchFamily="50" charset="-128"/>
                <a:cs typeface="メイリオ" pitchFamily="50" charset="-128"/>
              </a:rPr>
              <a:t>ーっと掲出！</a:t>
            </a:r>
          </a:p>
        </p:txBody>
      </p:sp>
      <p:sp>
        <p:nvSpPr>
          <p:cNvPr id="16" name="テキスト ボックス 30">
            <a:extLst>
              <a:ext uri="{FF2B5EF4-FFF2-40B4-BE49-F238E27FC236}">
                <a16:creationId xmlns:a16="http://schemas.microsoft.com/office/drawing/2014/main" id="{2F46DF2C-C45F-4BC3-8D70-EECB4D48C590}"/>
              </a:ext>
            </a:extLst>
          </p:cNvPr>
          <p:cNvSpPr txBox="1">
            <a:spLocks noChangeArrowheads="1"/>
          </p:cNvSpPr>
          <p:nvPr/>
        </p:nvSpPr>
        <p:spPr bwMode="auto">
          <a:xfrm>
            <a:off x="254417" y="5825279"/>
            <a:ext cx="8633770" cy="784830"/>
          </a:xfrm>
          <a:prstGeom prst="rect">
            <a:avLst/>
          </a:prstGeom>
          <a:solidFill>
            <a:sysClr val="window" lastClr="FFFFFF">
              <a:lumMod val="95000"/>
            </a:sysClr>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通常販売と並行して販売致します。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納品締切日までに、弊社指定の場所まで納品をお願いします。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作業日は掲出開始日の前日です。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東西線には東葉高速を、南北線には埼玉高速を含みます。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シングル並列掲出の場合、納品枚数はそれぞれ倍となります。</a:t>
            </a:r>
          </a:p>
        </p:txBody>
      </p:sp>
      <p:sp>
        <p:nvSpPr>
          <p:cNvPr id="17" name="テキスト ボックス 16">
            <a:extLst>
              <a:ext uri="{FF2B5EF4-FFF2-40B4-BE49-F238E27FC236}">
                <a16:creationId xmlns:a16="http://schemas.microsoft.com/office/drawing/2014/main" id="{8DA4298A-C66C-4BF8-B652-33544CC31C52}"/>
              </a:ext>
            </a:extLst>
          </p:cNvPr>
          <p:cNvSpPr txBox="1"/>
          <p:nvPr/>
        </p:nvSpPr>
        <p:spPr>
          <a:xfrm>
            <a:off x="254417" y="5561122"/>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rPr>
              <a:t>＜備考＞</a:t>
            </a:r>
          </a:p>
        </p:txBody>
      </p:sp>
      <p:sp>
        <p:nvSpPr>
          <p:cNvPr id="9" name="テキスト ボックス 8">
            <a:extLst>
              <a:ext uri="{FF2B5EF4-FFF2-40B4-BE49-F238E27FC236}">
                <a16:creationId xmlns:a16="http://schemas.microsoft.com/office/drawing/2014/main" id="{DA8EA117-3DBA-434B-9E0F-0B8A08261EF2}"/>
              </a:ext>
            </a:extLst>
          </p:cNvPr>
          <p:cNvSpPr txBox="1"/>
          <p:nvPr/>
        </p:nvSpPr>
        <p:spPr>
          <a:xfrm>
            <a:off x="1008704" y="246498"/>
            <a:ext cx="78890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メイリオ" panose="020B0604030504040204" pitchFamily="50" charset="-128"/>
                <a:ea typeface="メイリオ" panose="020B0604030504040204" pitchFamily="50" charset="-128"/>
              </a:rPr>
              <a:t>B</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夏期ぶち抜き</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週間中</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づり</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セット</a:t>
            </a:r>
          </a:p>
        </p:txBody>
      </p:sp>
      <p:sp>
        <p:nvSpPr>
          <p:cNvPr id="19" name="テキスト ボックス 18">
            <a:extLst>
              <a:ext uri="{FF2B5EF4-FFF2-40B4-BE49-F238E27FC236}">
                <a16:creationId xmlns:a16="http://schemas.microsoft.com/office/drawing/2014/main" id="{3B262306-0D9E-4139-BD9D-13770D309493}"/>
              </a:ext>
            </a:extLst>
          </p:cNvPr>
          <p:cNvSpPr txBox="1"/>
          <p:nvPr/>
        </p:nvSpPr>
        <p:spPr>
          <a:xfrm>
            <a:off x="350945" y="2167693"/>
            <a:ext cx="15404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＜掲出イメージ＞</a:t>
            </a:r>
          </a:p>
        </p:txBody>
      </p:sp>
      <p:pic>
        <p:nvPicPr>
          <p:cNvPr id="21" name="Picture 1">
            <a:extLst>
              <a:ext uri="{FF2B5EF4-FFF2-40B4-BE49-F238E27FC236}">
                <a16:creationId xmlns:a16="http://schemas.microsoft.com/office/drawing/2014/main" id="{A252F0DA-CBE1-4437-864D-81534579B8F6}"/>
              </a:ext>
            </a:extLst>
          </p:cNvPr>
          <p:cNvPicPr>
            <a:picLocks noChangeAspect="1" noChangeArrowheads="1"/>
          </p:cNvPicPr>
          <p:nvPr/>
        </p:nvPicPr>
        <p:blipFill>
          <a:blip r:embed="rId3" cstate="print"/>
          <a:srcRect/>
          <a:stretch>
            <a:fillRect/>
          </a:stretch>
        </p:blipFill>
        <p:spPr bwMode="auto">
          <a:xfrm>
            <a:off x="424436" y="2505330"/>
            <a:ext cx="3122535" cy="1840209"/>
          </a:xfrm>
          <a:prstGeom prst="rect">
            <a:avLst/>
          </a:prstGeom>
          <a:ln>
            <a:noFill/>
          </a:ln>
          <a:effectLst>
            <a:outerShdw blurRad="292100" dist="139700" dir="2700000" algn="tl" rotWithShape="0">
              <a:srgbClr val="333333">
                <a:alpha val="65000"/>
              </a:srgbClr>
            </a:outerShdw>
          </a:effectLst>
        </p:spPr>
      </p:pic>
      <p:sp>
        <p:nvSpPr>
          <p:cNvPr id="22" name="フリーフォーム 16">
            <a:extLst>
              <a:ext uri="{FF2B5EF4-FFF2-40B4-BE49-F238E27FC236}">
                <a16:creationId xmlns:a16="http://schemas.microsoft.com/office/drawing/2014/main" id="{5CF076FA-68A5-441E-8558-73F911BA5882}"/>
              </a:ext>
            </a:extLst>
          </p:cNvPr>
          <p:cNvSpPr/>
          <p:nvPr/>
        </p:nvSpPr>
        <p:spPr bwMode="auto">
          <a:xfrm>
            <a:off x="611560" y="2835154"/>
            <a:ext cx="2741871" cy="973435"/>
          </a:xfrm>
          <a:prstGeom prst="roundRect">
            <a:avLst>
              <a:gd name="adj" fmla="val 0"/>
            </a:avLst>
          </a:prstGeom>
          <a:solidFill>
            <a:srgbClr val="4F81BD">
              <a:lumMod val="40000"/>
              <a:lumOff val="60000"/>
            </a:srgbClr>
          </a:solidFill>
          <a:ln w="12700"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n-ea"/>
                <a:cs typeface="+mn-cs"/>
              </a:rPr>
              <a:t>中づり単線ワイド</a:t>
            </a:r>
            <a:r>
              <a:rPr kumimoji="0" lang="en-US" altLang="ja-JP" sz="1200" b="0" i="0" u="none" strike="noStrike" kern="0" cap="none" spc="0" normalizeH="0" baseline="0" noProof="0" dirty="0">
                <a:ln>
                  <a:noFill/>
                </a:ln>
                <a:solidFill>
                  <a:prstClr val="black"/>
                </a:solidFill>
                <a:effectLst/>
                <a:uLnTx/>
                <a:uFillTx/>
                <a:latin typeface="+mn-ea"/>
                <a:cs typeface="+mn-cs"/>
              </a:rPr>
              <a:t>(7</a:t>
            </a:r>
            <a:r>
              <a:rPr kumimoji="0" lang="ja-JP" altLang="en-US" sz="1200" b="0" i="0" u="none" strike="noStrike" kern="0" cap="none" spc="0" normalizeH="0" baseline="0" noProof="0" dirty="0">
                <a:ln>
                  <a:noFill/>
                </a:ln>
                <a:solidFill>
                  <a:prstClr val="black"/>
                </a:solidFill>
                <a:effectLst/>
                <a:uLnTx/>
                <a:uFillTx/>
                <a:latin typeface="+mn-ea"/>
                <a:cs typeface="+mn-cs"/>
              </a:rPr>
              <a:t>期</a:t>
            </a:r>
            <a:r>
              <a:rPr kumimoji="0" lang="en-US" altLang="ja-JP" sz="1200" b="0" i="0" u="none" strike="noStrike" kern="0" cap="none" spc="0" normalizeH="0" baseline="0" noProof="0" dirty="0">
                <a:ln>
                  <a:noFill/>
                </a:ln>
                <a:solidFill>
                  <a:prstClr val="black"/>
                </a:solidFill>
                <a:effectLst/>
                <a:uLnTx/>
                <a:uFillTx/>
                <a:latin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n-ea"/>
                <a:cs typeface="+mn-cs"/>
              </a:rPr>
              <a:t>（シングル並列掲出可）</a:t>
            </a:r>
          </a:p>
        </p:txBody>
      </p:sp>
      <p:sp>
        <p:nvSpPr>
          <p:cNvPr id="23" name="Rectangle 10">
            <a:extLst>
              <a:ext uri="{FF2B5EF4-FFF2-40B4-BE49-F238E27FC236}">
                <a16:creationId xmlns:a16="http://schemas.microsoft.com/office/drawing/2014/main" id="{DBA387E3-DB76-4CB9-AE5C-C636CAF70623}"/>
              </a:ext>
            </a:extLst>
          </p:cNvPr>
          <p:cNvSpPr>
            <a:spLocks noChangeArrowheads="1"/>
          </p:cNvSpPr>
          <p:nvPr/>
        </p:nvSpPr>
        <p:spPr bwMode="auto">
          <a:xfrm>
            <a:off x="350945" y="4551773"/>
            <a:ext cx="3357554" cy="936104"/>
          </a:xfrm>
          <a:prstGeom prst="rect">
            <a:avLst/>
          </a:prstGeom>
          <a:noFill/>
          <a:ln w="9525">
            <a:no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＜掲出期間＞</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①</a:t>
            </a:r>
            <a:r>
              <a:rPr kumimoji="1" lang="en-US" altLang="ja-JP" sz="1400" b="0" i="0" u="none" strike="noStrike" kern="1200" cap="none" spc="0" normalizeH="0" baseline="0" noProof="0" dirty="0">
                <a:ln>
                  <a:noFill/>
                </a:ln>
                <a:solidFill>
                  <a:prstClr val="black"/>
                </a:solidFill>
                <a:effectLst/>
                <a:uLnTx/>
                <a:uFillTx/>
                <a:latin typeface="+mn-ea"/>
                <a:cs typeface="+mn-cs"/>
              </a:rPr>
              <a:t>7/27</a:t>
            </a:r>
            <a:r>
              <a:rPr kumimoji="1" lang="ja-JP" altLang="en-US" sz="1400" b="0" i="0" u="none" strike="noStrike" kern="1200" cap="none" spc="0" normalizeH="0" baseline="0" noProof="0" dirty="0">
                <a:ln>
                  <a:noFill/>
                </a:ln>
                <a:solidFill>
                  <a:prstClr val="black"/>
                </a:solidFill>
                <a:effectLst/>
                <a:uLnTx/>
                <a:uFillTx/>
                <a:latin typeface="+mn-ea"/>
                <a:cs typeface="+mn-cs"/>
              </a:rPr>
              <a:t>（月）～</a:t>
            </a:r>
            <a:r>
              <a:rPr kumimoji="1" lang="en-US" altLang="ja-JP" sz="1400" b="0" i="0" u="none" strike="noStrike" kern="1200" cap="none" spc="0" normalizeH="0" baseline="0" noProof="0" dirty="0">
                <a:ln>
                  <a:noFill/>
                </a:ln>
                <a:solidFill>
                  <a:prstClr val="black"/>
                </a:solidFill>
                <a:effectLst/>
                <a:uLnTx/>
                <a:uFillTx/>
                <a:latin typeface="+mn-ea"/>
                <a:cs typeface="+mn-cs"/>
              </a:rPr>
              <a:t>8/16</a:t>
            </a:r>
            <a:r>
              <a:rPr kumimoji="1" lang="ja-JP" altLang="en-US" sz="1400" b="0" i="0" u="none" strike="noStrike" kern="1200" cap="none" spc="0" normalizeH="0" baseline="0" noProof="0" dirty="0">
                <a:ln>
                  <a:noFill/>
                </a:ln>
                <a:solidFill>
                  <a:prstClr val="black"/>
                </a:solidFill>
                <a:effectLst/>
                <a:uLnTx/>
                <a:uFillTx/>
                <a:latin typeface="+mn-ea"/>
                <a:cs typeface="+mn-cs"/>
              </a:rPr>
              <a:t>（日）の</a:t>
            </a:r>
            <a:r>
              <a:rPr kumimoji="1" lang="en-US" altLang="ja-JP" sz="1400" b="0" i="0" u="none" strike="noStrike" kern="1200" cap="none" spc="0" normalizeH="0" baseline="0" noProof="0" dirty="0">
                <a:ln>
                  <a:noFill/>
                </a:ln>
                <a:solidFill>
                  <a:prstClr val="black"/>
                </a:solidFill>
                <a:effectLst/>
                <a:uLnTx/>
                <a:uFillTx/>
                <a:latin typeface="+mn-ea"/>
                <a:cs typeface="+mn-cs"/>
              </a:rPr>
              <a:t>21</a:t>
            </a:r>
            <a:r>
              <a:rPr kumimoji="1" lang="ja-JP" altLang="en-US" sz="1400" b="0" i="0" u="none" strike="noStrike" kern="1200" cap="none" spc="0" normalizeH="0" baseline="0" noProof="0" dirty="0">
                <a:ln>
                  <a:noFill/>
                </a:ln>
                <a:solidFill>
                  <a:prstClr val="black"/>
                </a:solidFill>
                <a:effectLst/>
                <a:uLnTx/>
                <a:uFillTx/>
                <a:latin typeface="+mn-ea"/>
                <a:cs typeface="+mn-cs"/>
              </a:rPr>
              <a:t>日間</a:t>
            </a:r>
            <a:endParaRPr kumimoji="1" lang="en-US" altLang="ja-JP" sz="14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②</a:t>
            </a:r>
            <a:r>
              <a:rPr kumimoji="1" lang="en-US" altLang="ja-JP" sz="1400" b="0" i="0" u="none" strike="noStrike" kern="1200" cap="none" spc="0" normalizeH="0" baseline="0" noProof="0" dirty="0">
                <a:ln>
                  <a:noFill/>
                </a:ln>
                <a:solidFill>
                  <a:prstClr val="black"/>
                </a:solidFill>
                <a:effectLst/>
                <a:uLnTx/>
                <a:uFillTx/>
                <a:latin typeface="+mn-ea"/>
                <a:cs typeface="+mn-cs"/>
              </a:rPr>
              <a:t>8/3</a:t>
            </a:r>
            <a:r>
              <a:rPr kumimoji="1" lang="ja-JP" altLang="en-US" sz="1400" b="0" i="0" u="none" strike="noStrike" kern="1200" cap="none" spc="0" normalizeH="0" baseline="0" noProof="0" dirty="0">
                <a:ln>
                  <a:noFill/>
                </a:ln>
                <a:solidFill>
                  <a:prstClr val="black"/>
                </a:solidFill>
                <a:effectLst/>
                <a:uLnTx/>
                <a:uFillTx/>
                <a:latin typeface="+mn-ea"/>
                <a:cs typeface="+mn-cs"/>
              </a:rPr>
              <a:t>（月）～ </a:t>
            </a:r>
            <a:r>
              <a:rPr kumimoji="1" lang="en-US" altLang="ja-JP" sz="1400" b="0" i="0" u="none" strike="noStrike" kern="1200" cap="none" spc="0" normalizeH="0" baseline="0" noProof="0" dirty="0">
                <a:ln>
                  <a:noFill/>
                </a:ln>
                <a:solidFill>
                  <a:prstClr val="black"/>
                </a:solidFill>
                <a:effectLst/>
                <a:uLnTx/>
                <a:uFillTx/>
                <a:latin typeface="+mn-ea"/>
                <a:cs typeface="+mn-cs"/>
              </a:rPr>
              <a:t>8/23</a:t>
            </a:r>
            <a:r>
              <a:rPr kumimoji="1" lang="ja-JP" altLang="en-US" sz="1400" b="0" i="0" u="none" strike="noStrike" kern="1200" cap="none" spc="0" normalizeH="0" baseline="0" noProof="0" dirty="0">
                <a:ln>
                  <a:noFill/>
                </a:ln>
                <a:solidFill>
                  <a:prstClr val="black"/>
                </a:solidFill>
                <a:effectLst/>
                <a:uLnTx/>
                <a:uFillTx/>
                <a:latin typeface="+mn-ea"/>
                <a:cs typeface="+mn-cs"/>
              </a:rPr>
              <a:t>（日）の</a:t>
            </a:r>
            <a:r>
              <a:rPr kumimoji="1" lang="en-US" altLang="ja-JP" sz="1400" b="0" i="0" u="none" strike="noStrike" kern="1200" cap="none" spc="0" normalizeH="0" baseline="0" noProof="0" dirty="0">
                <a:ln>
                  <a:noFill/>
                </a:ln>
                <a:solidFill>
                  <a:prstClr val="black"/>
                </a:solidFill>
                <a:effectLst/>
                <a:uLnTx/>
                <a:uFillTx/>
                <a:latin typeface="+mn-ea"/>
                <a:cs typeface="+mn-cs"/>
              </a:rPr>
              <a:t>21</a:t>
            </a:r>
            <a:r>
              <a:rPr kumimoji="1" lang="ja-JP" altLang="en-US" sz="1400" b="0" i="0" u="none" strike="noStrike" kern="1200" cap="none" spc="0" normalizeH="0" baseline="0" noProof="0" dirty="0">
                <a:ln>
                  <a:noFill/>
                </a:ln>
                <a:solidFill>
                  <a:prstClr val="black"/>
                </a:solidFill>
                <a:effectLst/>
                <a:uLnTx/>
                <a:uFillTx/>
                <a:latin typeface="+mn-ea"/>
                <a:cs typeface="+mn-cs"/>
              </a:rPr>
              <a:t>日間</a:t>
            </a:r>
            <a:endParaRPr kumimoji="1" lang="en-US" altLang="ja-JP" sz="14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③</a:t>
            </a:r>
            <a:r>
              <a:rPr kumimoji="1" lang="en-US" altLang="ja-JP" sz="1400" b="0" i="0" u="none" strike="noStrike" kern="1200" cap="none" spc="0" normalizeH="0" baseline="0" noProof="0" dirty="0">
                <a:ln>
                  <a:noFill/>
                </a:ln>
                <a:solidFill>
                  <a:prstClr val="black"/>
                </a:solidFill>
                <a:effectLst/>
                <a:uLnTx/>
                <a:uFillTx/>
                <a:latin typeface="+mn-ea"/>
                <a:cs typeface="+mn-cs"/>
              </a:rPr>
              <a:t>8/10</a:t>
            </a:r>
            <a:r>
              <a:rPr kumimoji="1" lang="ja-JP" altLang="en-US" sz="1400" b="0" i="0" u="none" strike="noStrike" kern="1200" cap="none" spc="0" normalizeH="0" baseline="0" noProof="0" dirty="0">
                <a:ln>
                  <a:noFill/>
                </a:ln>
                <a:solidFill>
                  <a:prstClr val="black"/>
                </a:solidFill>
                <a:effectLst/>
                <a:uLnTx/>
                <a:uFillTx/>
                <a:latin typeface="+mn-ea"/>
                <a:cs typeface="+mn-cs"/>
              </a:rPr>
              <a:t>（月）～</a:t>
            </a:r>
            <a:r>
              <a:rPr kumimoji="1" lang="en-US" altLang="ja-JP" sz="1400" b="0" i="0" u="none" strike="noStrike" kern="1200" cap="none" spc="0" normalizeH="0" baseline="0" noProof="0" dirty="0">
                <a:ln>
                  <a:noFill/>
                </a:ln>
                <a:solidFill>
                  <a:prstClr val="black"/>
                </a:solidFill>
                <a:effectLst/>
                <a:uLnTx/>
                <a:uFillTx/>
                <a:latin typeface="+mn-ea"/>
                <a:cs typeface="+mn-cs"/>
              </a:rPr>
              <a:t>8/30</a:t>
            </a:r>
            <a:r>
              <a:rPr kumimoji="1" lang="ja-JP" altLang="en-US" sz="1400" b="0" i="0" u="none" strike="noStrike" kern="1200" cap="none" spc="0" normalizeH="0" baseline="0" noProof="0" dirty="0">
                <a:ln>
                  <a:noFill/>
                </a:ln>
                <a:solidFill>
                  <a:prstClr val="black"/>
                </a:solidFill>
                <a:effectLst/>
                <a:uLnTx/>
                <a:uFillTx/>
                <a:latin typeface="+mn-ea"/>
                <a:cs typeface="+mn-cs"/>
              </a:rPr>
              <a:t>（日）の</a:t>
            </a:r>
            <a:r>
              <a:rPr kumimoji="1" lang="en-US" altLang="ja-JP" sz="1400" b="0" i="0" u="none" strike="noStrike" kern="1200" cap="none" spc="0" normalizeH="0" baseline="0" noProof="0" dirty="0">
                <a:ln>
                  <a:noFill/>
                </a:ln>
                <a:solidFill>
                  <a:prstClr val="black"/>
                </a:solidFill>
                <a:effectLst/>
                <a:uLnTx/>
                <a:uFillTx/>
                <a:latin typeface="+mn-ea"/>
                <a:cs typeface="+mn-cs"/>
              </a:rPr>
              <a:t>21</a:t>
            </a:r>
            <a:r>
              <a:rPr kumimoji="1" lang="ja-JP" altLang="en-US" sz="1400" b="0" i="0" u="none" strike="noStrike" kern="1200" cap="none" spc="0" normalizeH="0" baseline="0" noProof="0" dirty="0">
                <a:ln>
                  <a:noFill/>
                </a:ln>
                <a:solidFill>
                  <a:prstClr val="black"/>
                </a:solidFill>
                <a:effectLst/>
                <a:uLnTx/>
                <a:uFillTx/>
                <a:latin typeface="+mn-ea"/>
                <a:cs typeface="+mn-cs"/>
              </a:rPr>
              <a:t>日間</a:t>
            </a:r>
            <a:endParaRPr kumimoji="1" lang="en-US" altLang="ja-JP" sz="1400" b="0" i="0" u="none" strike="noStrike" kern="1200" cap="none" spc="0" normalizeH="0" baseline="0" noProof="0" dirty="0">
              <a:ln>
                <a:noFill/>
              </a:ln>
              <a:solidFill>
                <a:prstClr val="black"/>
              </a:solidFill>
              <a:effectLst/>
              <a:uLnTx/>
              <a:uFillTx/>
              <a:latin typeface="+mn-ea"/>
              <a:cs typeface="+mn-cs"/>
            </a:endParaRPr>
          </a:p>
        </p:txBody>
      </p:sp>
      <p:sp>
        <p:nvSpPr>
          <p:cNvPr id="24" name="角丸四角形 28">
            <a:extLst>
              <a:ext uri="{FF2B5EF4-FFF2-40B4-BE49-F238E27FC236}">
                <a16:creationId xmlns:a16="http://schemas.microsoft.com/office/drawing/2014/main" id="{99720A12-75A1-4435-A13F-8275B5AC28C4}"/>
              </a:ext>
            </a:extLst>
          </p:cNvPr>
          <p:cNvSpPr/>
          <p:nvPr/>
        </p:nvSpPr>
        <p:spPr bwMode="auto">
          <a:xfrm>
            <a:off x="3491880" y="5301208"/>
            <a:ext cx="1584176" cy="365125"/>
          </a:xfrm>
          <a:prstGeom prst="roundRect">
            <a:avLst/>
          </a:prstGeom>
          <a:solidFill>
            <a:srgbClr val="FFC000">
              <a:alpha val="6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cs typeface="+mn-cs"/>
              </a:rPr>
              <a:t>各期限定</a:t>
            </a:r>
            <a:r>
              <a:rPr kumimoji="0" lang="en-US" altLang="ja-JP" sz="1600" b="1" i="0" u="none" strike="noStrike" kern="0" cap="none" spc="0" normalizeH="0" baseline="0" noProof="0" dirty="0">
                <a:ln>
                  <a:noFill/>
                </a:ln>
                <a:solidFill>
                  <a:prstClr val="black"/>
                </a:solidFill>
                <a:effectLst/>
                <a:uLnTx/>
                <a:uFillTx/>
                <a:latin typeface="+mn-ea"/>
                <a:cs typeface="+mn-cs"/>
              </a:rPr>
              <a:t>2</a:t>
            </a:r>
            <a:r>
              <a:rPr kumimoji="0" lang="ja-JP" altLang="en-US" sz="1600" b="1" i="0" u="none" strike="noStrike" kern="0" cap="none" spc="0" normalizeH="0" baseline="0" noProof="0" dirty="0">
                <a:ln>
                  <a:noFill/>
                </a:ln>
                <a:solidFill>
                  <a:prstClr val="black"/>
                </a:solidFill>
                <a:effectLst/>
                <a:uLnTx/>
                <a:uFillTx/>
                <a:latin typeface="+mn-ea"/>
                <a:cs typeface="+mn-cs"/>
              </a:rPr>
              <a:t>枠</a:t>
            </a:r>
            <a:endParaRPr kumimoji="0" lang="en-US" altLang="ja-JP" sz="1600" b="1" i="0" u="none" strike="noStrike" kern="0" cap="none" spc="0" normalizeH="0" baseline="0" noProof="0" dirty="0">
              <a:ln>
                <a:noFill/>
              </a:ln>
              <a:solidFill>
                <a:prstClr val="black"/>
              </a:solidFill>
              <a:effectLst/>
              <a:uLnTx/>
              <a:uFillTx/>
              <a:latin typeface="+mn-ea"/>
              <a:cs typeface="+mn-cs"/>
            </a:endParaRPr>
          </a:p>
        </p:txBody>
      </p:sp>
      <p:sp>
        <p:nvSpPr>
          <p:cNvPr id="2" name="テキスト ボックス 1">
            <a:extLst>
              <a:ext uri="{FF2B5EF4-FFF2-40B4-BE49-F238E27FC236}">
                <a16:creationId xmlns:a16="http://schemas.microsoft.com/office/drawing/2014/main" id="{99F9E2E1-4DED-4B8D-9AF4-B1E4D3ACEFF6}"/>
              </a:ext>
            </a:extLst>
          </p:cNvPr>
          <p:cNvSpPr txBox="1"/>
          <p:nvPr/>
        </p:nvSpPr>
        <p:spPr>
          <a:xfrm>
            <a:off x="254417" y="1196752"/>
            <a:ext cx="8643295"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注目率の高い中</a:t>
            </a:r>
            <a:r>
              <a:rPr kumimoji="1" lang="ja-JP" altLang="en-US" sz="1200" b="0" i="0" u="none" strike="noStrike" kern="1200" cap="none" spc="0" normalizeH="0" baseline="0" noProof="0" dirty="0" err="1">
                <a:ln>
                  <a:noFill/>
                </a:ln>
                <a:solidFill>
                  <a:prstClr val="black"/>
                </a:solidFill>
                <a:effectLst/>
                <a:uLnTx/>
                <a:uFillTx/>
                <a:latin typeface="游ゴシック 本文"/>
                <a:ea typeface="游ゴシック" panose="020B0400000000000000" pitchFamily="34" charset="-128"/>
                <a:cs typeface="+mn-cs"/>
              </a:rPr>
              <a:t>づり</a:t>
            </a: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ポスターを東京メトロ全線にて長枠含めて</a:t>
            </a:r>
            <a:r>
              <a:rPr kumimoji="1" lang="en-US" altLang="ja-JP"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21</a:t>
            </a: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日間掲出致します。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B3</a:t>
            </a: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ワイド（またはシングル並列）を掲出できるパッケージです。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長期間かつ全線にて掲出できるので訴求率抜群の企画商品となっております。</a:t>
            </a:r>
          </a:p>
        </p:txBody>
      </p:sp>
      <p:sp>
        <p:nvSpPr>
          <p:cNvPr id="13" name="Rectangle 8">
            <a:extLst>
              <a:ext uri="{FF2B5EF4-FFF2-40B4-BE49-F238E27FC236}">
                <a16:creationId xmlns:a16="http://schemas.microsoft.com/office/drawing/2014/main" id="{785E56BB-87A5-4E68-8266-1AB32CECC930}"/>
              </a:ext>
            </a:extLst>
          </p:cNvPr>
          <p:cNvSpPr>
            <a:spLocks noChangeArrowheads="1"/>
          </p:cNvSpPr>
          <p:nvPr/>
        </p:nvSpPr>
        <p:spPr bwMode="auto">
          <a:xfrm>
            <a:off x="4283968" y="2492896"/>
            <a:ext cx="3312368" cy="576064"/>
          </a:xfrm>
          <a:prstGeom prst="rect">
            <a:avLst/>
          </a:prstGeom>
          <a:solidFill>
            <a:srgbClr val="FFFFFF"/>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1" u="none" strike="noStrike" kern="1200" cap="none" spc="0" normalizeH="0" baseline="0" noProof="0" dirty="0">
                <a:ln>
                  <a:noFill/>
                </a:ln>
                <a:solidFill>
                  <a:srgbClr val="000000"/>
                </a:solidFill>
                <a:effectLst/>
                <a:uLnTx/>
                <a:uFillTx/>
                <a:latin typeface="+mn-ea"/>
                <a:cs typeface="Meiryo UI" pitchFamily="50" charset="-128"/>
              </a:rPr>
              <a:t>　</a:t>
            </a:r>
            <a:r>
              <a:rPr kumimoji="1" lang="ja-JP" altLang="en-US" sz="1800" i="0" u="none" strike="noStrike" kern="1200" cap="none" spc="0" normalizeH="0" baseline="0" noProof="0" dirty="0">
                <a:ln>
                  <a:noFill/>
                </a:ln>
                <a:solidFill>
                  <a:srgbClr val="000000"/>
                </a:solidFill>
                <a:effectLst/>
                <a:uLnTx/>
                <a:uFillTx/>
                <a:latin typeface="+mn-ea"/>
                <a:cs typeface="Meiryo UI" pitchFamily="50" charset="-128"/>
              </a:rPr>
              <a:t>定価</a:t>
            </a:r>
            <a:r>
              <a:rPr kumimoji="1" lang="en-US" altLang="ja-JP" sz="2800" i="0" u="sng" strike="noStrike" kern="1200" cap="none" spc="0" normalizeH="0" baseline="0" noProof="0" dirty="0">
                <a:ln>
                  <a:noFill/>
                </a:ln>
                <a:solidFill>
                  <a:prstClr val="black"/>
                </a:solidFill>
                <a:effectLst/>
                <a:uLnTx/>
                <a:uFillTx/>
                <a:latin typeface="+mn-ea"/>
                <a:cs typeface="Meiryo UI" pitchFamily="50" charset="-128"/>
              </a:rPr>
              <a:t>\26,742,000</a:t>
            </a:r>
            <a:endParaRPr kumimoji="1" lang="en-US" altLang="ja-JP" sz="3200" i="0" u="sng" strike="noStrike" kern="1200" cap="none" spc="0" normalizeH="0" baseline="0" noProof="0" dirty="0">
              <a:ln>
                <a:noFill/>
              </a:ln>
              <a:solidFill>
                <a:prstClr val="black"/>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cs typeface="Meiryo UI" pitchFamily="50" charset="-128"/>
              </a:rPr>
              <a:t>　</a:t>
            </a:r>
            <a:endParaRPr kumimoji="1" lang="en-US" altLang="ja-JP" sz="1200" b="0" i="0" u="none" strike="noStrike" kern="1200" cap="none" spc="0" normalizeH="0" baseline="0" noProof="0" dirty="0">
              <a:ln>
                <a:noFill/>
              </a:ln>
              <a:solidFill>
                <a:srgbClr val="0000FF"/>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mn-ea"/>
              <a:cs typeface="Meiryo UI" pitchFamily="50" charset="-128"/>
            </a:endParaRPr>
          </a:p>
        </p:txBody>
      </p:sp>
      <p:sp>
        <p:nvSpPr>
          <p:cNvPr id="14" name="下矢印 25">
            <a:extLst>
              <a:ext uri="{FF2B5EF4-FFF2-40B4-BE49-F238E27FC236}">
                <a16:creationId xmlns:a16="http://schemas.microsoft.com/office/drawing/2014/main" id="{3411D091-349B-4CCA-89B4-150FA6E9F899}"/>
              </a:ext>
            </a:extLst>
          </p:cNvPr>
          <p:cNvSpPr/>
          <p:nvPr/>
        </p:nvSpPr>
        <p:spPr>
          <a:xfrm>
            <a:off x="5652120" y="3068960"/>
            <a:ext cx="900608" cy="9268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本文"/>
              <a:ea typeface="Meiryo UI"/>
              <a:cs typeface="+mn-cs"/>
            </a:endParaRPr>
          </a:p>
        </p:txBody>
      </p:sp>
      <p:grpSp>
        <p:nvGrpSpPr>
          <p:cNvPr id="18" name="グループ化 3">
            <a:extLst>
              <a:ext uri="{FF2B5EF4-FFF2-40B4-BE49-F238E27FC236}">
                <a16:creationId xmlns:a16="http://schemas.microsoft.com/office/drawing/2014/main" id="{6998F297-479C-47C7-9232-4708CBD6878B}"/>
              </a:ext>
            </a:extLst>
          </p:cNvPr>
          <p:cNvGrpSpPr/>
          <p:nvPr/>
        </p:nvGrpSpPr>
        <p:grpSpPr>
          <a:xfrm>
            <a:off x="4283969" y="4005064"/>
            <a:ext cx="4176464" cy="878748"/>
            <a:chOff x="4318494" y="3825771"/>
            <a:chExt cx="4569693" cy="878748"/>
          </a:xfrm>
        </p:grpSpPr>
        <p:sp>
          <p:nvSpPr>
            <p:cNvPr id="25" name="Rectangle 8">
              <a:extLst>
                <a:ext uri="{FF2B5EF4-FFF2-40B4-BE49-F238E27FC236}">
                  <a16:creationId xmlns:a16="http://schemas.microsoft.com/office/drawing/2014/main" id="{104A8964-350B-4E33-9BB5-583A32639AE2}"/>
                </a:ext>
              </a:extLst>
            </p:cNvPr>
            <p:cNvSpPr>
              <a:spLocks noChangeArrowheads="1"/>
            </p:cNvSpPr>
            <p:nvPr/>
          </p:nvSpPr>
          <p:spPr bwMode="auto">
            <a:xfrm>
              <a:off x="4318494" y="3825771"/>
              <a:ext cx="4569693" cy="518708"/>
            </a:xfrm>
            <a:prstGeom prst="rect">
              <a:avLst/>
            </a:prstGeom>
            <a:solidFill>
              <a:srgbClr val="FFFFFF"/>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mn-ea"/>
                  <a:cs typeface="Meiryo UI" pitchFamily="50" charset="-128"/>
                </a:rPr>
                <a:t>　</a:t>
              </a:r>
              <a:r>
                <a:rPr kumimoji="1" lang="en-US" altLang="ja-JP" sz="2800" b="1" i="0" u="sng" strike="noStrike" kern="1200" cap="none" spc="0" normalizeH="0" baseline="0" noProof="0" dirty="0">
                  <a:ln>
                    <a:noFill/>
                  </a:ln>
                  <a:solidFill>
                    <a:srgbClr val="0000FF"/>
                  </a:solidFill>
                  <a:effectLst/>
                  <a:uLnTx/>
                  <a:uFillTx/>
                  <a:latin typeface="+mn-ea"/>
                  <a:cs typeface="Meiryo UI" pitchFamily="50" charset="-128"/>
                </a:rPr>
                <a:t>\12,000,000</a:t>
              </a:r>
              <a:r>
                <a:rPr kumimoji="1" lang="en-US" altLang="ja-JP" sz="2000" b="1" i="0" u="sng" strike="noStrike" kern="1200" cap="none" spc="0" normalizeH="0" baseline="0" noProof="0" dirty="0">
                  <a:ln>
                    <a:noFill/>
                  </a:ln>
                  <a:solidFill>
                    <a:srgbClr val="0000FF"/>
                  </a:solidFill>
                  <a:effectLst/>
                  <a:uLnTx/>
                  <a:uFillTx/>
                  <a:latin typeface="+mn-ea"/>
                  <a:cs typeface="Meiryo UI" pitchFamily="50" charset="-128"/>
                </a:rPr>
                <a:t>&lt;56%</a:t>
              </a:r>
              <a:r>
                <a:rPr kumimoji="1" lang="ja-JP" altLang="en-US" sz="2000" b="1" i="0" u="sng" strike="noStrike" kern="1200" cap="none" spc="0" normalizeH="0" baseline="0" noProof="0" dirty="0">
                  <a:ln>
                    <a:noFill/>
                  </a:ln>
                  <a:solidFill>
                    <a:srgbClr val="0000FF"/>
                  </a:solidFill>
                  <a:effectLst/>
                  <a:uLnTx/>
                  <a:uFillTx/>
                  <a:latin typeface="+mn-ea"/>
                  <a:cs typeface="Meiryo UI" pitchFamily="50" charset="-128"/>
                </a:rPr>
                <a:t>オフ</a:t>
              </a:r>
              <a:r>
                <a:rPr kumimoji="1" lang="en-US" altLang="ja-JP" sz="2000" b="1" i="0" u="sng" strike="noStrike" kern="1200" cap="none" spc="0" normalizeH="0" baseline="0" noProof="0" dirty="0">
                  <a:ln>
                    <a:noFill/>
                  </a:ln>
                  <a:solidFill>
                    <a:srgbClr val="0000FF"/>
                  </a:solidFill>
                  <a:effectLst/>
                  <a:uLnTx/>
                  <a:uFillTx/>
                  <a:latin typeface="+mn-ea"/>
                  <a:cs typeface="Meiryo UI" pitchFamily="50" charset="-128"/>
                </a:rPr>
                <a:t>&gt;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cs typeface="Meiryo UI" pitchFamily="50" charset="-128"/>
                </a:rPr>
                <a:t>　</a:t>
              </a:r>
              <a:endParaRPr kumimoji="1" lang="en-US" altLang="ja-JP" sz="1200" b="0" i="0" u="none" strike="noStrike" kern="1200" cap="none" spc="0" normalizeH="0" baseline="0" noProof="0" dirty="0">
                <a:ln>
                  <a:noFill/>
                </a:ln>
                <a:solidFill>
                  <a:srgbClr val="0000FF"/>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mn-ea"/>
                <a:cs typeface="Meiryo UI" pitchFamily="50" charset="-128"/>
              </a:endParaRPr>
            </a:p>
          </p:txBody>
        </p:sp>
        <p:sp>
          <p:nvSpPr>
            <p:cNvPr id="26" name="Rectangle 8">
              <a:extLst>
                <a:ext uri="{FF2B5EF4-FFF2-40B4-BE49-F238E27FC236}">
                  <a16:creationId xmlns:a16="http://schemas.microsoft.com/office/drawing/2014/main" id="{F1C27BBA-E81C-4C4B-BEC4-50B38CC390A2}"/>
                </a:ext>
              </a:extLst>
            </p:cNvPr>
            <p:cNvSpPr>
              <a:spLocks noChangeArrowheads="1"/>
            </p:cNvSpPr>
            <p:nvPr/>
          </p:nvSpPr>
          <p:spPr bwMode="auto">
            <a:xfrm>
              <a:off x="4318494" y="4344479"/>
              <a:ext cx="2628514" cy="360040"/>
            </a:xfrm>
            <a:prstGeom prst="rect">
              <a:avLst/>
            </a:prstGeom>
            <a:solidFill>
              <a:srgbClr val="FFFFFF"/>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mn-ea"/>
                  <a:cs typeface="Meiryo UI" pitchFamily="50" charset="-128"/>
                </a:rPr>
                <a:t>　</a:t>
              </a:r>
              <a:r>
                <a:rPr kumimoji="1" lang="ja-JP" altLang="en-US" sz="1800" i="0" u="none" strike="noStrike" kern="1200" cap="none" spc="0" normalizeH="0" baseline="0" noProof="0" dirty="0">
                  <a:ln>
                    <a:noFill/>
                  </a:ln>
                  <a:solidFill>
                    <a:srgbClr val="000000"/>
                  </a:solidFill>
                  <a:effectLst/>
                  <a:uLnTx/>
                  <a:uFillTx/>
                  <a:latin typeface="+mn-ea"/>
                  <a:cs typeface="Meiryo UI" pitchFamily="50" charset="-128"/>
                </a:rPr>
                <a:t>納品枚数：</a:t>
              </a:r>
              <a:r>
                <a:rPr kumimoji="1" lang="en-US" altLang="ja-JP" sz="1800" i="0" u="none" strike="noStrike" kern="1200" cap="none" spc="0" normalizeH="0" baseline="0" noProof="0" dirty="0">
                  <a:ln>
                    <a:noFill/>
                  </a:ln>
                  <a:solidFill>
                    <a:srgbClr val="000000"/>
                  </a:solidFill>
                  <a:effectLst/>
                  <a:uLnTx/>
                  <a:uFillTx/>
                  <a:latin typeface="+mn-ea"/>
                  <a:cs typeface="Meiryo UI" pitchFamily="50" charset="-128"/>
                </a:rPr>
                <a:t>23,100</a:t>
              </a:r>
              <a:r>
                <a:rPr kumimoji="1" lang="ja-JP" altLang="en-US" sz="1800" i="0" u="none" strike="noStrike" kern="1200" cap="none" spc="0" normalizeH="0" baseline="0" noProof="0" dirty="0">
                  <a:ln>
                    <a:noFill/>
                  </a:ln>
                  <a:solidFill>
                    <a:srgbClr val="000000"/>
                  </a:solidFill>
                  <a:effectLst/>
                  <a:uLnTx/>
                  <a:uFillTx/>
                  <a:latin typeface="+mn-ea"/>
                  <a:cs typeface="Meiryo UI" pitchFamily="50" charset="-128"/>
                </a:rPr>
                <a:t>枚</a:t>
              </a:r>
              <a:endParaRPr kumimoji="1" lang="en-US" altLang="ja-JP" sz="2800" i="0" u="sng" strike="noStrike" kern="1200" cap="none" spc="0" normalizeH="0" baseline="0" noProof="0" dirty="0">
                <a:ln>
                  <a:noFill/>
                </a:ln>
                <a:solidFill>
                  <a:srgbClr val="FF0000"/>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cs typeface="Meiryo UI" pitchFamily="50" charset="-128"/>
                </a:rPr>
                <a:t>　</a:t>
              </a:r>
              <a:endParaRPr kumimoji="1" lang="en-US" altLang="ja-JP" sz="1200" b="0" i="0" u="none" strike="noStrike" kern="1200" cap="none" spc="0" normalizeH="0" baseline="0" noProof="0" dirty="0">
                <a:ln>
                  <a:noFill/>
                </a:ln>
                <a:solidFill>
                  <a:srgbClr val="0000FF"/>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mn-ea"/>
                <a:cs typeface="Meiryo UI" pitchFamily="50" charset="-128"/>
              </a:endParaRPr>
            </a:p>
          </p:txBody>
        </p:sp>
      </p:grpSp>
      <p:grpSp>
        <p:nvGrpSpPr>
          <p:cNvPr id="27" name="グループ化 2">
            <a:extLst>
              <a:ext uri="{FF2B5EF4-FFF2-40B4-BE49-F238E27FC236}">
                <a16:creationId xmlns:a16="http://schemas.microsoft.com/office/drawing/2014/main" id="{4D32F597-25E6-41F2-8B52-2B22E0278CCC}"/>
              </a:ext>
            </a:extLst>
          </p:cNvPr>
          <p:cNvGrpSpPr/>
          <p:nvPr/>
        </p:nvGrpSpPr>
        <p:grpSpPr>
          <a:xfrm>
            <a:off x="7066642" y="4897336"/>
            <a:ext cx="1821545" cy="1582909"/>
            <a:chOff x="7161351" y="4881978"/>
            <a:chExt cx="1821545" cy="1582909"/>
          </a:xfrm>
        </p:grpSpPr>
        <p:pic>
          <p:nvPicPr>
            <p:cNvPr id="28" name="図 27">
              <a:extLst>
                <a:ext uri="{FF2B5EF4-FFF2-40B4-BE49-F238E27FC236}">
                  <a16:creationId xmlns:a16="http://schemas.microsoft.com/office/drawing/2014/main" id="{F614BCC1-A6ED-418E-B5E4-36266B7DE8BA}"/>
                </a:ext>
              </a:extLst>
            </p:cNvPr>
            <p:cNvPicPr>
              <a:picLocks noChangeAspect="1"/>
            </p:cNvPicPr>
            <p:nvPr/>
          </p:nvPicPr>
          <p:blipFill>
            <a:blip r:embed="rId4" cstate="print">
              <a:duotone>
                <a:schemeClr val="accent4">
                  <a:shade val="45000"/>
                  <a:satMod val="135000"/>
                </a:schemeClr>
                <a:prstClr val="white"/>
              </a:duotone>
            </a:blip>
            <a:stretch>
              <a:fillRect/>
            </a:stretch>
          </p:blipFill>
          <p:spPr>
            <a:xfrm>
              <a:off x="7183089" y="4881978"/>
              <a:ext cx="1705098" cy="1582909"/>
            </a:xfrm>
            <a:prstGeom prst="rect">
              <a:avLst/>
            </a:prstGeom>
          </p:spPr>
        </p:pic>
        <p:sp>
          <p:nvSpPr>
            <p:cNvPr id="29" name="正方形/長方形 28">
              <a:extLst>
                <a:ext uri="{FF2B5EF4-FFF2-40B4-BE49-F238E27FC236}">
                  <a16:creationId xmlns:a16="http://schemas.microsoft.com/office/drawing/2014/main" id="{46EA0E21-5E9E-40F0-861A-5037DF161398}"/>
                </a:ext>
              </a:extLst>
            </p:cNvPr>
            <p:cNvSpPr/>
            <p:nvPr/>
          </p:nvSpPr>
          <p:spPr>
            <a:xfrm>
              <a:off x="7161351" y="5314963"/>
              <a:ext cx="182154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n-ea"/>
                  <a:cs typeface="+mn-cs"/>
                </a:rPr>
                <a:t>期間中の作業日</a:t>
              </a:r>
              <a:endParaRPr kumimoji="1" lang="en-US" altLang="ja-JP" sz="1600" b="1" i="0" u="none" strike="noStrike" kern="1200" cap="none" spc="0" normalizeH="0" baseline="0" noProof="0" dirty="0">
                <a:ln>
                  <a:noFill/>
                </a:ln>
                <a:solidFill>
                  <a:prstClr val="white"/>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mn-ea"/>
                  <a:cs typeface="+mn-cs"/>
                </a:rPr>
                <a:t>1</a:t>
              </a:r>
              <a:r>
                <a:rPr kumimoji="1" lang="ja-JP" altLang="en-US" sz="1600" b="1" i="0" u="none" strike="noStrike" kern="1200" cap="none" spc="0" normalizeH="0" baseline="0" noProof="0" dirty="0">
                  <a:ln>
                    <a:noFill/>
                  </a:ln>
                  <a:solidFill>
                    <a:srgbClr val="FF0000"/>
                  </a:solidFill>
                  <a:effectLst/>
                  <a:uLnTx/>
                  <a:uFillTx/>
                  <a:latin typeface="+mn-ea"/>
                  <a:cs typeface="+mn-cs"/>
                </a:rPr>
                <a:t>回</a:t>
              </a:r>
              <a:r>
                <a:rPr kumimoji="1" lang="ja-JP" altLang="en-US" sz="1600" b="1" i="0" u="none" strike="noStrike" kern="1200" cap="none" spc="0" normalizeH="0" baseline="0" noProof="0" dirty="0">
                  <a:ln>
                    <a:noFill/>
                  </a:ln>
                  <a:solidFill>
                    <a:prstClr val="white"/>
                  </a:solidFill>
                  <a:effectLst/>
                  <a:uLnTx/>
                  <a:uFillTx/>
                  <a:latin typeface="+mn-ea"/>
                  <a:cs typeface="+mn-cs"/>
                </a:rPr>
                <a:t>のみ</a:t>
              </a:r>
              <a:endParaRPr kumimoji="1" lang="en-US" altLang="ja-JP" sz="1600" b="1" i="0" u="none" strike="noStrike" kern="1200" cap="none" spc="0" normalizeH="0" baseline="0" noProof="0" dirty="0">
                <a:ln>
                  <a:noFill/>
                </a:ln>
                <a:solidFill>
                  <a:prstClr val="white"/>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n-ea"/>
                  <a:cs typeface="+mn-cs"/>
                </a:rPr>
                <a:t>意匠変更可！</a:t>
              </a:r>
              <a:endParaRPr kumimoji="1" lang="ja-JP" altLang="en-US" sz="1600" b="0" i="0" u="none" strike="noStrike" kern="1200" cap="none" spc="0" normalizeH="0" baseline="0" noProof="0" dirty="0">
                <a:ln>
                  <a:noFill/>
                </a:ln>
                <a:solidFill>
                  <a:prstClr val="black"/>
                </a:solidFill>
                <a:effectLst/>
                <a:uLnTx/>
                <a:uFillTx/>
                <a:latin typeface="+mn-ea"/>
                <a:cs typeface="+mn-cs"/>
              </a:endParaRPr>
            </a:p>
          </p:txBody>
        </p:sp>
      </p:grpSp>
      <p:sp>
        <p:nvSpPr>
          <p:cNvPr id="30" name="テキスト ボックス 29">
            <a:extLst>
              <a:ext uri="{FF2B5EF4-FFF2-40B4-BE49-F238E27FC236}">
                <a16:creationId xmlns:a16="http://schemas.microsoft.com/office/drawing/2014/main" id="{63B121A7-C0F1-4E19-B9E4-AB22A4EEC43A}"/>
              </a:ext>
            </a:extLst>
          </p:cNvPr>
          <p:cNvSpPr txBox="1"/>
          <p:nvPr/>
        </p:nvSpPr>
        <p:spPr>
          <a:xfrm>
            <a:off x="4200844" y="2048236"/>
            <a:ext cx="19670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＜広告料金（税別）＞</a:t>
            </a:r>
          </a:p>
        </p:txBody>
      </p:sp>
      <p:pic>
        <p:nvPicPr>
          <p:cNvPr id="31" name="図 30">
            <a:extLst>
              <a:ext uri="{FF2B5EF4-FFF2-40B4-BE49-F238E27FC236}">
                <a16:creationId xmlns:a16="http://schemas.microsoft.com/office/drawing/2014/main" id="{21BF14D5-247F-284E-9B8F-1447BE657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046" y="144563"/>
            <a:ext cx="591027" cy="576374"/>
          </a:xfrm>
          <a:prstGeom prst="rect">
            <a:avLst/>
          </a:prstGeom>
        </p:spPr>
      </p:pic>
    </p:spTree>
    <p:extLst>
      <p:ext uri="{BB962C8B-B14F-4D97-AF65-F5344CB8AC3E}">
        <p14:creationId xmlns:p14="http://schemas.microsoft.com/office/powerpoint/2010/main" val="218833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0">
            <a:extLst>
              <a:ext uri="{FF2B5EF4-FFF2-40B4-BE49-F238E27FC236}">
                <a16:creationId xmlns:a16="http://schemas.microsoft.com/office/drawing/2014/main" id="{4C5543B2-272A-4499-A84D-3DA09E693621}"/>
              </a:ext>
            </a:extLst>
          </p:cNvPr>
          <p:cNvSpPr>
            <a:spLocks noChangeArrowheads="1"/>
          </p:cNvSpPr>
          <p:nvPr/>
        </p:nvSpPr>
        <p:spPr bwMode="auto">
          <a:xfrm>
            <a:off x="254416" y="728004"/>
            <a:ext cx="5469712" cy="370624"/>
          </a:xfrm>
          <a:prstGeom prst="rect">
            <a:avLst/>
          </a:prstGeom>
          <a:noFill/>
          <a:ln w="9525" cmpd="thinThick">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mn-cs"/>
              </a:rPr>
              <a:t>1</a:t>
            </a:r>
            <a:r>
              <a:rPr kumimoji="1" lang="ja-JP" altLang="en-US"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mn-cs"/>
              </a:rPr>
              <a:t>週間以上の中</a:t>
            </a:r>
            <a:r>
              <a:rPr kumimoji="1" lang="ja-JP" altLang="en-US" sz="1400" b="1" i="0" u="none" strike="noStrike" kern="1200" cap="none" spc="0" normalizeH="0" baseline="0" noProof="0" dirty="0" err="1">
                <a:ln>
                  <a:noFill/>
                </a:ln>
                <a:solidFill>
                  <a:srgbClr val="ED7D31"/>
                </a:solidFill>
                <a:effectLst/>
                <a:uLnTx/>
                <a:uFillTx/>
                <a:latin typeface="メイリオ" panose="020B0604030504040204" pitchFamily="50" charset="-128"/>
                <a:ea typeface="メイリオ" panose="020B0604030504040204" pitchFamily="50" charset="-128"/>
                <a:cs typeface="+mn-cs"/>
              </a:rPr>
              <a:t>づり</a:t>
            </a:r>
            <a:r>
              <a:rPr kumimoji="1" lang="ja-JP" altLang="en-US"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mn-cs"/>
              </a:rPr>
              <a:t>はじめて割引・おかえり割引がさらにお得に！</a:t>
            </a:r>
          </a:p>
        </p:txBody>
      </p:sp>
      <p:sp>
        <p:nvSpPr>
          <p:cNvPr id="16" name="テキスト ボックス 30">
            <a:extLst>
              <a:ext uri="{FF2B5EF4-FFF2-40B4-BE49-F238E27FC236}">
                <a16:creationId xmlns:a16="http://schemas.microsoft.com/office/drawing/2014/main" id="{2F46DF2C-C45F-4BC3-8D70-EECB4D48C590}"/>
              </a:ext>
            </a:extLst>
          </p:cNvPr>
          <p:cNvSpPr txBox="1">
            <a:spLocks noChangeArrowheads="1"/>
          </p:cNvSpPr>
          <p:nvPr/>
        </p:nvSpPr>
        <p:spPr bwMode="auto">
          <a:xfrm>
            <a:off x="107504" y="5733256"/>
            <a:ext cx="8928992" cy="923330"/>
          </a:xfrm>
          <a:prstGeom prst="rect">
            <a:avLst/>
          </a:prstGeom>
          <a:solidFill>
            <a:sysClr val="window" lastClr="FFFFFF">
              <a:lumMod val="95000"/>
            </a:sysClr>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通常販売と並行して販売致します。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納品締切日までに、弊社指定の場所まで納品をお願いします。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作業日は掲出開始日の前日です。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東西線には東葉高速を、南北線には埼玉高速を含みます。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シングル並列掲出の場合、納品枚数はそれぞれ倍となります。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女性専用車中</a:t>
            </a:r>
            <a:r>
              <a:rPr kumimoji="1" lang="ja-JP" altLang="en-US" sz="900" b="0" i="0" u="none" strike="noStrike" kern="0" cap="none" spc="0" normalizeH="0" baseline="0" noProof="0" dirty="0" err="1">
                <a:ln>
                  <a:noFill/>
                </a:ln>
                <a:solidFill>
                  <a:prstClr val="black"/>
                </a:solidFill>
                <a:effectLst/>
                <a:uLnTx/>
                <a:uFillTx/>
                <a:latin typeface="游ゴシック 本文"/>
                <a:ea typeface="游ゴシック" panose="020B0400000000000000" pitchFamily="34" charset="-128"/>
                <a:cs typeface="+mn-cs"/>
              </a:rPr>
              <a:t>づり</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ジャック、単線販売、銀・丸・日単一商品、フリースポットは対象外となります。</a:t>
            </a:r>
          </a:p>
        </p:txBody>
      </p:sp>
      <p:sp>
        <p:nvSpPr>
          <p:cNvPr id="17" name="テキスト ボックス 16">
            <a:extLst>
              <a:ext uri="{FF2B5EF4-FFF2-40B4-BE49-F238E27FC236}">
                <a16:creationId xmlns:a16="http://schemas.microsoft.com/office/drawing/2014/main" id="{8DA4298A-C66C-4BF8-B652-33544CC31C52}"/>
              </a:ext>
            </a:extLst>
          </p:cNvPr>
          <p:cNvSpPr txBox="1"/>
          <p:nvPr/>
        </p:nvSpPr>
        <p:spPr>
          <a:xfrm>
            <a:off x="251520" y="5517232"/>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rPr>
              <a:t>＜備考＞</a:t>
            </a:r>
          </a:p>
        </p:txBody>
      </p:sp>
      <p:sp>
        <p:nvSpPr>
          <p:cNvPr id="9" name="テキスト ボックス 8">
            <a:extLst>
              <a:ext uri="{FF2B5EF4-FFF2-40B4-BE49-F238E27FC236}">
                <a16:creationId xmlns:a16="http://schemas.microsoft.com/office/drawing/2014/main" id="{DA8EA117-3DBA-434B-9E0F-0B8A08261EF2}"/>
              </a:ext>
            </a:extLst>
          </p:cNvPr>
          <p:cNvSpPr txBox="1"/>
          <p:nvPr/>
        </p:nvSpPr>
        <p:spPr>
          <a:xfrm>
            <a:off x="1008704" y="246498"/>
            <a:ext cx="78890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メイリオ" panose="020B0604030504040204" pitchFamily="50" charset="-128"/>
                <a:ea typeface="メイリオ" panose="020B0604030504040204" pitchFamily="50" charset="-128"/>
              </a:rPr>
              <a:t>C</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づり</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はじめて・おかえり割引</a:t>
            </a:r>
          </a:p>
        </p:txBody>
      </p:sp>
      <p:sp>
        <p:nvSpPr>
          <p:cNvPr id="2" name="テキスト ボックス 1">
            <a:extLst>
              <a:ext uri="{FF2B5EF4-FFF2-40B4-BE49-F238E27FC236}">
                <a16:creationId xmlns:a16="http://schemas.microsoft.com/office/drawing/2014/main" id="{99F9E2E1-4DED-4B8D-9AF4-B1E4D3ACEFF6}"/>
              </a:ext>
            </a:extLst>
          </p:cNvPr>
          <p:cNvSpPr txBox="1"/>
          <p:nvPr/>
        </p:nvSpPr>
        <p:spPr>
          <a:xfrm>
            <a:off x="251520" y="1124744"/>
            <a:ext cx="8643295"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通常、広告料金の</a:t>
            </a:r>
            <a:r>
              <a:rPr kumimoji="1" lang="en-US" altLang="ja-JP"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20</a:t>
            </a:r>
            <a:r>
              <a:rPr kumimoji="1" lang="ja-JP" altLang="en-US"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％割引が適用となる、中</a:t>
            </a:r>
            <a:r>
              <a:rPr kumimoji="1" lang="ja-JP" altLang="en-US" sz="1200" b="0" i="0" u="none" strike="noStrike" kern="0" cap="none" spc="0" normalizeH="0" baseline="0" noProof="0" dirty="0" err="1">
                <a:ln>
                  <a:noFill/>
                </a:ln>
                <a:solidFill>
                  <a:srgbClr val="000000"/>
                </a:solidFill>
                <a:effectLst/>
                <a:uLnTx/>
                <a:uFillTx/>
                <a:latin typeface="游ゴシック" panose="020B0400000000000000" pitchFamily="34" charset="-128"/>
                <a:ea typeface="游ゴシック" panose="020B0400000000000000" pitchFamily="34" charset="-128"/>
                <a:cs typeface="+mn-cs"/>
              </a:rPr>
              <a:t>づりの</a:t>
            </a:r>
            <a:r>
              <a:rPr kumimoji="1" lang="ja-JP" altLang="en-US"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はじめて割引・おかえり割引ですが、</a:t>
            </a:r>
            <a:r>
              <a:rPr kumimoji="1" lang="en-US" altLang="ja-JP"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1</a:t>
            </a:r>
            <a:r>
              <a:rPr kumimoji="1" lang="ja-JP" altLang="en-US"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週間以上のお申込みに限り　　　　　　　　　　　　　　　期間限定でさらにお得になりました。この機会に</a:t>
            </a:r>
            <a:r>
              <a:rPr kumimoji="1" lang="ja-JP" altLang="en-US" sz="1200" b="0" i="0" u="none" strike="noStrike" kern="0" cap="none" spc="0" normalizeH="0" baseline="0" noProof="0">
                <a:ln>
                  <a:noFill/>
                </a:ln>
                <a:solidFill>
                  <a:srgbClr val="000000"/>
                </a:solidFill>
                <a:effectLst/>
                <a:uLnTx/>
                <a:uFillTx/>
                <a:latin typeface="游ゴシック" panose="020B0400000000000000" pitchFamily="34" charset="-128"/>
                <a:ea typeface="游ゴシック" panose="020B0400000000000000" pitchFamily="34" charset="-128"/>
                <a:cs typeface="+mn-cs"/>
              </a:rPr>
              <a:t>ぜひご利用下さい。</a:t>
            </a:r>
            <a:endParaRPr kumimoji="1" lang="ja-JP" altLang="en-US"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endParaRPr>
          </a:p>
        </p:txBody>
      </p:sp>
      <p:grpSp>
        <p:nvGrpSpPr>
          <p:cNvPr id="44" name="グループ化 20"/>
          <p:cNvGrpSpPr/>
          <p:nvPr/>
        </p:nvGrpSpPr>
        <p:grpSpPr>
          <a:xfrm>
            <a:off x="251520" y="1700808"/>
            <a:ext cx="8519682" cy="1631216"/>
            <a:chOff x="-1520595" y="1556792"/>
            <a:chExt cx="8519682" cy="1367612"/>
          </a:xfrm>
        </p:grpSpPr>
        <p:sp>
          <p:nvSpPr>
            <p:cNvPr id="46" name="正方形/長方形 45"/>
            <p:cNvSpPr/>
            <p:nvPr/>
          </p:nvSpPr>
          <p:spPr>
            <a:xfrm>
              <a:off x="-927862" y="1556792"/>
              <a:ext cx="6596678" cy="13676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n-ea"/>
                  <a:cs typeface="+mn-cs"/>
                </a:rPr>
                <a:t>【</a:t>
              </a:r>
              <a:r>
                <a:rPr kumimoji="1" lang="ja-JP" altLang="en-US" sz="2000" b="0" i="0" u="none" strike="noStrike" kern="1200" cap="none" spc="0" normalizeH="0" baseline="0" noProof="0" dirty="0">
                  <a:ln>
                    <a:noFill/>
                  </a:ln>
                  <a:solidFill>
                    <a:prstClr val="black"/>
                  </a:solidFill>
                  <a:effectLst/>
                  <a:uLnTx/>
                  <a:uFillTx/>
                  <a:latin typeface="+mn-ea"/>
                  <a:cs typeface="+mn-cs"/>
                </a:rPr>
                <a:t>はじめて割引・おかえり割引</a:t>
              </a:r>
              <a:r>
                <a:rPr kumimoji="1" lang="en-US" altLang="ja-JP" sz="2000" b="0" i="0" u="none" strike="noStrike" kern="1200" cap="none" spc="0" normalizeH="0" baseline="0" noProof="0" dirty="0">
                  <a:ln>
                    <a:noFill/>
                  </a:ln>
                  <a:solidFill>
                    <a:prstClr val="black"/>
                  </a:solidFill>
                  <a:effectLst/>
                  <a:uLnTx/>
                  <a:uFillTx/>
                  <a:latin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ea"/>
                  <a:cs typeface="+mn-cs"/>
                </a:rPr>
                <a:t>　■定価広告料金から　通常</a:t>
              </a:r>
              <a:r>
                <a:rPr kumimoji="1" lang="en-US" altLang="ja-JP" sz="1800" b="0" i="0" u="none" strike="noStrike" kern="1200" cap="none" spc="0" normalizeH="0" baseline="0" noProof="0" dirty="0">
                  <a:ln>
                    <a:noFill/>
                  </a:ln>
                  <a:solidFill>
                    <a:prstClr val="black"/>
                  </a:solidFill>
                  <a:effectLst/>
                  <a:uLnTx/>
                  <a:uFillTx/>
                  <a:latin typeface="+mn-ea"/>
                  <a:cs typeface="+mn-cs"/>
                </a:rPr>
                <a:t>20</a:t>
              </a:r>
              <a:r>
                <a:rPr kumimoji="1" lang="ja-JP" altLang="en-US" sz="1800" b="0" i="0" u="none" strike="noStrike" kern="1200" cap="none" spc="0" normalizeH="0" baseline="0" noProof="0" dirty="0">
                  <a:ln>
                    <a:noFill/>
                  </a:ln>
                  <a:solidFill>
                    <a:prstClr val="black"/>
                  </a:solidFill>
                  <a:effectLst/>
                  <a:uLnTx/>
                  <a:uFillTx/>
                  <a:latin typeface="+mn-ea"/>
                  <a:cs typeface="+mn-cs"/>
                </a:rPr>
                <a:t>％</a:t>
              </a:r>
              <a:r>
                <a:rPr kumimoji="1" lang="en-US" altLang="ja-JP" sz="1800" b="0" i="0" u="none" strike="noStrike" kern="1200" cap="none" spc="0" normalizeH="0" baseline="0" noProof="0" dirty="0">
                  <a:ln>
                    <a:noFill/>
                  </a:ln>
                  <a:solidFill>
                    <a:prstClr val="black"/>
                  </a:solidFill>
                  <a:effectLst/>
                  <a:uLnTx/>
                  <a:uFillTx/>
                  <a:latin typeface="+mn-ea"/>
                  <a:cs typeface="+mn-cs"/>
                </a:rPr>
                <a:t>OFF</a:t>
              </a:r>
              <a:r>
                <a:rPr kumimoji="1" lang="ja-JP" altLang="en-US" sz="1800" b="0" i="0" u="none" strike="noStrike" kern="1200" cap="none" spc="0" normalizeH="0" baseline="0" noProof="0" dirty="0">
                  <a:ln>
                    <a:noFill/>
                  </a:ln>
                  <a:solidFill>
                    <a:prstClr val="black"/>
                  </a:solidFill>
                  <a:effectLst/>
                  <a:uLnTx/>
                  <a:uFillTx/>
                  <a:latin typeface="+mn-ea"/>
                  <a:cs typeface="+mn-cs"/>
                </a:rPr>
                <a:t>　⇒</a:t>
              </a: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400" b="1" i="0" u="sng" strike="noStrike" kern="1200" cap="none" spc="0" normalizeH="0" baseline="0" noProof="0" dirty="0">
                  <a:ln>
                    <a:noFill/>
                  </a:ln>
                  <a:solidFill>
                    <a:srgbClr val="0000FF"/>
                  </a:solidFill>
                  <a:effectLst/>
                  <a:uLnTx/>
                  <a:uFillTx/>
                  <a:latin typeface="+mn-ea"/>
                  <a:cs typeface="+mn-cs"/>
                </a:rPr>
                <a:t>50</a:t>
              </a:r>
              <a:r>
                <a:rPr kumimoji="1" lang="ja-JP" altLang="en-US" sz="2400" b="1" i="0" u="sng" strike="noStrike" kern="1200" cap="none" spc="0" normalizeH="0" baseline="0" noProof="0" dirty="0">
                  <a:ln>
                    <a:noFill/>
                  </a:ln>
                  <a:solidFill>
                    <a:srgbClr val="0000FF"/>
                  </a:solidFill>
                  <a:effectLst/>
                  <a:uLnTx/>
                  <a:uFillTx/>
                  <a:latin typeface="+mn-ea"/>
                  <a:cs typeface="+mn-cs"/>
                </a:rPr>
                <a:t>％</a:t>
              </a:r>
              <a:r>
                <a:rPr kumimoji="1" lang="en-US" altLang="ja-JP" sz="2400" b="1" i="0" u="sng" strike="noStrike" kern="1200" cap="none" spc="0" normalizeH="0" baseline="0" noProof="0" dirty="0">
                  <a:ln>
                    <a:noFill/>
                  </a:ln>
                  <a:solidFill>
                    <a:srgbClr val="0000FF"/>
                  </a:solidFill>
                  <a:effectLst/>
                  <a:uLnTx/>
                  <a:uFillTx/>
                  <a:latin typeface="+mn-ea"/>
                  <a:cs typeface="+mn-cs"/>
                </a:rPr>
                <a:t>OFF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　</a:t>
              </a:r>
              <a:r>
                <a:rPr kumimoji="1" lang="en-US" altLang="ja-JP" sz="1600" b="0" i="0" u="none" strike="noStrike" kern="1200" cap="none" spc="0" normalizeH="0" baseline="0" noProof="0" dirty="0">
                  <a:ln>
                    <a:noFill/>
                  </a:ln>
                  <a:solidFill>
                    <a:srgbClr val="FF0000"/>
                  </a:solidFill>
                  <a:effectLst/>
                  <a:uLnTx/>
                  <a:uFillTx/>
                  <a:latin typeface="+mn-ea"/>
                  <a:cs typeface="+mn-cs"/>
                </a:rPr>
                <a:t>※</a:t>
              </a:r>
              <a:r>
                <a:rPr kumimoji="1" lang="en-US" altLang="ja-JP" sz="1600" b="1" i="0" u="none" strike="noStrike" kern="1200" cap="none" spc="0" normalizeH="0" baseline="0" noProof="0" dirty="0">
                  <a:ln>
                    <a:noFill/>
                  </a:ln>
                  <a:solidFill>
                    <a:srgbClr val="FF0000"/>
                  </a:solidFill>
                  <a:effectLst/>
                  <a:uLnTx/>
                  <a:uFillTx/>
                  <a:latin typeface="+mn-ea"/>
                  <a:cs typeface="+mn-cs"/>
                </a:rPr>
                <a:t>1</a:t>
              </a:r>
              <a:r>
                <a:rPr kumimoji="1" lang="ja-JP" altLang="en-US" sz="1600" b="1" i="0" u="none" strike="noStrike" kern="1200" cap="none" spc="0" normalizeH="0" baseline="0" noProof="0" dirty="0">
                  <a:ln>
                    <a:noFill/>
                  </a:ln>
                  <a:solidFill>
                    <a:srgbClr val="FF0000"/>
                  </a:solidFill>
                  <a:effectLst/>
                  <a:uLnTx/>
                  <a:uFillTx/>
                  <a:latin typeface="+mn-ea"/>
                  <a:cs typeface="+mn-cs"/>
                </a:rPr>
                <a:t>週間以上の申し込み限定</a:t>
              </a:r>
              <a:r>
                <a:rPr kumimoji="1" lang="ja-JP" altLang="en-US" sz="1600" b="0" i="0" u="none" strike="noStrike" kern="1200" cap="none" spc="0" normalizeH="0" baseline="0" noProof="0" dirty="0">
                  <a:ln>
                    <a:noFill/>
                  </a:ln>
                  <a:solidFill>
                    <a:srgbClr val="FF0000"/>
                  </a:solidFill>
                  <a:effectLst/>
                  <a:uLnTx/>
                  <a:uFillTx/>
                  <a:latin typeface="+mn-ea"/>
                  <a:cs typeface="+mn-cs"/>
                </a:rPr>
                <a:t>とし、サイズは問いません。</a:t>
              </a:r>
              <a:endParaRPr kumimoji="1" lang="en-US" altLang="ja-JP" sz="1600" b="0" i="0" u="none" strike="noStrike" kern="1200" cap="none" spc="0" normalizeH="0" baseline="0" noProof="0" dirty="0">
                <a:ln>
                  <a:noFill/>
                </a:ln>
                <a:solidFill>
                  <a:srgbClr val="FF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n-ea"/>
                  <a:cs typeface="+mn-cs"/>
                </a:rPr>
                <a:t>　</a:t>
              </a:r>
              <a:r>
                <a:rPr kumimoji="1" lang="en-US" altLang="ja-JP" sz="1600" b="0" i="0" u="none" strike="noStrike" kern="1200" cap="none" spc="0" normalizeH="0" baseline="0" noProof="0" dirty="0">
                  <a:ln>
                    <a:noFill/>
                  </a:ln>
                  <a:solidFill>
                    <a:srgbClr val="FF0000"/>
                  </a:solidFill>
                  <a:effectLst/>
                  <a:uLnTx/>
                  <a:uFillTx/>
                  <a:latin typeface="+mn-ea"/>
                  <a:cs typeface="+mn-cs"/>
                </a:rPr>
                <a:t>(S</a:t>
              </a:r>
              <a:r>
                <a:rPr kumimoji="1" lang="ja-JP" altLang="en-US" sz="1600" b="0" i="0" u="none" strike="noStrike" kern="1200" cap="none" spc="0" normalizeH="0" baseline="0" noProof="0" dirty="0">
                  <a:ln>
                    <a:noFill/>
                  </a:ln>
                  <a:solidFill>
                    <a:srgbClr val="FF0000"/>
                  </a:solidFill>
                  <a:effectLst/>
                  <a:uLnTx/>
                  <a:uFillTx/>
                  <a:latin typeface="+mn-ea"/>
                  <a:cs typeface="+mn-cs"/>
                </a:rPr>
                <a:t>・</a:t>
              </a:r>
              <a:r>
                <a:rPr kumimoji="1" lang="en-US" altLang="ja-JP" sz="1600" b="0" i="0" u="none" strike="noStrike" kern="1200" cap="none" spc="0" normalizeH="0" baseline="0" noProof="0" dirty="0">
                  <a:ln>
                    <a:noFill/>
                  </a:ln>
                  <a:solidFill>
                    <a:srgbClr val="FF0000"/>
                  </a:solidFill>
                  <a:effectLst/>
                  <a:uLnTx/>
                  <a:uFillTx/>
                  <a:latin typeface="+mn-ea"/>
                  <a:cs typeface="+mn-cs"/>
                </a:rPr>
                <a:t>W</a:t>
              </a:r>
              <a:r>
                <a:rPr kumimoji="1" lang="ja-JP" altLang="en-US" sz="1600" b="0" i="0" u="none" strike="noStrike" kern="1200" cap="none" spc="0" normalizeH="0" baseline="0" noProof="0" dirty="0">
                  <a:ln>
                    <a:noFill/>
                  </a:ln>
                  <a:solidFill>
                    <a:srgbClr val="FF0000"/>
                  </a:solidFill>
                  <a:effectLst/>
                  <a:uLnTx/>
                  <a:uFillTx/>
                  <a:latin typeface="+mn-ea"/>
                  <a:cs typeface="+mn-cs"/>
                </a:rPr>
                <a:t>どちらでも適用可能</a:t>
              </a:r>
              <a:r>
                <a:rPr kumimoji="1" lang="en-US" altLang="ja-JP" sz="1600" b="0" i="0" u="none" strike="noStrike" kern="1200" cap="none" spc="0" normalizeH="0" baseline="0" noProof="0" dirty="0">
                  <a:ln>
                    <a:noFill/>
                  </a:ln>
                  <a:solidFill>
                    <a:srgbClr val="FF0000"/>
                  </a:solidFill>
                  <a:effectLst/>
                  <a:uLnTx/>
                  <a:uFillTx/>
                  <a:latin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sng" strike="noStrike" kern="1200" cap="none" spc="0" normalizeH="0" baseline="0" noProof="0" dirty="0">
                <a:ln>
                  <a:noFill/>
                </a:ln>
                <a:solidFill>
                  <a:srgbClr val="0000FF"/>
                </a:solidFill>
                <a:effectLst/>
                <a:uLnTx/>
                <a:uFillTx/>
                <a:latin typeface="+mn-ea"/>
                <a:cs typeface="+mn-cs"/>
              </a:endParaRPr>
            </a:p>
          </p:txBody>
        </p:sp>
        <p:sp>
          <p:nvSpPr>
            <p:cNvPr id="48" name="正方形/長方形 47"/>
            <p:cNvSpPr/>
            <p:nvPr/>
          </p:nvSpPr>
          <p:spPr>
            <a:xfrm>
              <a:off x="-1520595" y="1556793"/>
              <a:ext cx="8519682" cy="1026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49" name="グループ化 40"/>
          <p:cNvGrpSpPr/>
          <p:nvPr/>
        </p:nvGrpSpPr>
        <p:grpSpPr>
          <a:xfrm>
            <a:off x="251520" y="3068960"/>
            <a:ext cx="4176464" cy="1477328"/>
            <a:chOff x="552626" y="2420888"/>
            <a:chExt cx="3974378" cy="3200877"/>
          </a:xfrm>
        </p:grpSpPr>
        <p:sp>
          <p:nvSpPr>
            <p:cNvPr id="55" name="正方形/長方形 54"/>
            <p:cNvSpPr/>
            <p:nvPr/>
          </p:nvSpPr>
          <p:spPr>
            <a:xfrm>
              <a:off x="552626" y="2420888"/>
              <a:ext cx="3947365" cy="23402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ea"/>
                <a:cs typeface="+mn-cs"/>
              </a:endParaRPr>
            </a:p>
          </p:txBody>
        </p:sp>
        <p:sp>
          <p:nvSpPr>
            <p:cNvPr id="56" name="正方形/長方形 55"/>
            <p:cNvSpPr/>
            <p:nvPr/>
          </p:nvSpPr>
          <p:spPr>
            <a:xfrm>
              <a:off x="558958" y="2420888"/>
              <a:ext cx="3968046" cy="32008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mn-ea"/>
                  <a:cs typeface="+mn-cs"/>
                </a:rPr>
                <a:t>はじめて割引</a:t>
              </a:r>
              <a:endParaRPr kumimoji="1" lang="en-US" altLang="ja-JP" sz="1800" b="0" i="0" u="sng"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■適用条件： </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　</a:t>
              </a:r>
              <a:r>
                <a:rPr kumimoji="1" lang="en-US" altLang="ja-JP" sz="1200" b="0" i="0" u="none" strike="noStrike" kern="1200" cap="none" spc="0" normalizeH="0" baseline="0" noProof="0" dirty="0">
                  <a:ln>
                    <a:noFill/>
                  </a:ln>
                  <a:solidFill>
                    <a:prstClr val="black"/>
                  </a:solidFill>
                  <a:effectLst/>
                  <a:uLnTx/>
                  <a:uFillTx/>
                  <a:latin typeface="+mn-ea"/>
                  <a:cs typeface="+mn-cs"/>
                </a:rPr>
                <a:t>2016</a:t>
              </a:r>
              <a:r>
                <a:rPr kumimoji="1" lang="ja-JP" altLang="en-US" sz="1200" b="0" i="0" u="none" strike="noStrike" kern="1200" cap="none" spc="0" normalizeH="0" baseline="0" noProof="0" dirty="0">
                  <a:ln>
                    <a:noFill/>
                  </a:ln>
                  <a:solidFill>
                    <a:prstClr val="black"/>
                  </a:solidFill>
                  <a:effectLst/>
                  <a:uLnTx/>
                  <a:uFillTx/>
                  <a:latin typeface="+mn-ea"/>
                  <a:cs typeface="+mn-cs"/>
                </a:rPr>
                <a:t>年</a:t>
              </a:r>
              <a:r>
                <a:rPr kumimoji="1" lang="en-US" altLang="ja-JP" sz="1200" b="0" i="0" u="none" strike="noStrike" kern="1200" cap="none" spc="0" normalizeH="0" baseline="0" noProof="0" dirty="0">
                  <a:ln>
                    <a:noFill/>
                  </a:ln>
                  <a:solidFill>
                    <a:prstClr val="black"/>
                  </a:solidFill>
                  <a:effectLst/>
                  <a:uLnTx/>
                  <a:uFillTx/>
                  <a:latin typeface="+mn-ea"/>
                  <a:cs typeface="+mn-cs"/>
                </a:rPr>
                <a:t>4</a:t>
              </a:r>
              <a:r>
                <a:rPr kumimoji="1" lang="ja-JP" altLang="en-US" sz="1200" b="0" i="0" u="none" strike="noStrike" kern="1200" cap="none" spc="0" normalizeH="0" baseline="0" noProof="0" dirty="0">
                  <a:ln>
                    <a:noFill/>
                  </a:ln>
                  <a:solidFill>
                    <a:prstClr val="black"/>
                  </a:solidFill>
                  <a:effectLst/>
                  <a:uLnTx/>
                  <a:uFillTx/>
                  <a:latin typeface="+mn-ea"/>
                  <a:cs typeface="+mn-cs"/>
                </a:rPr>
                <a:t>月以降、</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　中</a:t>
              </a:r>
              <a:r>
                <a:rPr kumimoji="1" lang="ja-JP" altLang="en-US" sz="1200" b="0" i="0" u="none" strike="noStrike" kern="1200" cap="none" spc="0" normalizeH="0" baseline="0" noProof="0" dirty="0" err="1">
                  <a:ln>
                    <a:noFill/>
                  </a:ln>
                  <a:solidFill>
                    <a:prstClr val="black"/>
                  </a:solidFill>
                  <a:effectLst/>
                  <a:uLnTx/>
                  <a:uFillTx/>
                  <a:latin typeface="+mn-ea"/>
                  <a:cs typeface="+mn-cs"/>
                </a:rPr>
                <a:t>づりに出稿</a:t>
              </a:r>
              <a:r>
                <a:rPr kumimoji="1" lang="ja-JP" altLang="en-US" sz="1200" b="0" i="0" u="none" strike="noStrike" kern="1200" cap="none" spc="0" normalizeH="0" baseline="0" noProof="0" dirty="0">
                  <a:ln>
                    <a:noFill/>
                  </a:ln>
                  <a:solidFill>
                    <a:prstClr val="black"/>
                  </a:solidFill>
                  <a:effectLst/>
                  <a:uLnTx/>
                  <a:uFillTx/>
                  <a:latin typeface="+mn-ea"/>
                  <a:cs typeface="+mn-cs"/>
                </a:rPr>
                <a:t>実績のない広告主に適用致します。</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ea"/>
                <a:cs typeface="+mn-cs"/>
              </a:endParaRPr>
            </a:p>
          </p:txBody>
        </p:sp>
      </p:grpSp>
      <p:sp>
        <p:nvSpPr>
          <p:cNvPr id="57" name="正方形/長方形 56"/>
          <p:cNvSpPr/>
          <p:nvPr/>
        </p:nvSpPr>
        <p:spPr>
          <a:xfrm>
            <a:off x="4572000" y="3068960"/>
            <a:ext cx="4140203"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おかえり割引</a:t>
            </a:r>
            <a:endParaRPr kumimoji="1" lang="en-US" altLang="ja-JP" sz="1800" b="0" i="0" u="sng"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■適用条件： </a:t>
            </a:r>
            <a:endParaRPr kumimoji="1" lang="en-US" altLang="ja-JP"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　</a:t>
            </a:r>
            <a:r>
              <a:rPr kumimoji="1" lang="en-US" altLang="ja-JP" sz="1200" b="0" i="0" u="none" strike="noStrike" kern="1200" cap="none" spc="0" normalizeH="0" baseline="0" noProof="0" dirty="0">
                <a:ln>
                  <a:noFill/>
                </a:ln>
                <a:solidFill>
                  <a:prstClr val="black"/>
                </a:solidFill>
                <a:effectLst/>
                <a:uLnTx/>
                <a:uFillTx/>
                <a:latin typeface="+mn-ea"/>
                <a:cs typeface="+mn-cs"/>
              </a:rPr>
              <a:t>2016</a:t>
            </a:r>
            <a:r>
              <a:rPr kumimoji="1" lang="ja-JP" altLang="en-US" sz="1200" b="0" i="0" u="none" strike="noStrike" kern="1200" cap="none" spc="0" normalizeH="0" baseline="0" noProof="0" dirty="0">
                <a:ln>
                  <a:noFill/>
                </a:ln>
                <a:solidFill>
                  <a:prstClr val="black"/>
                </a:solidFill>
                <a:effectLst/>
                <a:uLnTx/>
                <a:uFillTx/>
                <a:latin typeface="+mn-ea"/>
                <a:cs typeface="+mn-cs"/>
              </a:rPr>
              <a:t>年</a:t>
            </a:r>
            <a:r>
              <a:rPr kumimoji="1" lang="en-US" altLang="ja-JP" sz="1200" b="0" i="0" u="none" strike="noStrike" kern="1200" cap="none" spc="0" normalizeH="0" baseline="0" noProof="0" dirty="0">
                <a:ln>
                  <a:noFill/>
                </a:ln>
                <a:solidFill>
                  <a:prstClr val="black"/>
                </a:solidFill>
                <a:effectLst/>
                <a:uLnTx/>
                <a:uFillTx/>
                <a:latin typeface="+mn-ea"/>
                <a:cs typeface="+mn-cs"/>
              </a:rPr>
              <a:t>4</a:t>
            </a:r>
            <a:r>
              <a:rPr kumimoji="1" lang="ja-JP" altLang="en-US" sz="1200" b="0" i="0" u="none" strike="noStrike" kern="1200" cap="none" spc="0" normalizeH="0" baseline="0" noProof="0" dirty="0">
                <a:ln>
                  <a:noFill/>
                </a:ln>
                <a:solidFill>
                  <a:prstClr val="black"/>
                </a:solidFill>
                <a:effectLst/>
                <a:uLnTx/>
                <a:uFillTx/>
                <a:latin typeface="+mn-ea"/>
                <a:cs typeface="+mn-cs"/>
              </a:rPr>
              <a:t>月～</a:t>
            </a:r>
            <a:r>
              <a:rPr kumimoji="1" lang="en-US" altLang="ja-JP" sz="1200" b="0" i="0" u="none" strike="noStrike" kern="1200" cap="none" spc="0" normalizeH="0" baseline="0" noProof="0" dirty="0">
                <a:ln>
                  <a:noFill/>
                </a:ln>
                <a:solidFill>
                  <a:prstClr val="black"/>
                </a:solidFill>
                <a:effectLst/>
                <a:uLnTx/>
                <a:uFillTx/>
                <a:latin typeface="+mn-ea"/>
                <a:cs typeface="+mn-cs"/>
              </a:rPr>
              <a:t>2019</a:t>
            </a:r>
            <a:r>
              <a:rPr kumimoji="1" lang="ja-JP" altLang="en-US" sz="1200" b="0" i="0" u="none" strike="noStrike" kern="1200" cap="none" spc="0" normalizeH="0" baseline="0" noProof="0" dirty="0">
                <a:ln>
                  <a:noFill/>
                </a:ln>
                <a:solidFill>
                  <a:prstClr val="black"/>
                </a:solidFill>
                <a:effectLst/>
                <a:uLnTx/>
                <a:uFillTx/>
                <a:latin typeface="+mn-ea"/>
                <a:cs typeface="+mn-cs"/>
              </a:rPr>
              <a:t>年</a:t>
            </a:r>
            <a:r>
              <a:rPr kumimoji="1" lang="en-US" altLang="ja-JP" sz="1200" b="0" i="0" u="none" strike="noStrike" kern="1200" cap="none" spc="0" normalizeH="0" baseline="0" noProof="0" dirty="0">
                <a:ln>
                  <a:noFill/>
                </a:ln>
                <a:solidFill>
                  <a:prstClr val="black"/>
                </a:solidFill>
                <a:effectLst/>
                <a:uLnTx/>
                <a:uFillTx/>
                <a:latin typeface="+mn-ea"/>
                <a:cs typeface="+mn-cs"/>
              </a:rPr>
              <a:t>3</a:t>
            </a:r>
            <a:r>
              <a:rPr kumimoji="1" lang="ja-JP" altLang="en-US" sz="1200" b="0" i="0" u="none" strike="noStrike" kern="1200" cap="none" spc="0" normalizeH="0" baseline="0" noProof="0" dirty="0">
                <a:ln>
                  <a:noFill/>
                </a:ln>
                <a:solidFill>
                  <a:prstClr val="black"/>
                </a:solidFill>
                <a:effectLst/>
                <a:uLnTx/>
                <a:uFillTx/>
                <a:latin typeface="+mn-ea"/>
                <a:cs typeface="+mn-cs"/>
              </a:rPr>
              <a:t>月</a:t>
            </a: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の期間内に出稿実績があり</a:t>
            </a:r>
            <a:endParaRPr kumimoji="1" lang="en-US" altLang="ja-JP"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2019</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年</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4</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月～</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2020</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年</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3</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月の期間内に出稿実績がない</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広告主に適用致します。</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p:txBody>
      </p:sp>
      <p:sp>
        <p:nvSpPr>
          <p:cNvPr id="19" name="正方形/長方形 18"/>
          <p:cNvSpPr/>
          <p:nvPr/>
        </p:nvSpPr>
        <p:spPr>
          <a:xfrm>
            <a:off x="4572000" y="3068960"/>
            <a:ext cx="414807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n-ea"/>
              <a:cs typeface="+mn-cs"/>
            </a:endParaRPr>
          </a:p>
        </p:txBody>
      </p:sp>
      <p:sp>
        <p:nvSpPr>
          <p:cNvPr id="20" name="Rectangle 19">
            <a:extLst>
              <a:ext uri="{FF2B5EF4-FFF2-40B4-BE49-F238E27FC236}">
                <a16:creationId xmlns:a16="http://schemas.microsoft.com/office/drawing/2014/main" id="{CB5D2A99-2A24-4CCE-B378-6C97FDC015DF}"/>
              </a:ext>
            </a:extLst>
          </p:cNvPr>
          <p:cNvSpPr>
            <a:spLocks noChangeArrowheads="1"/>
          </p:cNvSpPr>
          <p:nvPr/>
        </p:nvSpPr>
        <p:spPr bwMode="auto">
          <a:xfrm>
            <a:off x="4499992" y="4221088"/>
            <a:ext cx="1081087" cy="252413"/>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＜掲出期間＞</a:t>
            </a:r>
          </a:p>
        </p:txBody>
      </p:sp>
      <p:sp>
        <p:nvSpPr>
          <p:cNvPr id="21" name="テキスト ボックス 39">
            <a:extLst>
              <a:ext uri="{FF2B5EF4-FFF2-40B4-BE49-F238E27FC236}">
                <a16:creationId xmlns:a16="http://schemas.microsoft.com/office/drawing/2014/main" id="{3EDD8A11-4DC4-4697-A321-070B3484C4D8}"/>
              </a:ext>
            </a:extLst>
          </p:cNvPr>
          <p:cNvSpPr txBox="1">
            <a:spLocks noChangeArrowheads="1"/>
          </p:cNvSpPr>
          <p:nvPr/>
        </p:nvSpPr>
        <p:spPr bwMode="auto">
          <a:xfrm>
            <a:off x="5220072" y="4653136"/>
            <a:ext cx="3096344"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ea"/>
                <a:cs typeface="+mn-cs"/>
              </a:rPr>
              <a:t>7/20(</a:t>
            </a:r>
            <a:r>
              <a:rPr kumimoji="1" lang="ja-JP" altLang="en-US" sz="1600" b="0" i="0" u="none" strike="noStrike" kern="1200" cap="none" spc="0" normalizeH="0" baseline="0" noProof="0" dirty="0">
                <a:ln>
                  <a:noFill/>
                </a:ln>
                <a:solidFill>
                  <a:prstClr val="black"/>
                </a:solidFill>
                <a:effectLst/>
                <a:uLnTx/>
                <a:uFillTx/>
                <a:latin typeface="+mn-ea"/>
                <a:cs typeface="+mn-cs"/>
              </a:rPr>
              <a:t>月</a:t>
            </a:r>
            <a:r>
              <a:rPr kumimoji="1" lang="en-US" altLang="ja-JP" sz="1600" b="0" i="0" u="none" strike="noStrike" kern="1200" cap="none" spc="0" normalizeH="0" baseline="0" noProof="0" dirty="0">
                <a:ln>
                  <a:noFill/>
                </a:ln>
                <a:solidFill>
                  <a:prstClr val="black"/>
                </a:solidFill>
                <a:effectLst/>
                <a:uLnTx/>
                <a:uFillTx/>
                <a:latin typeface="+mn-ea"/>
                <a:cs typeface="+mn-cs"/>
              </a:rPr>
              <a:t>)</a:t>
            </a:r>
            <a:r>
              <a:rPr kumimoji="1" lang="ja-JP" altLang="en-US" sz="1600" b="0" i="0" u="none" strike="noStrike" kern="1200" cap="none" spc="0" normalizeH="0" baseline="0" noProof="0" dirty="0">
                <a:ln>
                  <a:noFill/>
                </a:ln>
                <a:solidFill>
                  <a:prstClr val="black"/>
                </a:solidFill>
                <a:effectLst/>
                <a:uLnTx/>
                <a:uFillTx/>
                <a:latin typeface="+mn-ea"/>
                <a:cs typeface="+mn-cs"/>
              </a:rPr>
              <a:t>～</a:t>
            </a:r>
            <a:r>
              <a:rPr kumimoji="1" lang="en-US" altLang="ja-JP" sz="1600" b="0" i="0" u="none" strike="noStrike" kern="1200" cap="none" spc="0" normalizeH="0" baseline="0" noProof="0" dirty="0">
                <a:ln>
                  <a:noFill/>
                </a:ln>
                <a:solidFill>
                  <a:prstClr val="black"/>
                </a:solidFill>
                <a:effectLst/>
                <a:uLnTx/>
                <a:uFillTx/>
                <a:latin typeface="+mn-ea"/>
                <a:cs typeface="+mn-cs"/>
              </a:rPr>
              <a:t>8/31(</a:t>
            </a:r>
            <a:r>
              <a:rPr kumimoji="1" lang="ja-JP" altLang="en-US" sz="1600" b="0" i="0" u="none" strike="noStrike" kern="1200" cap="none" spc="0" normalizeH="0" baseline="0" noProof="0" dirty="0">
                <a:ln>
                  <a:noFill/>
                </a:ln>
                <a:solidFill>
                  <a:prstClr val="black"/>
                </a:solidFill>
                <a:effectLst/>
                <a:uLnTx/>
                <a:uFillTx/>
                <a:latin typeface="+mn-ea"/>
                <a:cs typeface="+mn-cs"/>
              </a:rPr>
              <a:t>月</a:t>
            </a:r>
            <a:r>
              <a:rPr kumimoji="1" lang="en-US" altLang="ja-JP" sz="1600" b="0" i="0" u="none" strike="noStrike" kern="1200" cap="none" spc="0" normalizeH="0" baseline="0" noProof="0" dirty="0">
                <a:ln>
                  <a:noFill/>
                </a:ln>
                <a:solidFill>
                  <a:prstClr val="black"/>
                </a:solidFill>
                <a:effectLst/>
                <a:uLnTx/>
                <a:uFillTx/>
                <a:latin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　　　　掲出開始分まで適用</a:t>
            </a:r>
            <a:endParaRPr kumimoji="1" lang="en-US" altLang="ja-JP" sz="1600" b="0" i="0" u="none" strike="noStrike" kern="1200" cap="none" spc="0" normalizeH="0" baseline="0" noProof="0" dirty="0">
              <a:ln>
                <a:noFill/>
              </a:ln>
              <a:solidFill>
                <a:prstClr val="black"/>
              </a:solidFill>
              <a:effectLst/>
              <a:uLnTx/>
              <a:uFillTx/>
              <a:latin typeface="+mn-ea"/>
              <a:cs typeface="+mn-cs"/>
            </a:endParaRPr>
          </a:p>
        </p:txBody>
      </p:sp>
      <p:pic>
        <p:nvPicPr>
          <p:cNvPr id="22" name="Picture 1">
            <a:extLst>
              <a:ext uri="{FF2B5EF4-FFF2-40B4-BE49-F238E27FC236}">
                <a16:creationId xmlns:a16="http://schemas.microsoft.com/office/drawing/2014/main" id="{A252F0DA-CBE1-4437-864D-81534579B8F6}"/>
              </a:ext>
            </a:extLst>
          </p:cNvPr>
          <p:cNvPicPr>
            <a:picLocks noChangeAspect="1" noChangeArrowheads="1"/>
          </p:cNvPicPr>
          <p:nvPr/>
        </p:nvPicPr>
        <p:blipFill>
          <a:blip r:embed="rId3" cstate="print"/>
          <a:srcRect/>
          <a:stretch>
            <a:fillRect/>
          </a:stretch>
        </p:blipFill>
        <p:spPr bwMode="auto">
          <a:xfrm>
            <a:off x="1763688" y="4293096"/>
            <a:ext cx="2160240" cy="1273098"/>
          </a:xfrm>
          <a:prstGeom prst="rect">
            <a:avLst/>
          </a:prstGeom>
          <a:ln>
            <a:noFill/>
          </a:ln>
          <a:effectLst>
            <a:outerShdw blurRad="292100" dist="139700" dir="2700000" algn="tl" rotWithShape="0">
              <a:srgbClr val="333333">
                <a:alpha val="65000"/>
              </a:srgbClr>
            </a:outerShdw>
          </a:effectLst>
        </p:spPr>
      </p:pic>
      <p:sp>
        <p:nvSpPr>
          <p:cNvPr id="24" name="テキスト ボックス 23">
            <a:extLst>
              <a:ext uri="{FF2B5EF4-FFF2-40B4-BE49-F238E27FC236}">
                <a16:creationId xmlns:a16="http://schemas.microsoft.com/office/drawing/2014/main" id="{3B262306-0D9E-4139-BD9D-13770D309493}"/>
              </a:ext>
            </a:extLst>
          </p:cNvPr>
          <p:cNvSpPr txBox="1"/>
          <p:nvPr/>
        </p:nvSpPr>
        <p:spPr>
          <a:xfrm>
            <a:off x="179512" y="4221088"/>
            <a:ext cx="15404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＜掲出イメージ＞</a:t>
            </a:r>
          </a:p>
        </p:txBody>
      </p:sp>
      <p:sp>
        <p:nvSpPr>
          <p:cNvPr id="25" name="フリーフォーム 16">
            <a:extLst>
              <a:ext uri="{FF2B5EF4-FFF2-40B4-BE49-F238E27FC236}">
                <a16:creationId xmlns:a16="http://schemas.microsoft.com/office/drawing/2014/main" id="{5CF076FA-68A5-441E-8558-73F911BA5882}"/>
              </a:ext>
            </a:extLst>
          </p:cNvPr>
          <p:cNvSpPr/>
          <p:nvPr/>
        </p:nvSpPr>
        <p:spPr bwMode="auto">
          <a:xfrm>
            <a:off x="1907705" y="4528369"/>
            <a:ext cx="1913355" cy="632663"/>
          </a:xfrm>
          <a:prstGeom prst="roundRect">
            <a:avLst>
              <a:gd name="adj" fmla="val 0"/>
            </a:avLst>
          </a:prstGeom>
          <a:solidFill>
            <a:srgbClr val="4F81BD">
              <a:lumMod val="40000"/>
              <a:lumOff val="60000"/>
            </a:srgbClr>
          </a:solidFill>
          <a:ln w="12700"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中</a:t>
            </a:r>
            <a:r>
              <a:rPr kumimoji="0" lang="ja-JP" altLang="en-US" sz="1200" b="0" i="0" u="none" strike="noStrike" kern="0" cap="none" spc="0" normalizeH="0" baseline="0" noProof="0" dirty="0" err="1">
                <a:ln>
                  <a:noFill/>
                </a:ln>
                <a:solidFill>
                  <a:prstClr val="black"/>
                </a:solidFill>
                <a:effectLst/>
                <a:uLnTx/>
                <a:uFillTx/>
                <a:latin typeface="游ゴシック 本文"/>
                <a:ea typeface="游ゴシック" panose="020B0400000000000000" pitchFamily="34" charset="-128"/>
                <a:cs typeface="+mn-cs"/>
              </a:rPr>
              <a:t>づり</a:t>
            </a:r>
            <a:endParaRPr kumimoji="0" lang="en-US" altLang="ja-JP" sz="12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a:t>
            </a:r>
            <a:r>
              <a:rPr kumimoji="0" lang="ja-JP" altLang="en-US" sz="12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ワイドサイズ</a:t>
            </a:r>
            <a:r>
              <a:rPr kumimoji="0" lang="en-US" altLang="ja-JP" sz="12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rPr>
              <a:t>)</a:t>
            </a:r>
            <a:endParaRPr kumimoji="0" lang="ja-JP" altLang="en-US" sz="1200" b="0" i="0" u="none" strike="noStrike" kern="0" cap="none" spc="0" normalizeH="0" baseline="0" noProof="0" dirty="0">
              <a:ln>
                <a:noFill/>
              </a:ln>
              <a:solidFill>
                <a:prstClr val="black"/>
              </a:solidFill>
              <a:effectLst/>
              <a:uLnTx/>
              <a:uFillTx/>
              <a:latin typeface="游ゴシック 本文"/>
              <a:ea typeface="游ゴシック" panose="020B0400000000000000" pitchFamily="34" charset="-128"/>
              <a:cs typeface="+mn-cs"/>
            </a:endParaRPr>
          </a:p>
        </p:txBody>
      </p:sp>
      <p:pic>
        <p:nvPicPr>
          <p:cNvPr id="23" name="図 22">
            <a:extLst>
              <a:ext uri="{FF2B5EF4-FFF2-40B4-BE49-F238E27FC236}">
                <a16:creationId xmlns:a16="http://schemas.microsoft.com/office/drawing/2014/main" id="{3EA59F8E-9AAA-3540-9EA0-F5B41B63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46" y="144563"/>
            <a:ext cx="591027" cy="576374"/>
          </a:xfrm>
          <a:prstGeom prst="rect">
            <a:avLst/>
          </a:prstGeom>
        </p:spPr>
      </p:pic>
    </p:spTree>
    <p:extLst>
      <p:ext uri="{BB962C8B-B14F-4D97-AF65-F5344CB8AC3E}">
        <p14:creationId xmlns:p14="http://schemas.microsoft.com/office/powerpoint/2010/main" val="196045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0">
            <a:extLst>
              <a:ext uri="{FF2B5EF4-FFF2-40B4-BE49-F238E27FC236}">
                <a16:creationId xmlns:a16="http://schemas.microsoft.com/office/drawing/2014/main" id="{4C5543B2-272A-4499-A84D-3DA09E693621}"/>
              </a:ext>
            </a:extLst>
          </p:cNvPr>
          <p:cNvSpPr>
            <a:spLocks noChangeArrowheads="1"/>
          </p:cNvSpPr>
          <p:nvPr/>
        </p:nvSpPr>
        <p:spPr bwMode="auto">
          <a:xfrm>
            <a:off x="254416" y="728004"/>
            <a:ext cx="4677623" cy="370624"/>
          </a:xfrm>
          <a:prstGeom prst="rect">
            <a:avLst/>
          </a:prstGeom>
          <a:noFill/>
          <a:ln w="9525" cmpd="thinThick">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mn-cs"/>
              </a:rPr>
              <a:t>銀座線・丸ノ内線・日比谷線の主要</a:t>
            </a:r>
            <a:r>
              <a:rPr kumimoji="1" lang="en-US" altLang="ja-JP"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mn-cs"/>
              </a:rPr>
              <a:t>3</a:t>
            </a:r>
            <a:r>
              <a:rPr kumimoji="1" lang="ja-JP" altLang="en-US"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mn-cs"/>
              </a:rPr>
              <a:t>路線を網羅！</a:t>
            </a:r>
          </a:p>
        </p:txBody>
      </p:sp>
      <p:sp>
        <p:nvSpPr>
          <p:cNvPr id="16" name="テキスト ボックス 30">
            <a:extLst>
              <a:ext uri="{FF2B5EF4-FFF2-40B4-BE49-F238E27FC236}">
                <a16:creationId xmlns:a16="http://schemas.microsoft.com/office/drawing/2014/main" id="{2F46DF2C-C45F-4BC3-8D70-EECB4D48C590}"/>
              </a:ext>
            </a:extLst>
          </p:cNvPr>
          <p:cNvSpPr txBox="1">
            <a:spLocks noChangeArrowheads="1"/>
          </p:cNvSpPr>
          <p:nvPr/>
        </p:nvSpPr>
        <p:spPr bwMode="auto">
          <a:xfrm>
            <a:off x="251520" y="6093296"/>
            <a:ext cx="8633770" cy="507831"/>
          </a:xfrm>
          <a:prstGeom prst="rect">
            <a:avLst/>
          </a:prstGeom>
          <a:solidFill>
            <a:sysClr val="window" lastClr="FFFFFF">
              <a:lumMod val="95000"/>
            </a:sysClr>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50"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50" charset="-128"/>
                <a:cs typeface="+mn-cs"/>
              </a:rPr>
              <a:t>通常販売と並行して販売致します。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50"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50" charset="-128"/>
                <a:cs typeface="+mn-cs"/>
              </a:rPr>
              <a:t>納品締切日までに、弊社指定の場所まで納品をお願いします。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游ゴシック 本文"/>
                <a:ea typeface="游ゴシック" panose="020B0400000000000000" pitchFamily="50" charset="-128"/>
                <a:cs typeface="+mn-cs"/>
              </a:rPr>
              <a:t>※ </a:t>
            </a:r>
            <a:r>
              <a:rPr kumimoji="1" lang="ja-JP" altLang="en-US" sz="900" b="0" i="0" u="none" strike="noStrike" kern="0" cap="none" spc="0" normalizeH="0" baseline="0" noProof="0" dirty="0">
                <a:ln>
                  <a:noFill/>
                </a:ln>
                <a:solidFill>
                  <a:prstClr val="black"/>
                </a:solidFill>
                <a:effectLst/>
                <a:uLnTx/>
                <a:uFillTx/>
                <a:latin typeface="游ゴシック 本文"/>
                <a:ea typeface="游ゴシック" panose="020B0400000000000000" pitchFamily="50" charset="-128"/>
                <a:cs typeface="+mn-cs"/>
              </a:rPr>
              <a:t>作業日は掲出開始日の前日です。</a:t>
            </a:r>
          </a:p>
        </p:txBody>
      </p:sp>
      <p:sp>
        <p:nvSpPr>
          <p:cNvPr id="17" name="テキスト ボックス 16">
            <a:extLst>
              <a:ext uri="{FF2B5EF4-FFF2-40B4-BE49-F238E27FC236}">
                <a16:creationId xmlns:a16="http://schemas.microsoft.com/office/drawing/2014/main" id="{8DA4298A-C66C-4BF8-B652-33544CC31C52}"/>
              </a:ext>
            </a:extLst>
          </p:cNvPr>
          <p:cNvSpPr txBox="1"/>
          <p:nvPr/>
        </p:nvSpPr>
        <p:spPr>
          <a:xfrm>
            <a:off x="251520" y="5805264"/>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rPr>
              <a:t>＜備考＞</a:t>
            </a:r>
          </a:p>
        </p:txBody>
      </p:sp>
      <p:sp>
        <p:nvSpPr>
          <p:cNvPr id="9" name="テキスト ボックス 8">
            <a:extLst>
              <a:ext uri="{FF2B5EF4-FFF2-40B4-BE49-F238E27FC236}">
                <a16:creationId xmlns:a16="http://schemas.microsoft.com/office/drawing/2014/main" id="{DA8EA117-3DBA-434B-9E0F-0B8A08261EF2}"/>
              </a:ext>
            </a:extLst>
          </p:cNvPr>
          <p:cNvSpPr txBox="1"/>
          <p:nvPr/>
        </p:nvSpPr>
        <p:spPr>
          <a:xfrm>
            <a:off x="1008704" y="246498"/>
            <a:ext cx="78890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メイリオ" panose="020B0604030504040204" pitchFamily="50" charset="-128"/>
                <a:ea typeface="メイリオ" panose="020B0604030504040204" pitchFamily="50" charset="-128"/>
              </a:rPr>
              <a:t>D</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ツイン☆スター</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銀座カルテットセット</a:t>
            </a:r>
          </a:p>
        </p:txBody>
      </p:sp>
      <p:sp>
        <p:nvSpPr>
          <p:cNvPr id="19" name="テキスト ボックス 18">
            <a:extLst>
              <a:ext uri="{FF2B5EF4-FFF2-40B4-BE49-F238E27FC236}">
                <a16:creationId xmlns:a16="http://schemas.microsoft.com/office/drawing/2014/main" id="{3B262306-0D9E-4139-BD9D-13770D309493}"/>
              </a:ext>
            </a:extLst>
          </p:cNvPr>
          <p:cNvSpPr txBox="1"/>
          <p:nvPr/>
        </p:nvSpPr>
        <p:spPr>
          <a:xfrm>
            <a:off x="251520" y="1916832"/>
            <a:ext cx="15404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＜掲出イメージ＞</a:t>
            </a:r>
          </a:p>
        </p:txBody>
      </p:sp>
      <p:sp>
        <p:nvSpPr>
          <p:cNvPr id="23" name="Rectangle 10">
            <a:extLst>
              <a:ext uri="{FF2B5EF4-FFF2-40B4-BE49-F238E27FC236}">
                <a16:creationId xmlns:a16="http://schemas.microsoft.com/office/drawing/2014/main" id="{DBA387E3-DB76-4CB9-AE5C-C636CAF70623}"/>
              </a:ext>
            </a:extLst>
          </p:cNvPr>
          <p:cNvSpPr>
            <a:spLocks noChangeArrowheads="1"/>
          </p:cNvSpPr>
          <p:nvPr/>
        </p:nvSpPr>
        <p:spPr bwMode="auto">
          <a:xfrm>
            <a:off x="3859280" y="4692723"/>
            <a:ext cx="3240360" cy="1347973"/>
          </a:xfrm>
          <a:prstGeom prst="rect">
            <a:avLst/>
          </a:prstGeom>
          <a:noFill/>
          <a:ln w="9525">
            <a:no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ea"/>
                <a:cs typeface="+mn-cs"/>
              </a:rPr>
              <a:t>＜掲出期間＞</a:t>
            </a:r>
            <a:endParaRPr kumimoji="1" lang="en-US" altLang="ja-JP" sz="11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①</a:t>
            </a:r>
            <a:r>
              <a:rPr kumimoji="1" lang="en-US" altLang="ja-JP" sz="1200" b="0" i="0" u="none" strike="noStrike" kern="1200" cap="none" spc="0" normalizeH="0" baseline="0" noProof="0" dirty="0">
                <a:ln>
                  <a:noFill/>
                </a:ln>
                <a:solidFill>
                  <a:prstClr val="black"/>
                </a:solidFill>
                <a:effectLst/>
                <a:uLnTx/>
                <a:uFillTx/>
                <a:latin typeface="+mn-ea"/>
                <a:cs typeface="+mn-cs"/>
              </a:rPr>
              <a:t>7/20</a:t>
            </a:r>
            <a:r>
              <a:rPr kumimoji="1" lang="ja-JP" altLang="en-US" sz="1200" b="0" i="0" u="none" strike="noStrike" kern="1200" cap="none" spc="0" normalizeH="0" baseline="0" noProof="0" dirty="0">
                <a:ln>
                  <a:noFill/>
                </a:ln>
                <a:solidFill>
                  <a:prstClr val="black"/>
                </a:solidFill>
                <a:effectLst/>
                <a:uLnTx/>
                <a:uFillTx/>
                <a:latin typeface="+mn-ea"/>
                <a:cs typeface="+mn-cs"/>
              </a:rPr>
              <a:t>（月）～</a:t>
            </a:r>
            <a:r>
              <a:rPr kumimoji="1" lang="en-US" altLang="ja-JP" sz="1200" b="0" i="0" u="none" strike="noStrike" kern="1200" cap="none" spc="0" normalizeH="0" baseline="0" noProof="0" dirty="0">
                <a:ln>
                  <a:noFill/>
                </a:ln>
                <a:solidFill>
                  <a:prstClr val="black"/>
                </a:solidFill>
                <a:effectLst/>
                <a:uLnTx/>
                <a:uFillTx/>
                <a:latin typeface="+mn-ea"/>
                <a:cs typeface="+mn-cs"/>
              </a:rPr>
              <a:t>7/26</a:t>
            </a:r>
            <a:r>
              <a:rPr kumimoji="1" lang="ja-JP" altLang="en-US" sz="1200" b="0" i="0" u="none" strike="noStrike" kern="1200" cap="none" spc="0" normalizeH="0" baseline="0" noProof="0" dirty="0">
                <a:ln>
                  <a:noFill/>
                </a:ln>
                <a:solidFill>
                  <a:prstClr val="black"/>
                </a:solidFill>
                <a:effectLst/>
                <a:uLnTx/>
                <a:uFillTx/>
                <a:latin typeface="+mn-ea"/>
                <a:cs typeface="+mn-cs"/>
              </a:rPr>
              <a:t>（日）</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②</a:t>
            </a:r>
            <a:r>
              <a:rPr kumimoji="1" lang="en-US" altLang="ja-JP" sz="1200" b="0" i="0" u="none" strike="noStrike" kern="1200" cap="none" spc="0" normalizeH="0" baseline="0" noProof="0" dirty="0">
                <a:ln>
                  <a:noFill/>
                </a:ln>
                <a:solidFill>
                  <a:prstClr val="black"/>
                </a:solidFill>
                <a:effectLst/>
                <a:uLnTx/>
                <a:uFillTx/>
                <a:latin typeface="+mn-ea"/>
                <a:cs typeface="+mn-cs"/>
              </a:rPr>
              <a:t>7/27</a:t>
            </a:r>
            <a:r>
              <a:rPr kumimoji="1" lang="ja-JP" altLang="en-US" sz="1200" b="0" i="0" u="none" strike="noStrike" kern="1200" cap="none" spc="0" normalizeH="0" baseline="0" noProof="0" dirty="0">
                <a:ln>
                  <a:noFill/>
                </a:ln>
                <a:solidFill>
                  <a:prstClr val="black"/>
                </a:solidFill>
                <a:effectLst/>
                <a:uLnTx/>
                <a:uFillTx/>
                <a:latin typeface="+mn-ea"/>
                <a:cs typeface="+mn-cs"/>
              </a:rPr>
              <a:t>（月）～</a:t>
            </a:r>
            <a:r>
              <a:rPr kumimoji="1" lang="en-US" altLang="ja-JP" sz="1200" b="0" i="0" u="none" strike="noStrike" kern="1200" cap="none" spc="0" normalizeH="0" baseline="0" noProof="0" dirty="0">
                <a:ln>
                  <a:noFill/>
                </a:ln>
                <a:solidFill>
                  <a:prstClr val="black"/>
                </a:solidFill>
                <a:effectLst/>
                <a:uLnTx/>
                <a:uFillTx/>
                <a:latin typeface="+mn-ea"/>
                <a:cs typeface="+mn-cs"/>
              </a:rPr>
              <a:t>8/2</a:t>
            </a:r>
            <a:r>
              <a:rPr kumimoji="1" lang="ja-JP" altLang="en-US" sz="1200" b="0" i="0" u="none" strike="noStrike" kern="1200" cap="none" spc="0" normalizeH="0" baseline="0" noProof="0" dirty="0">
                <a:ln>
                  <a:noFill/>
                </a:ln>
                <a:solidFill>
                  <a:prstClr val="black"/>
                </a:solidFill>
                <a:effectLst/>
                <a:uLnTx/>
                <a:uFillTx/>
                <a:latin typeface="+mn-ea"/>
                <a:cs typeface="+mn-cs"/>
              </a:rPr>
              <a:t>（日）</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③</a:t>
            </a:r>
            <a:r>
              <a:rPr kumimoji="1" lang="en-US" altLang="ja-JP" sz="1200" b="0" i="0" u="none" strike="noStrike" kern="1200" cap="none" spc="0" normalizeH="0" baseline="0" noProof="0" dirty="0">
                <a:ln>
                  <a:noFill/>
                </a:ln>
                <a:solidFill>
                  <a:prstClr val="black"/>
                </a:solidFill>
                <a:effectLst/>
                <a:uLnTx/>
                <a:uFillTx/>
                <a:latin typeface="+mn-ea"/>
                <a:cs typeface="+mn-cs"/>
              </a:rPr>
              <a:t>8/3  </a:t>
            </a:r>
            <a:r>
              <a:rPr kumimoji="1" lang="ja-JP" altLang="en-US" sz="1200" b="0" i="0" u="none" strike="noStrike" kern="1200" cap="none" spc="0" normalizeH="0" baseline="0" noProof="0" dirty="0">
                <a:ln>
                  <a:noFill/>
                </a:ln>
                <a:solidFill>
                  <a:prstClr val="black"/>
                </a:solidFill>
                <a:effectLst/>
                <a:uLnTx/>
                <a:uFillTx/>
                <a:latin typeface="+mn-ea"/>
                <a:cs typeface="+mn-cs"/>
              </a:rPr>
              <a:t>（月）～  </a:t>
            </a:r>
            <a:r>
              <a:rPr kumimoji="1" lang="en-US" altLang="ja-JP" sz="1200" b="0" i="0" u="none" strike="noStrike" kern="1200" cap="none" spc="0" normalizeH="0" baseline="0" noProof="0" dirty="0">
                <a:ln>
                  <a:noFill/>
                </a:ln>
                <a:solidFill>
                  <a:prstClr val="black"/>
                </a:solidFill>
                <a:effectLst/>
                <a:uLnTx/>
                <a:uFillTx/>
                <a:latin typeface="+mn-ea"/>
                <a:cs typeface="+mn-cs"/>
              </a:rPr>
              <a:t>8/10</a:t>
            </a:r>
            <a:r>
              <a:rPr kumimoji="1" lang="ja-JP" altLang="en-US" sz="1200" b="0" i="0" u="none" strike="noStrike" kern="1200" cap="none" spc="0" normalizeH="0" baseline="0" noProof="0" dirty="0">
                <a:ln>
                  <a:noFill/>
                </a:ln>
                <a:solidFill>
                  <a:prstClr val="black"/>
                </a:solidFill>
                <a:effectLst/>
                <a:uLnTx/>
                <a:uFillTx/>
                <a:latin typeface="+mn-ea"/>
                <a:cs typeface="+mn-cs"/>
              </a:rPr>
              <a:t>（日）</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④</a:t>
            </a:r>
            <a:r>
              <a:rPr kumimoji="1" lang="en-US" altLang="ja-JP" sz="1200" b="0" i="0" u="none" strike="noStrike" kern="1200" cap="none" spc="0" normalizeH="0" baseline="0" noProof="0" dirty="0">
                <a:ln>
                  <a:noFill/>
                </a:ln>
                <a:solidFill>
                  <a:prstClr val="black"/>
                </a:solidFill>
                <a:effectLst/>
                <a:uLnTx/>
                <a:uFillTx/>
                <a:latin typeface="+mn-ea"/>
                <a:cs typeface="+mn-cs"/>
              </a:rPr>
              <a:t>8/10</a:t>
            </a:r>
            <a:r>
              <a:rPr kumimoji="1" lang="ja-JP" altLang="en-US" sz="1200" b="0" i="0" u="none" strike="noStrike" kern="1200" cap="none" spc="0" normalizeH="0" baseline="0" noProof="0" dirty="0">
                <a:ln>
                  <a:noFill/>
                </a:ln>
                <a:solidFill>
                  <a:prstClr val="black"/>
                </a:solidFill>
                <a:effectLst/>
                <a:uLnTx/>
                <a:uFillTx/>
                <a:latin typeface="+mn-ea"/>
                <a:cs typeface="+mn-cs"/>
              </a:rPr>
              <a:t>（月）～ </a:t>
            </a:r>
            <a:r>
              <a:rPr kumimoji="1" lang="en-US" altLang="ja-JP" sz="1200" b="0" i="0" u="none" strike="noStrike" kern="1200" cap="none" spc="0" normalizeH="0" baseline="0" noProof="0" dirty="0">
                <a:ln>
                  <a:noFill/>
                </a:ln>
                <a:solidFill>
                  <a:prstClr val="black"/>
                </a:solidFill>
                <a:effectLst/>
                <a:uLnTx/>
                <a:uFillTx/>
                <a:latin typeface="+mn-ea"/>
                <a:cs typeface="+mn-cs"/>
              </a:rPr>
              <a:t>8/23</a:t>
            </a:r>
            <a:r>
              <a:rPr kumimoji="1" lang="ja-JP" altLang="en-US" sz="1200" b="0" i="0" u="none" strike="noStrike" kern="1200" cap="none" spc="0" normalizeH="0" baseline="0" noProof="0" dirty="0">
                <a:ln>
                  <a:noFill/>
                </a:ln>
                <a:solidFill>
                  <a:prstClr val="black"/>
                </a:solidFill>
                <a:effectLst/>
                <a:uLnTx/>
                <a:uFillTx/>
                <a:latin typeface="+mn-ea"/>
                <a:cs typeface="+mn-cs"/>
              </a:rPr>
              <a:t>（日）　</a:t>
            </a:r>
            <a:r>
              <a:rPr kumimoji="1" lang="en-US" altLang="ja-JP" sz="1200" b="1" i="0" u="none" strike="noStrike" kern="1200" cap="none" spc="0" normalizeH="0" baseline="0" noProof="0" dirty="0">
                <a:ln>
                  <a:noFill/>
                </a:ln>
                <a:solidFill>
                  <a:srgbClr val="FF0000"/>
                </a:solidFill>
                <a:effectLst/>
                <a:uLnTx/>
                <a:uFillTx/>
                <a:latin typeface="+mn-ea"/>
                <a:cs typeface="+mn-cs"/>
              </a:rPr>
              <a:t>※</a:t>
            </a:r>
            <a:r>
              <a:rPr kumimoji="1" lang="ja-JP" altLang="en-US" sz="1200" b="1" i="0" u="none" strike="noStrike" kern="1200" cap="none" spc="0" normalizeH="0" baseline="0" noProof="0" dirty="0">
                <a:ln>
                  <a:noFill/>
                </a:ln>
                <a:solidFill>
                  <a:srgbClr val="FF0000"/>
                </a:solidFill>
                <a:effectLst/>
                <a:uLnTx/>
                <a:uFillTx/>
                <a:latin typeface="+mn-ea"/>
                <a:cs typeface="+mn-cs"/>
              </a:rPr>
              <a:t>長期枠</a:t>
            </a:r>
            <a:endParaRPr kumimoji="1" lang="en-US" altLang="ja-JP" sz="1200" b="1" i="0" u="none" strike="noStrike" kern="1200" cap="none" spc="0" normalizeH="0" baseline="0" noProof="0" dirty="0">
              <a:ln>
                <a:noFill/>
              </a:ln>
              <a:solidFill>
                <a:srgbClr val="FF00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⑤</a:t>
            </a:r>
            <a:r>
              <a:rPr kumimoji="1" lang="en-US" altLang="ja-JP" sz="1200" b="0" i="0" u="none" strike="noStrike" kern="1200" cap="none" spc="0" normalizeH="0" baseline="0" noProof="0" dirty="0">
                <a:ln>
                  <a:noFill/>
                </a:ln>
                <a:solidFill>
                  <a:prstClr val="black"/>
                </a:solidFill>
                <a:effectLst/>
                <a:uLnTx/>
                <a:uFillTx/>
                <a:latin typeface="+mn-ea"/>
                <a:cs typeface="+mn-cs"/>
              </a:rPr>
              <a:t>8/24</a:t>
            </a:r>
            <a:r>
              <a:rPr kumimoji="1" lang="ja-JP" altLang="en-US" sz="1200" b="0" i="0" u="none" strike="noStrike" kern="1200" cap="none" spc="0" normalizeH="0" baseline="0" noProof="0" dirty="0">
                <a:ln>
                  <a:noFill/>
                </a:ln>
                <a:solidFill>
                  <a:prstClr val="black"/>
                </a:solidFill>
                <a:effectLst/>
                <a:uLnTx/>
                <a:uFillTx/>
                <a:latin typeface="+mn-ea"/>
                <a:cs typeface="+mn-cs"/>
              </a:rPr>
              <a:t>（月）～</a:t>
            </a:r>
            <a:r>
              <a:rPr kumimoji="1" lang="en-US" altLang="ja-JP" sz="1200" b="0" i="0" u="none" strike="noStrike" kern="1200" cap="none" spc="0" normalizeH="0" baseline="0" noProof="0" dirty="0">
                <a:ln>
                  <a:noFill/>
                </a:ln>
                <a:solidFill>
                  <a:prstClr val="black"/>
                </a:solidFill>
                <a:effectLst/>
                <a:uLnTx/>
                <a:uFillTx/>
                <a:latin typeface="+mn-ea"/>
                <a:cs typeface="+mn-cs"/>
              </a:rPr>
              <a:t>8/30</a:t>
            </a:r>
            <a:r>
              <a:rPr kumimoji="1" lang="ja-JP" altLang="en-US" sz="1200" b="0" i="0" u="none" strike="noStrike" kern="1200" cap="none" spc="0" normalizeH="0" baseline="0" noProof="0" dirty="0">
                <a:ln>
                  <a:noFill/>
                </a:ln>
                <a:solidFill>
                  <a:prstClr val="black"/>
                </a:solidFill>
                <a:effectLst/>
                <a:uLnTx/>
                <a:uFillTx/>
                <a:latin typeface="+mn-ea"/>
                <a:cs typeface="+mn-cs"/>
              </a:rPr>
              <a:t>（日）</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⑥</a:t>
            </a:r>
            <a:r>
              <a:rPr kumimoji="1" lang="en-US" altLang="ja-JP" sz="1200" b="0" i="0" u="none" strike="noStrike" kern="1200" cap="none" spc="0" normalizeH="0" baseline="0" noProof="0" dirty="0">
                <a:ln>
                  <a:noFill/>
                </a:ln>
                <a:solidFill>
                  <a:prstClr val="black"/>
                </a:solidFill>
                <a:effectLst/>
                <a:uLnTx/>
                <a:uFillTx/>
                <a:latin typeface="+mn-ea"/>
                <a:cs typeface="+mn-cs"/>
              </a:rPr>
              <a:t>8/31</a:t>
            </a:r>
            <a:r>
              <a:rPr kumimoji="1" lang="ja-JP" altLang="en-US" sz="1200" b="0" i="0" u="none" strike="noStrike" kern="1200" cap="none" spc="0" normalizeH="0" baseline="0" noProof="0" dirty="0">
                <a:ln>
                  <a:noFill/>
                </a:ln>
                <a:solidFill>
                  <a:prstClr val="black"/>
                </a:solidFill>
                <a:effectLst/>
                <a:uLnTx/>
                <a:uFillTx/>
                <a:latin typeface="+mn-ea"/>
                <a:cs typeface="+mn-cs"/>
              </a:rPr>
              <a:t>（月）～</a:t>
            </a:r>
            <a:r>
              <a:rPr kumimoji="1" lang="en-US" altLang="ja-JP" sz="1200" b="0" i="0" u="none" strike="noStrike" kern="1200" cap="none" spc="0" normalizeH="0" baseline="0" noProof="0" dirty="0">
                <a:ln>
                  <a:noFill/>
                </a:ln>
                <a:solidFill>
                  <a:prstClr val="black"/>
                </a:solidFill>
                <a:effectLst/>
                <a:uLnTx/>
                <a:uFillTx/>
                <a:latin typeface="+mn-ea"/>
                <a:cs typeface="+mn-cs"/>
              </a:rPr>
              <a:t>9/6</a:t>
            </a:r>
            <a:r>
              <a:rPr kumimoji="1" lang="ja-JP" altLang="en-US" sz="1200" b="0" i="0" u="none" strike="noStrike" kern="1200" cap="none" spc="0" normalizeH="0" baseline="0" noProof="0" dirty="0">
                <a:ln>
                  <a:noFill/>
                </a:ln>
                <a:solidFill>
                  <a:prstClr val="black"/>
                </a:solidFill>
                <a:effectLst/>
                <a:uLnTx/>
                <a:uFillTx/>
                <a:latin typeface="+mn-ea"/>
                <a:cs typeface="+mn-cs"/>
              </a:rPr>
              <a:t>（日）</a:t>
            </a:r>
          </a:p>
        </p:txBody>
      </p:sp>
      <p:sp>
        <p:nvSpPr>
          <p:cNvPr id="24" name="角丸四角形 28">
            <a:extLst>
              <a:ext uri="{FF2B5EF4-FFF2-40B4-BE49-F238E27FC236}">
                <a16:creationId xmlns:a16="http://schemas.microsoft.com/office/drawing/2014/main" id="{99720A12-75A1-4435-A13F-8275B5AC28C4}"/>
              </a:ext>
            </a:extLst>
          </p:cNvPr>
          <p:cNvSpPr/>
          <p:nvPr/>
        </p:nvSpPr>
        <p:spPr bwMode="auto">
          <a:xfrm>
            <a:off x="7164288" y="5517232"/>
            <a:ext cx="1584176" cy="365125"/>
          </a:xfrm>
          <a:prstGeom prst="roundRect">
            <a:avLst/>
          </a:prstGeom>
          <a:solidFill>
            <a:srgbClr val="FFC000">
              <a:alpha val="6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n-ea"/>
                <a:cs typeface="+mn-cs"/>
              </a:rPr>
              <a:t>各期限定</a:t>
            </a:r>
            <a:r>
              <a:rPr kumimoji="0" lang="en-US" altLang="ja-JP" sz="1600" b="1" i="0" u="none" strike="noStrike" kern="0" cap="none" spc="0" normalizeH="0" baseline="0" noProof="0" dirty="0">
                <a:ln>
                  <a:noFill/>
                </a:ln>
                <a:solidFill>
                  <a:prstClr val="black"/>
                </a:solidFill>
                <a:effectLst/>
                <a:uLnTx/>
                <a:uFillTx/>
                <a:latin typeface="+mn-ea"/>
                <a:cs typeface="+mn-cs"/>
              </a:rPr>
              <a:t>1</a:t>
            </a:r>
            <a:r>
              <a:rPr kumimoji="0" lang="ja-JP" altLang="en-US" sz="1600" b="1" i="0" u="none" strike="noStrike" kern="0" cap="none" spc="0" normalizeH="0" baseline="0" noProof="0" dirty="0">
                <a:ln>
                  <a:noFill/>
                </a:ln>
                <a:solidFill>
                  <a:prstClr val="black"/>
                </a:solidFill>
                <a:effectLst/>
                <a:uLnTx/>
                <a:uFillTx/>
                <a:latin typeface="+mn-ea"/>
                <a:cs typeface="+mn-cs"/>
              </a:rPr>
              <a:t>枠</a:t>
            </a:r>
            <a:endParaRPr kumimoji="0" lang="en-US" altLang="ja-JP" sz="1600" b="1" i="0" u="none" strike="noStrike" kern="0" cap="none" spc="0" normalizeH="0" baseline="0" noProof="0" dirty="0">
              <a:ln>
                <a:noFill/>
              </a:ln>
              <a:solidFill>
                <a:prstClr val="black"/>
              </a:solidFill>
              <a:effectLst/>
              <a:uLnTx/>
              <a:uFillTx/>
              <a:latin typeface="+mn-ea"/>
              <a:cs typeface="+mn-cs"/>
            </a:endParaRPr>
          </a:p>
        </p:txBody>
      </p:sp>
      <p:sp>
        <p:nvSpPr>
          <p:cNvPr id="2" name="テキスト ボックス 1">
            <a:extLst>
              <a:ext uri="{FF2B5EF4-FFF2-40B4-BE49-F238E27FC236}">
                <a16:creationId xmlns:a16="http://schemas.microsoft.com/office/drawing/2014/main" id="{99F9E2E1-4DED-4B8D-9AF4-B1E4D3ACEFF6}"/>
              </a:ext>
            </a:extLst>
          </p:cNvPr>
          <p:cNvSpPr txBox="1"/>
          <p:nvPr/>
        </p:nvSpPr>
        <p:spPr>
          <a:xfrm>
            <a:off x="254417" y="1196752"/>
            <a:ext cx="8643295"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銀座線・丸ノ内線・日比谷線の車両中央ドア横に掲出されるツイン☆スターと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銀座線中間車両貫通部に掲出される銀座カルテットを組み合わせて販売致します。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東京メトロ主要</a:t>
            </a:r>
            <a:r>
              <a:rPr kumimoji="1" lang="en-US" altLang="ja-JP" sz="1200" b="0" i="0" u="none" strike="noStrike" kern="1200" cap="none" spc="0" normalizeH="0" baseline="0" noProof="0" dirty="0">
                <a:ln>
                  <a:noFill/>
                </a:ln>
                <a:solidFill>
                  <a:prstClr val="black"/>
                </a:solidFill>
                <a:effectLst/>
                <a:uLnTx/>
                <a:uFillTx/>
                <a:latin typeface="+mn-ea"/>
                <a:cs typeface="+mn-cs"/>
              </a:rPr>
              <a:t>3</a:t>
            </a: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路線を網羅できる訴求効果抜群の商品となっております！</a:t>
            </a:r>
          </a:p>
        </p:txBody>
      </p:sp>
      <p:sp>
        <p:nvSpPr>
          <p:cNvPr id="13" name="Rectangle 8">
            <a:extLst>
              <a:ext uri="{FF2B5EF4-FFF2-40B4-BE49-F238E27FC236}">
                <a16:creationId xmlns:a16="http://schemas.microsoft.com/office/drawing/2014/main" id="{785E56BB-87A5-4E68-8266-1AB32CECC930}"/>
              </a:ext>
            </a:extLst>
          </p:cNvPr>
          <p:cNvSpPr>
            <a:spLocks noChangeArrowheads="1"/>
          </p:cNvSpPr>
          <p:nvPr/>
        </p:nvSpPr>
        <p:spPr bwMode="auto">
          <a:xfrm>
            <a:off x="3851920" y="2852936"/>
            <a:ext cx="3528392" cy="553426"/>
          </a:xfrm>
          <a:prstGeom prst="rect">
            <a:avLst/>
          </a:prstGeom>
          <a:solidFill>
            <a:srgbClr val="FFFFFF"/>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1" u="none" strike="noStrike" kern="1200" cap="none" spc="0" normalizeH="0" baseline="0" noProof="0" dirty="0">
                <a:ln>
                  <a:noFill/>
                </a:ln>
                <a:solidFill>
                  <a:srgbClr val="000000"/>
                </a:solidFill>
                <a:effectLst/>
                <a:uLnTx/>
                <a:uFillTx/>
                <a:latin typeface="+mn-ea"/>
                <a:cs typeface="Meiryo UI" pitchFamily="50" charset="-128"/>
              </a:rPr>
              <a:t>　</a:t>
            </a:r>
            <a:r>
              <a:rPr kumimoji="1" lang="ja-JP" altLang="en-US" sz="2000" b="1" i="0" u="none" strike="noStrike" kern="1200" cap="none" spc="0" normalizeH="0" baseline="0" noProof="0" dirty="0">
                <a:ln>
                  <a:noFill/>
                </a:ln>
                <a:solidFill>
                  <a:srgbClr val="000000"/>
                </a:solidFill>
                <a:effectLst/>
                <a:uLnTx/>
                <a:uFillTx/>
                <a:latin typeface="+mn-ea"/>
                <a:cs typeface="Meiryo UI" pitchFamily="50" charset="-128"/>
              </a:rPr>
              <a:t>定価</a:t>
            </a:r>
            <a:r>
              <a:rPr kumimoji="1" lang="en-US" altLang="ja-JP" sz="3200" i="0" u="sng" strike="noStrike" kern="1200" cap="none" spc="0" normalizeH="0" baseline="0" noProof="0" dirty="0">
                <a:ln>
                  <a:noFill/>
                </a:ln>
                <a:solidFill>
                  <a:prstClr val="black"/>
                </a:solidFill>
                <a:effectLst/>
                <a:uLnTx/>
                <a:uFillTx/>
                <a:latin typeface="+mn-ea"/>
                <a:cs typeface="Meiryo UI" pitchFamily="50" charset="-128"/>
              </a:rPr>
              <a:t>\8,700,000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cs typeface="Meiryo UI" pitchFamily="50" charset="-128"/>
              </a:rPr>
              <a:t>　</a:t>
            </a:r>
            <a:endParaRPr kumimoji="1" lang="en-US" altLang="ja-JP" sz="1200" b="0" i="0" u="none" strike="noStrike" kern="1200" cap="none" spc="0" normalizeH="0" baseline="0" noProof="0" dirty="0">
              <a:ln>
                <a:noFill/>
              </a:ln>
              <a:solidFill>
                <a:srgbClr val="0000FF"/>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mn-ea"/>
              <a:cs typeface="Meiryo UI" pitchFamily="50" charset="-128"/>
            </a:endParaRPr>
          </a:p>
        </p:txBody>
      </p:sp>
      <p:sp>
        <p:nvSpPr>
          <p:cNvPr id="14" name="下矢印 25">
            <a:extLst>
              <a:ext uri="{FF2B5EF4-FFF2-40B4-BE49-F238E27FC236}">
                <a16:creationId xmlns:a16="http://schemas.microsoft.com/office/drawing/2014/main" id="{3411D091-349B-4CCA-89B4-150FA6E9F899}"/>
              </a:ext>
            </a:extLst>
          </p:cNvPr>
          <p:cNvSpPr/>
          <p:nvPr/>
        </p:nvSpPr>
        <p:spPr>
          <a:xfrm>
            <a:off x="5220072" y="3406362"/>
            <a:ext cx="610081" cy="2386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本文"/>
              <a:ea typeface="Meiryo UI"/>
              <a:cs typeface="+mn-cs"/>
            </a:endParaRPr>
          </a:p>
        </p:txBody>
      </p:sp>
      <p:grpSp>
        <p:nvGrpSpPr>
          <p:cNvPr id="3" name="グループ化 3">
            <a:extLst>
              <a:ext uri="{FF2B5EF4-FFF2-40B4-BE49-F238E27FC236}">
                <a16:creationId xmlns:a16="http://schemas.microsoft.com/office/drawing/2014/main" id="{6998F297-479C-47C7-9232-4708CBD6878B}"/>
              </a:ext>
            </a:extLst>
          </p:cNvPr>
          <p:cNvGrpSpPr/>
          <p:nvPr/>
        </p:nvGrpSpPr>
        <p:grpSpPr>
          <a:xfrm>
            <a:off x="3851920" y="3645023"/>
            <a:ext cx="4300620" cy="913538"/>
            <a:chOff x="4318494" y="3640606"/>
            <a:chExt cx="4569693" cy="1008110"/>
          </a:xfrm>
        </p:grpSpPr>
        <p:sp>
          <p:nvSpPr>
            <p:cNvPr id="25" name="Rectangle 8">
              <a:extLst>
                <a:ext uri="{FF2B5EF4-FFF2-40B4-BE49-F238E27FC236}">
                  <a16:creationId xmlns:a16="http://schemas.microsoft.com/office/drawing/2014/main" id="{104A8964-350B-4E33-9BB5-583A32639AE2}"/>
                </a:ext>
              </a:extLst>
            </p:cNvPr>
            <p:cNvSpPr>
              <a:spLocks noChangeArrowheads="1"/>
            </p:cNvSpPr>
            <p:nvPr/>
          </p:nvSpPr>
          <p:spPr bwMode="auto">
            <a:xfrm>
              <a:off x="4318494" y="3640606"/>
              <a:ext cx="4569693" cy="555490"/>
            </a:xfrm>
            <a:prstGeom prst="rect">
              <a:avLst/>
            </a:prstGeom>
            <a:solidFill>
              <a:srgbClr val="FFFFFF"/>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mn-ea"/>
                  <a:cs typeface="Meiryo UI" pitchFamily="50" charset="-128"/>
                </a:rPr>
                <a:t>　</a:t>
              </a:r>
              <a:r>
                <a:rPr kumimoji="1" lang="en-US" altLang="ja-JP" sz="2800" b="1" i="0" u="sng" strike="noStrike" kern="1200" cap="none" spc="0" normalizeH="0" baseline="0" noProof="0" dirty="0">
                  <a:ln>
                    <a:noFill/>
                  </a:ln>
                  <a:solidFill>
                    <a:srgbClr val="0000FF"/>
                  </a:solidFill>
                  <a:effectLst/>
                  <a:uLnTx/>
                  <a:uFillTx/>
                  <a:latin typeface="+mn-ea"/>
                  <a:cs typeface="Meiryo UI" pitchFamily="50" charset="-128"/>
                </a:rPr>
                <a:t>\5,000,000</a:t>
              </a:r>
              <a:r>
                <a:rPr kumimoji="1" lang="en-US" altLang="ja-JP" sz="2000" b="1" i="0" u="sng" strike="noStrike" kern="1200" cap="none" spc="0" normalizeH="0" baseline="0" noProof="0" dirty="0">
                  <a:ln>
                    <a:noFill/>
                  </a:ln>
                  <a:solidFill>
                    <a:srgbClr val="0000FF"/>
                  </a:solidFill>
                  <a:effectLst/>
                  <a:uLnTx/>
                  <a:uFillTx/>
                  <a:latin typeface="+mn-ea"/>
                  <a:cs typeface="Meiryo UI" pitchFamily="50" charset="-128"/>
                </a:rPr>
                <a:t>&lt;42%</a:t>
              </a:r>
              <a:r>
                <a:rPr kumimoji="1" lang="ja-JP" altLang="en-US" sz="2000" b="1" i="0" u="sng" strike="noStrike" kern="1200" cap="none" spc="0" normalizeH="0" baseline="0" noProof="0" dirty="0">
                  <a:ln>
                    <a:noFill/>
                  </a:ln>
                  <a:solidFill>
                    <a:srgbClr val="0000FF"/>
                  </a:solidFill>
                  <a:effectLst/>
                  <a:uLnTx/>
                  <a:uFillTx/>
                  <a:latin typeface="+mn-ea"/>
                  <a:cs typeface="Meiryo UI" pitchFamily="50" charset="-128"/>
                </a:rPr>
                <a:t>オフ</a:t>
              </a:r>
              <a:r>
                <a:rPr kumimoji="1" lang="en-US" altLang="ja-JP" sz="2000" b="1" i="0" u="sng" strike="noStrike" kern="1200" cap="none" spc="0" normalizeH="0" baseline="0" noProof="0" dirty="0">
                  <a:ln>
                    <a:noFill/>
                  </a:ln>
                  <a:solidFill>
                    <a:srgbClr val="0000FF"/>
                  </a:solidFill>
                  <a:effectLst/>
                  <a:uLnTx/>
                  <a:uFillTx/>
                  <a:latin typeface="+mn-ea"/>
                  <a:cs typeface="Meiryo UI" pitchFamily="50" charset="-128"/>
                </a:rPr>
                <a:t>&gt;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cs typeface="Meiryo UI" pitchFamily="50" charset="-128"/>
                </a:rPr>
                <a:t>　</a:t>
              </a:r>
              <a:endParaRPr kumimoji="1" lang="en-US" altLang="ja-JP" sz="1200" b="0" i="0" u="none" strike="noStrike" kern="1200" cap="none" spc="0" normalizeH="0" baseline="0" noProof="0" dirty="0">
                <a:ln>
                  <a:noFill/>
                </a:ln>
                <a:solidFill>
                  <a:srgbClr val="0000FF"/>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mn-ea"/>
                <a:cs typeface="Meiryo UI" pitchFamily="50" charset="-128"/>
              </a:endParaRPr>
            </a:p>
          </p:txBody>
        </p:sp>
        <p:sp>
          <p:nvSpPr>
            <p:cNvPr id="26" name="Rectangle 8">
              <a:extLst>
                <a:ext uri="{FF2B5EF4-FFF2-40B4-BE49-F238E27FC236}">
                  <a16:creationId xmlns:a16="http://schemas.microsoft.com/office/drawing/2014/main" id="{F1C27BBA-E81C-4C4B-BEC4-50B38CC390A2}"/>
                </a:ext>
              </a:extLst>
            </p:cNvPr>
            <p:cNvSpPr>
              <a:spLocks noChangeArrowheads="1"/>
            </p:cNvSpPr>
            <p:nvPr/>
          </p:nvSpPr>
          <p:spPr bwMode="auto">
            <a:xfrm>
              <a:off x="4318494" y="4196095"/>
              <a:ext cx="2628514" cy="452621"/>
            </a:xfrm>
            <a:prstGeom prst="rect">
              <a:avLst/>
            </a:prstGeom>
            <a:solidFill>
              <a:srgbClr val="FFFFFF"/>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mn-ea"/>
                  <a:cs typeface="Meiryo UI" pitchFamily="50" charset="-128"/>
                </a:rPr>
                <a:t>　</a:t>
              </a:r>
              <a:r>
                <a:rPr kumimoji="1" lang="ja-JP" altLang="en-US" sz="1800" i="0" u="none" strike="noStrike" kern="1200" cap="none" spc="0" normalizeH="0" baseline="0" noProof="0" dirty="0">
                  <a:ln>
                    <a:noFill/>
                  </a:ln>
                  <a:solidFill>
                    <a:srgbClr val="000000"/>
                  </a:solidFill>
                  <a:effectLst/>
                  <a:uLnTx/>
                  <a:uFillTx/>
                  <a:latin typeface="+mn-ea"/>
                  <a:cs typeface="Meiryo UI" pitchFamily="50" charset="-128"/>
                </a:rPr>
                <a:t>納品枚数：</a:t>
              </a:r>
              <a:r>
                <a:rPr kumimoji="1" lang="en-US" altLang="ja-JP" sz="1800" i="0" u="none" strike="noStrike" kern="1200" cap="none" spc="0" normalizeH="0" baseline="0" noProof="0" dirty="0">
                  <a:ln>
                    <a:noFill/>
                  </a:ln>
                  <a:solidFill>
                    <a:srgbClr val="000000"/>
                  </a:solidFill>
                  <a:effectLst/>
                  <a:uLnTx/>
                  <a:uFillTx/>
                  <a:latin typeface="+mn-ea"/>
                  <a:cs typeface="Meiryo UI" pitchFamily="50" charset="-128"/>
                </a:rPr>
                <a:t>2,900</a:t>
              </a:r>
              <a:r>
                <a:rPr kumimoji="1" lang="ja-JP" altLang="en-US" sz="1800" i="0" u="none" strike="noStrike" kern="1200" cap="none" spc="0" normalizeH="0" baseline="0" noProof="0" dirty="0">
                  <a:ln>
                    <a:noFill/>
                  </a:ln>
                  <a:solidFill>
                    <a:srgbClr val="000000"/>
                  </a:solidFill>
                  <a:effectLst/>
                  <a:uLnTx/>
                  <a:uFillTx/>
                  <a:latin typeface="+mn-ea"/>
                  <a:cs typeface="Meiryo UI" pitchFamily="50" charset="-128"/>
                </a:rPr>
                <a:t>枚</a:t>
              </a:r>
              <a:endParaRPr kumimoji="1" lang="en-US" altLang="ja-JP" sz="2800" i="0" u="sng" strike="noStrike" kern="1200" cap="none" spc="0" normalizeH="0" baseline="0" noProof="0" dirty="0">
                <a:ln>
                  <a:noFill/>
                </a:ln>
                <a:solidFill>
                  <a:srgbClr val="FF0000"/>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ea"/>
                  <a:cs typeface="Meiryo UI" pitchFamily="50" charset="-128"/>
                </a:rPr>
                <a:t>　</a:t>
              </a:r>
              <a:endParaRPr kumimoji="1" lang="en-US" altLang="ja-JP" sz="1200" b="0" i="0" u="none" strike="noStrike" kern="1200" cap="none" spc="0" normalizeH="0" baseline="0" noProof="0" dirty="0">
                <a:ln>
                  <a:noFill/>
                </a:ln>
                <a:solidFill>
                  <a:srgbClr val="0000FF"/>
                </a:solidFill>
                <a:effectLst/>
                <a:uLnTx/>
                <a:uFillTx/>
                <a:latin typeface="+mn-ea"/>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mn-ea"/>
                <a:cs typeface="Meiryo UI" pitchFamily="50" charset="-128"/>
              </a:endParaRPr>
            </a:p>
          </p:txBody>
        </p:sp>
      </p:grpSp>
      <p:sp>
        <p:nvSpPr>
          <p:cNvPr id="30" name="テキスト ボックス 29">
            <a:extLst>
              <a:ext uri="{FF2B5EF4-FFF2-40B4-BE49-F238E27FC236}">
                <a16:creationId xmlns:a16="http://schemas.microsoft.com/office/drawing/2014/main" id="{63B121A7-C0F1-4E19-B9E4-AB22A4EEC43A}"/>
              </a:ext>
            </a:extLst>
          </p:cNvPr>
          <p:cNvSpPr txBox="1"/>
          <p:nvPr/>
        </p:nvSpPr>
        <p:spPr>
          <a:xfrm>
            <a:off x="3563888" y="2636912"/>
            <a:ext cx="19670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＜広告料金（税別）＞</a:t>
            </a:r>
          </a:p>
        </p:txBody>
      </p:sp>
      <p:sp>
        <p:nvSpPr>
          <p:cNvPr id="34" name="テキスト ボックス 33">
            <a:extLst>
              <a:ext uri="{FF2B5EF4-FFF2-40B4-BE49-F238E27FC236}">
                <a16:creationId xmlns:a16="http://schemas.microsoft.com/office/drawing/2014/main" id="{3B262306-0D9E-4139-BD9D-13770D309493}"/>
              </a:ext>
            </a:extLst>
          </p:cNvPr>
          <p:cNvSpPr txBox="1"/>
          <p:nvPr/>
        </p:nvSpPr>
        <p:spPr>
          <a:xfrm>
            <a:off x="323528" y="4221088"/>
            <a:ext cx="15404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＜掲出位置図＞</a:t>
            </a:r>
          </a:p>
        </p:txBody>
      </p:sp>
      <p:sp>
        <p:nvSpPr>
          <p:cNvPr id="35" name="テキスト ボックス 34">
            <a:extLst>
              <a:ext uri="{FF2B5EF4-FFF2-40B4-BE49-F238E27FC236}">
                <a16:creationId xmlns:a16="http://schemas.microsoft.com/office/drawing/2014/main" id="{63B121A7-C0F1-4E19-B9E4-AB22A4EEC43A}"/>
              </a:ext>
            </a:extLst>
          </p:cNvPr>
          <p:cNvSpPr txBox="1"/>
          <p:nvPr/>
        </p:nvSpPr>
        <p:spPr>
          <a:xfrm>
            <a:off x="3563888" y="1916832"/>
            <a:ext cx="55801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＜媒体詳細＞</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・東京メトロ　ツイン☆スター　　　　　  </a:t>
            </a:r>
            <a:r>
              <a:rPr kumimoji="1" lang="en-US" altLang="ja-JP" sz="1200" b="0" i="0" u="none" strike="noStrike" kern="1200" cap="none" spc="0" normalizeH="0" baseline="0" noProof="0" dirty="0">
                <a:ln>
                  <a:noFill/>
                </a:ln>
                <a:solidFill>
                  <a:prstClr val="black"/>
                </a:solidFill>
                <a:effectLst/>
                <a:uLnTx/>
                <a:uFillTx/>
                <a:latin typeface="+mn-ea"/>
                <a:cs typeface="+mn-cs"/>
              </a:rPr>
              <a:t>1</a:t>
            </a:r>
            <a:r>
              <a:rPr kumimoji="1" lang="ja-JP" altLang="en-US" sz="1200" b="0" i="0" u="none" strike="noStrike" kern="1200" cap="none" spc="0" normalizeH="0" baseline="0" noProof="0" dirty="0">
                <a:ln>
                  <a:noFill/>
                </a:ln>
                <a:solidFill>
                  <a:prstClr val="black"/>
                </a:solidFill>
                <a:effectLst/>
                <a:uLnTx/>
                <a:uFillTx/>
                <a:latin typeface="+mn-ea"/>
                <a:cs typeface="+mn-cs"/>
              </a:rPr>
              <a:t>組</a:t>
            </a:r>
            <a:r>
              <a:rPr kumimoji="1" lang="en-US" altLang="ja-JP" sz="1200" b="0" i="0" u="none" strike="noStrike" kern="1200" cap="none" spc="0" normalizeH="0" baseline="0" noProof="0" dirty="0">
                <a:ln>
                  <a:noFill/>
                </a:ln>
                <a:solidFill>
                  <a:prstClr val="black"/>
                </a:solidFill>
                <a:effectLst/>
                <a:uLnTx/>
                <a:uFillTx/>
                <a:latin typeface="+mn-ea"/>
                <a:cs typeface="+mn-cs"/>
              </a:rPr>
              <a:t>2</a:t>
            </a:r>
            <a:r>
              <a:rPr kumimoji="1" lang="ja-JP" altLang="en-US" sz="1200" b="0" i="0" u="none" strike="noStrike" kern="1200" cap="none" spc="0" normalizeH="0" baseline="0" noProof="0" dirty="0">
                <a:ln>
                  <a:noFill/>
                </a:ln>
                <a:solidFill>
                  <a:prstClr val="black"/>
                </a:solidFill>
                <a:effectLst/>
                <a:uLnTx/>
                <a:uFillTx/>
                <a:latin typeface="+mn-ea"/>
                <a:cs typeface="+mn-cs"/>
              </a:rPr>
              <a:t>面 </a:t>
            </a:r>
            <a:r>
              <a:rPr kumimoji="1" lang="en-US" altLang="ja-JP" sz="1200" b="0" i="0" u="none" strike="noStrike" kern="1200" cap="none" spc="0" normalizeH="0" baseline="0" noProof="0" dirty="0">
                <a:ln>
                  <a:noFill/>
                </a:ln>
                <a:solidFill>
                  <a:prstClr val="black"/>
                </a:solidFill>
                <a:effectLst/>
                <a:uLnTx/>
                <a:uFillTx/>
                <a:latin typeface="+mn-ea"/>
                <a:cs typeface="+mn-cs"/>
              </a:rPr>
              <a:t>\7,000,000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・銀座カルテット</a:t>
            </a:r>
            <a:r>
              <a:rPr kumimoji="1" lang="en-US" altLang="ja-JP" sz="1200" b="0" i="0" u="none" strike="noStrike" kern="1200" cap="none" spc="0" normalizeH="0" baseline="0" noProof="0" dirty="0">
                <a:ln>
                  <a:noFill/>
                </a:ln>
                <a:solidFill>
                  <a:prstClr val="black"/>
                </a:solidFill>
                <a:effectLst/>
                <a:uLnTx/>
                <a:uFillTx/>
                <a:latin typeface="+mn-ea"/>
                <a:cs typeface="+mn-cs"/>
              </a:rPr>
              <a:t>(</a:t>
            </a:r>
            <a:r>
              <a:rPr kumimoji="1" lang="ja-JP" altLang="en-US" sz="1200" b="0" i="0" u="none" strike="noStrike" kern="1200" cap="none" spc="0" normalizeH="0" baseline="0" noProof="0" dirty="0">
                <a:ln>
                  <a:noFill/>
                </a:ln>
                <a:solidFill>
                  <a:prstClr val="black"/>
                </a:solidFill>
                <a:effectLst/>
                <a:uLnTx/>
                <a:uFillTx/>
                <a:latin typeface="+mn-ea"/>
                <a:cs typeface="+mn-cs"/>
              </a:rPr>
              <a:t>銀座線中間車両貫通部</a:t>
            </a:r>
            <a:r>
              <a:rPr kumimoji="1" lang="en-US" altLang="ja-JP" sz="1200" b="0" i="0" u="none" strike="noStrike" kern="1200" cap="none" spc="0" normalizeH="0" baseline="0" noProof="0" dirty="0">
                <a:ln>
                  <a:noFill/>
                </a:ln>
                <a:solidFill>
                  <a:prstClr val="black"/>
                </a:solidFill>
                <a:effectLst/>
                <a:uLnTx/>
                <a:uFillTx/>
                <a:latin typeface="+mn-ea"/>
                <a:cs typeface="+mn-cs"/>
              </a:rPr>
              <a:t>)</a:t>
            </a:r>
            <a:r>
              <a:rPr kumimoji="1" lang="ja-JP" altLang="en-US" sz="1200" b="0" i="0" u="none" strike="noStrike" kern="1200" cap="none" spc="0" normalizeH="0" baseline="0" noProof="0" dirty="0">
                <a:ln>
                  <a:noFill/>
                </a:ln>
                <a:solidFill>
                  <a:prstClr val="black"/>
                </a:solidFill>
                <a:effectLst/>
                <a:uLnTx/>
                <a:uFillTx/>
                <a:latin typeface="+mn-ea"/>
                <a:cs typeface="+mn-cs"/>
              </a:rPr>
              <a:t>　</a:t>
            </a:r>
            <a:r>
              <a:rPr kumimoji="1" lang="en-US" altLang="ja-JP" sz="1200" b="0" i="0" u="none" strike="noStrike" kern="1200" cap="none" spc="0" normalizeH="0" baseline="0" noProof="0" dirty="0">
                <a:ln>
                  <a:noFill/>
                </a:ln>
                <a:solidFill>
                  <a:prstClr val="black"/>
                </a:solidFill>
                <a:effectLst/>
                <a:uLnTx/>
                <a:uFillTx/>
                <a:latin typeface="+mn-ea"/>
                <a:cs typeface="+mn-cs"/>
              </a:rPr>
              <a:t>2</a:t>
            </a:r>
            <a:r>
              <a:rPr kumimoji="1" lang="ja-JP" altLang="en-US" sz="1200" b="0" i="0" u="none" strike="noStrike" kern="1200" cap="none" spc="0" normalizeH="0" baseline="0" noProof="0" dirty="0">
                <a:ln>
                  <a:noFill/>
                </a:ln>
                <a:solidFill>
                  <a:prstClr val="black"/>
                </a:solidFill>
                <a:effectLst/>
                <a:uLnTx/>
                <a:uFillTx/>
                <a:latin typeface="+mn-ea"/>
                <a:cs typeface="+mn-cs"/>
              </a:rPr>
              <a:t>組</a:t>
            </a:r>
            <a:r>
              <a:rPr kumimoji="1" lang="en-US" altLang="ja-JP" sz="1200" b="0" i="0" u="none" strike="noStrike" kern="1200" cap="none" spc="0" normalizeH="0" baseline="0" noProof="0" dirty="0">
                <a:ln>
                  <a:noFill/>
                </a:ln>
                <a:solidFill>
                  <a:prstClr val="black"/>
                </a:solidFill>
                <a:effectLst/>
                <a:uLnTx/>
                <a:uFillTx/>
                <a:latin typeface="+mn-ea"/>
                <a:cs typeface="+mn-cs"/>
              </a:rPr>
              <a:t>4</a:t>
            </a:r>
            <a:r>
              <a:rPr kumimoji="1" lang="ja-JP" altLang="en-US" sz="1200" b="0" i="0" u="none" strike="noStrike" kern="1200" cap="none" spc="0" normalizeH="0" baseline="0" noProof="0" dirty="0">
                <a:ln>
                  <a:noFill/>
                </a:ln>
                <a:solidFill>
                  <a:prstClr val="black"/>
                </a:solidFill>
                <a:effectLst/>
                <a:uLnTx/>
                <a:uFillTx/>
                <a:latin typeface="+mn-ea"/>
                <a:cs typeface="+mn-cs"/>
              </a:rPr>
              <a:t>面 </a:t>
            </a:r>
            <a:r>
              <a:rPr kumimoji="1" lang="en-US" altLang="ja-JP" sz="1200" b="0" i="0" u="none" strike="noStrike" kern="1200" cap="none" spc="0" normalizeH="0" baseline="0" noProof="0" dirty="0">
                <a:ln>
                  <a:noFill/>
                </a:ln>
                <a:solidFill>
                  <a:prstClr val="black"/>
                </a:solidFill>
                <a:effectLst/>
                <a:uLnTx/>
                <a:uFillTx/>
                <a:latin typeface="+mn-ea"/>
                <a:cs typeface="+mn-cs"/>
              </a:rPr>
              <a:t>\1,700,000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　　　　　　　　　　　　　　　　　　　　　　　</a:t>
            </a:r>
            <a:r>
              <a:rPr kumimoji="1" lang="en-US" altLang="ja-JP" sz="1200" b="0" i="0" u="none" strike="noStrike" kern="1200" cap="none" spc="0" normalizeH="0" baseline="0" noProof="0" dirty="0">
                <a:ln>
                  <a:noFill/>
                </a:ln>
                <a:solidFill>
                  <a:prstClr val="black"/>
                </a:solidFill>
                <a:effectLst/>
                <a:uLnTx/>
                <a:uFillTx/>
                <a:latin typeface="+mn-ea"/>
                <a:cs typeface="+mn-cs"/>
              </a:rPr>
              <a:t>(1</a:t>
            </a:r>
            <a:r>
              <a:rPr kumimoji="1" lang="ja-JP" altLang="en-US" sz="1200" b="0" i="0" u="none" strike="noStrike" kern="1200" cap="none" spc="0" normalizeH="0" baseline="0" noProof="0" dirty="0">
                <a:ln>
                  <a:noFill/>
                </a:ln>
                <a:solidFill>
                  <a:prstClr val="black"/>
                </a:solidFill>
                <a:effectLst/>
                <a:uLnTx/>
                <a:uFillTx/>
                <a:latin typeface="+mn-ea"/>
                <a:cs typeface="+mn-cs"/>
              </a:rPr>
              <a:t>組定価</a:t>
            </a:r>
            <a:r>
              <a:rPr kumimoji="1" lang="en-US" altLang="ja-JP" sz="1200" b="0" i="0" u="none" strike="noStrike" kern="1200" cap="none" spc="0" normalizeH="0" baseline="0" noProof="0" dirty="0">
                <a:ln>
                  <a:noFill/>
                </a:ln>
                <a:solidFill>
                  <a:prstClr val="black"/>
                </a:solidFill>
                <a:effectLst/>
                <a:uLnTx/>
                <a:uFillTx/>
                <a:latin typeface="+mn-ea"/>
                <a:cs typeface="+mn-cs"/>
              </a:rPr>
              <a:t>+1</a:t>
            </a:r>
            <a:r>
              <a:rPr kumimoji="1" lang="ja-JP" altLang="en-US" sz="1200" b="0" i="0" u="none" strike="noStrike" kern="1200" cap="none" spc="0" normalizeH="0" baseline="0" noProof="0" dirty="0">
                <a:ln>
                  <a:noFill/>
                </a:ln>
                <a:solidFill>
                  <a:prstClr val="black"/>
                </a:solidFill>
                <a:effectLst/>
                <a:uLnTx/>
                <a:uFillTx/>
                <a:latin typeface="+mn-ea"/>
                <a:cs typeface="+mn-cs"/>
              </a:rPr>
              <a:t>組</a:t>
            </a:r>
            <a:r>
              <a:rPr kumimoji="1" lang="en-US" altLang="ja-JP" sz="1200" b="0" i="0" u="none" strike="noStrike" kern="1200" cap="none" spc="0" normalizeH="0" baseline="0" noProof="0" dirty="0">
                <a:ln>
                  <a:noFill/>
                </a:ln>
                <a:solidFill>
                  <a:prstClr val="black"/>
                </a:solidFill>
                <a:effectLst/>
                <a:uLnTx/>
                <a:uFillTx/>
                <a:latin typeface="+mn-ea"/>
                <a:cs typeface="+mn-cs"/>
              </a:rPr>
              <a:t>OP</a:t>
            </a:r>
            <a:r>
              <a:rPr kumimoji="1" lang="ja-JP" altLang="en-US" sz="1200" b="0" i="0" u="none" strike="noStrike" kern="1200" cap="none" spc="0" normalizeH="0" baseline="0" noProof="0" dirty="0">
                <a:ln>
                  <a:noFill/>
                </a:ln>
                <a:solidFill>
                  <a:prstClr val="black"/>
                </a:solidFill>
                <a:effectLst/>
                <a:uLnTx/>
                <a:uFillTx/>
                <a:latin typeface="+mn-ea"/>
                <a:cs typeface="+mn-cs"/>
              </a:rPr>
              <a:t>価格</a:t>
            </a:r>
            <a:r>
              <a:rPr kumimoji="1" lang="en-US" altLang="ja-JP" sz="1200" b="0" i="0" u="none" strike="noStrike" kern="1200" cap="none" spc="0" normalizeH="0" baseline="0" noProof="0" dirty="0">
                <a:ln>
                  <a:noFill/>
                </a:ln>
                <a:solidFill>
                  <a:prstClr val="black"/>
                </a:solidFill>
                <a:effectLst/>
                <a:uLnTx/>
                <a:uFillTx/>
                <a:latin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ea"/>
              <a:cs typeface="+mn-cs"/>
            </a:endParaRPr>
          </a:p>
        </p:txBody>
      </p:sp>
      <p:grpSp>
        <p:nvGrpSpPr>
          <p:cNvPr id="22" name="グループ化 21"/>
          <p:cNvGrpSpPr/>
          <p:nvPr/>
        </p:nvGrpSpPr>
        <p:grpSpPr>
          <a:xfrm>
            <a:off x="323528" y="4509120"/>
            <a:ext cx="3168352" cy="936104"/>
            <a:chOff x="-88472" y="1076295"/>
            <a:chExt cx="6486071" cy="2280698"/>
          </a:xfrm>
        </p:grpSpPr>
        <p:pic>
          <p:nvPicPr>
            <p:cNvPr id="28" name="Picture 3"/>
            <p:cNvPicPr>
              <a:picLocks noChangeAspect="1" noChangeArrowheads="1"/>
            </p:cNvPicPr>
            <p:nvPr/>
          </p:nvPicPr>
          <p:blipFill>
            <a:blip r:embed="rId3" cstate="print"/>
            <a:srcRect/>
            <a:stretch>
              <a:fillRect/>
            </a:stretch>
          </p:blipFill>
          <p:spPr bwMode="auto">
            <a:xfrm>
              <a:off x="539552" y="1196752"/>
              <a:ext cx="5716715" cy="1849760"/>
            </a:xfrm>
            <a:prstGeom prst="rect">
              <a:avLst/>
            </a:prstGeom>
            <a:noFill/>
            <a:ln w="9525">
              <a:noFill/>
              <a:miter lim="800000"/>
              <a:headEnd/>
              <a:tailEnd/>
            </a:ln>
            <a:effectLst/>
          </p:spPr>
        </p:pic>
        <p:grpSp>
          <p:nvGrpSpPr>
            <p:cNvPr id="29" name="グループ化 64"/>
            <p:cNvGrpSpPr/>
            <p:nvPr/>
          </p:nvGrpSpPr>
          <p:grpSpPr>
            <a:xfrm>
              <a:off x="-88472" y="1076295"/>
              <a:ext cx="6486071" cy="2280698"/>
              <a:chOff x="-90505" y="537040"/>
              <a:chExt cx="6635112" cy="1963266"/>
            </a:xfrm>
          </p:grpSpPr>
          <p:sp>
            <p:nvSpPr>
              <p:cNvPr id="36" name="テキスト ボックス 35"/>
              <p:cNvSpPr txBox="1"/>
              <p:nvPr/>
            </p:nvSpPr>
            <p:spPr>
              <a:xfrm>
                <a:off x="-90505" y="768832"/>
                <a:ext cx="353943" cy="93871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（渋谷方面）</a:t>
                </a:r>
              </a:p>
            </p:txBody>
          </p:sp>
          <p:grpSp>
            <p:nvGrpSpPr>
              <p:cNvPr id="37" name="グループ化 92"/>
              <p:cNvGrpSpPr/>
              <p:nvPr/>
            </p:nvGrpSpPr>
            <p:grpSpPr>
              <a:xfrm>
                <a:off x="500034" y="785794"/>
                <a:ext cx="5429288" cy="1714512"/>
                <a:chOff x="-2500362" y="1785926"/>
                <a:chExt cx="5429288" cy="1714512"/>
              </a:xfrm>
            </p:grpSpPr>
            <p:sp>
              <p:nvSpPr>
                <p:cNvPr id="41" name="正方形/長方形 40"/>
                <p:cNvSpPr/>
                <p:nvPr/>
              </p:nvSpPr>
              <p:spPr>
                <a:xfrm>
                  <a:off x="-2500362" y="1785926"/>
                  <a:ext cx="571504" cy="171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34" charset="-128"/>
                    <a:cs typeface="+mn-cs"/>
                  </a:endParaRPr>
                </a:p>
              </p:txBody>
            </p:sp>
            <p:sp>
              <p:nvSpPr>
                <p:cNvPr id="42" name="正方形/長方形 41"/>
                <p:cNvSpPr/>
                <p:nvPr/>
              </p:nvSpPr>
              <p:spPr>
                <a:xfrm>
                  <a:off x="-1928858" y="1785926"/>
                  <a:ext cx="4857784"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34" charset="-128"/>
                    <a:cs typeface="+mn-cs"/>
                  </a:endParaRPr>
                </a:p>
              </p:txBody>
            </p:sp>
          </p:grpSp>
          <p:grpSp>
            <p:nvGrpSpPr>
              <p:cNvPr id="38" name="グループ化 56"/>
              <p:cNvGrpSpPr/>
              <p:nvPr/>
            </p:nvGrpSpPr>
            <p:grpSpPr>
              <a:xfrm>
                <a:off x="357436" y="537040"/>
                <a:ext cx="6187171" cy="1821036"/>
                <a:chOff x="357158" y="460616"/>
                <a:chExt cx="8349969" cy="2719646"/>
              </a:xfrm>
            </p:grpSpPr>
            <p:sp>
              <p:nvSpPr>
                <p:cNvPr id="39" name="フリーフォーム 38"/>
                <p:cNvSpPr/>
                <p:nvPr/>
              </p:nvSpPr>
              <p:spPr>
                <a:xfrm>
                  <a:off x="357158" y="460616"/>
                  <a:ext cx="5531359" cy="2098898"/>
                </a:xfrm>
                <a:custGeom>
                  <a:avLst/>
                  <a:gdLst>
                    <a:gd name="connsiteX0" fmla="*/ 0 w 5044440"/>
                    <a:gd name="connsiteY0" fmla="*/ 15240 h 1821180"/>
                    <a:gd name="connsiteX1" fmla="*/ 0 w 5044440"/>
                    <a:gd name="connsiteY1" fmla="*/ 1821180 h 1821180"/>
                    <a:gd name="connsiteX2" fmla="*/ 731520 w 5044440"/>
                    <a:gd name="connsiteY2" fmla="*/ 1821180 h 1821180"/>
                    <a:gd name="connsiteX3" fmla="*/ 731520 w 5044440"/>
                    <a:gd name="connsiteY3" fmla="*/ 609600 h 1821180"/>
                    <a:gd name="connsiteX4" fmla="*/ 5036820 w 5044440"/>
                    <a:gd name="connsiteY4" fmla="*/ 609600 h 1821180"/>
                    <a:gd name="connsiteX5" fmla="*/ 5044440 w 5044440"/>
                    <a:gd name="connsiteY5" fmla="*/ 0 h 1821180"/>
                    <a:gd name="connsiteX6" fmla="*/ 0 w 5044440"/>
                    <a:gd name="connsiteY6" fmla="*/ 15240 h 182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4440" h="1821180">
                      <a:moveTo>
                        <a:pt x="0" y="15240"/>
                      </a:moveTo>
                      <a:lnTo>
                        <a:pt x="0" y="1821180"/>
                      </a:lnTo>
                      <a:lnTo>
                        <a:pt x="731520" y="1821180"/>
                      </a:lnTo>
                      <a:lnTo>
                        <a:pt x="731520" y="609600"/>
                      </a:lnTo>
                      <a:lnTo>
                        <a:pt x="5036820" y="609600"/>
                      </a:lnTo>
                      <a:lnTo>
                        <a:pt x="5044440" y="0"/>
                      </a:lnTo>
                      <a:lnTo>
                        <a:pt x="0" y="15240"/>
                      </a:lnTo>
                      <a:close/>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34" charset="-128"/>
                    <a:cs typeface="+mn-cs"/>
                  </a:endParaRPr>
                </a:p>
              </p:txBody>
            </p:sp>
            <p:sp>
              <p:nvSpPr>
                <p:cNvPr id="40" name="フリーフォーム 39"/>
                <p:cNvSpPr/>
                <p:nvPr/>
              </p:nvSpPr>
              <p:spPr>
                <a:xfrm rot="10800000">
                  <a:off x="3227704" y="1143650"/>
                  <a:ext cx="5479423" cy="2036612"/>
                </a:xfrm>
                <a:custGeom>
                  <a:avLst/>
                  <a:gdLst>
                    <a:gd name="connsiteX0" fmla="*/ 0 w 5044440"/>
                    <a:gd name="connsiteY0" fmla="*/ 15240 h 1821180"/>
                    <a:gd name="connsiteX1" fmla="*/ 0 w 5044440"/>
                    <a:gd name="connsiteY1" fmla="*/ 1821180 h 1821180"/>
                    <a:gd name="connsiteX2" fmla="*/ 731520 w 5044440"/>
                    <a:gd name="connsiteY2" fmla="*/ 1821180 h 1821180"/>
                    <a:gd name="connsiteX3" fmla="*/ 731520 w 5044440"/>
                    <a:gd name="connsiteY3" fmla="*/ 609600 h 1821180"/>
                    <a:gd name="connsiteX4" fmla="*/ 5036820 w 5044440"/>
                    <a:gd name="connsiteY4" fmla="*/ 609600 h 1821180"/>
                    <a:gd name="connsiteX5" fmla="*/ 5044440 w 5044440"/>
                    <a:gd name="connsiteY5" fmla="*/ 0 h 1821180"/>
                    <a:gd name="connsiteX6" fmla="*/ 0 w 5044440"/>
                    <a:gd name="connsiteY6" fmla="*/ 15240 h 182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4440" h="1821180">
                      <a:moveTo>
                        <a:pt x="0" y="15240"/>
                      </a:moveTo>
                      <a:lnTo>
                        <a:pt x="0" y="1821180"/>
                      </a:lnTo>
                      <a:lnTo>
                        <a:pt x="731520" y="1821180"/>
                      </a:lnTo>
                      <a:lnTo>
                        <a:pt x="731520" y="609600"/>
                      </a:lnTo>
                      <a:lnTo>
                        <a:pt x="5036820" y="609600"/>
                      </a:lnTo>
                      <a:lnTo>
                        <a:pt x="5044440" y="0"/>
                      </a:lnTo>
                      <a:lnTo>
                        <a:pt x="0" y="15240"/>
                      </a:lnTo>
                      <a:close/>
                    </a:path>
                  </a:pathLst>
                </a:cu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34" charset="-128"/>
                    <a:cs typeface="+mn-cs"/>
                  </a:endParaRPr>
                </a:p>
              </p:txBody>
            </p:sp>
          </p:grpSp>
        </p:grpSp>
      </p:grpSp>
      <p:grpSp>
        <p:nvGrpSpPr>
          <p:cNvPr id="43" name="グループ化 42"/>
          <p:cNvGrpSpPr/>
          <p:nvPr/>
        </p:nvGrpSpPr>
        <p:grpSpPr>
          <a:xfrm>
            <a:off x="1187624" y="5445224"/>
            <a:ext cx="2451853" cy="628961"/>
            <a:chOff x="558601" y="3140968"/>
            <a:chExt cx="2427151" cy="614151"/>
          </a:xfrm>
        </p:grpSpPr>
        <p:grpSp>
          <p:nvGrpSpPr>
            <p:cNvPr id="44" name="グループ化 67"/>
            <p:cNvGrpSpPr/>
            <p:nvPr/>
          </p:nvGrpSpPr>
          <p:grpSpPr>
            <a:xfrm>
              <a:off x="558601" y="3140968"/>
              <a:ext cx="2245615" cy="614151"/>
              <a:chOff x="189033" y="2348880"/>
              <a:chExt cx="2245615" cy="614151"/>
            </a:xfrm>
          </p:grpSpPr>
          <p:grpSp>
            <p:nvGrpSpPr>
              <p:cNvPr id="46" name="グループ化 58"/>
              <p:cNvGrpSpPr/>
              <p:nvPr/>
            </p:nvGrpSpPr>
            <p:grpSpPr>
              <a:xfrm>
                <a:off x="189033" y="2348880"/>
                <a:ext cx="2245615" cy="614151"/>
                <a:chOff x="7904561" y="1356158"/>
                <a:chExt cx="2406392" cy="614151"/>
              </a:xfrm>
            </p:grpSpPr>
            <p:grpSp>
              <p:nvGrpSpPr>
                <p:cNvPr id="48" name="グループ化 8"/>
                <p:cNvGrpSpPr/>
                <p:nvPr/>
              </p:nvGrpSpPr>
              <p:grpSpPr>
                <a:xfrm>
                  <a:off x="7904561" y="1356158"/>
                  <a:ext cx="2115886" cy="215444"/>
                  <a:chOff x="3762111" y="5215206"/>
                  <a:chExt cx="2350159" cy="215444"/>
                </a:xfrm>
              </p:grpSpPr>
              <p:sp>
                <p:nvSpPr>
                  <p:cNvPr id="53" name="正方形/長方形 6"/>
                  <p:cNvSpPr/>
                  <p:nvPr/>
                </p:nvSpPr>
                <p:spPr>
                  <a:xfrm>
                    <a:off x="3762111" y="5261814"/>
                    <a:ext cx="287556" cy="105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54" name="テキスト ボックス 7"/>
                  <p:cNvSpPr txBox="1"/>
                  <p:nvPr/>
                </p:nvSpPr>
                <p:spPr>
                  <a:xfrm>
                    <a:off x="3998444" y="5215206"/>
                    <a:ext cx="21138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銀座カルテット</a:t>
                    </a:r>
                    <a:endParaRPr kumimoji="1" lang="en-US" altLang="ja-JP"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grpSp>
              <p:nvGrpSpPr>
                <p:cNvPr id="49" name="グループ化 78"/>
                <p:cNvGrpSpPr/>
                <p:nvPr/>
              </p:nvGrpSpPr>
              <p:grpSpPr>
                <a:xfrm>
                  <a:off x="9504574" y="1572182"/>
                  <a:ext cx="806379" cy="398127"/>
                  <a:chOff x="9798946" y="751595"/>
                  <a:chExt cx="806379" cy="398127"/>
                </a:xfrm>
              </p:grpSpPr>
              <p:sp>
                <p:nvSpPr>
                  <p:cNvPr id="51" name="テキスト ボックス 50"/>
                  <p:cNvSpPr txBox="1"/>
                  <p:nvPr/>
                </p:nvSpPr>
                <p:spPr>
                  <a:xfrm>
                    <a:off x="9798946" y="751595"/>
                    <a:ext cx="80021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第１セット</a:t>
                    </a:r>
                    <a:endParaRPr kumimoji="1" lang="en-US" altLang="ja-JP"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52" name="テキスト ボックス 51"/>
                  <p:cNvSpPr txBox="1"/>
                  <p:nvPr/>
                </p:nvSpPr>
                <p:spPr>
                  <a:xfrm>
                    <a:off x="9805106" y="934278"/>
                    <a:ext cx="80021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第２セット</a:t>
                    </a:r>
                    <a:endParaRPr kumimoji="1" lang="en-US" altLang="ja-JP"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sp>
              <p:nvSpPr>
                <p:cNvPr id="50" name="正方形/長方形 49"/>
                <p:cNvSpPr/>
                <p:nvPr/>
              </p:nvSpPr>
              <p:spPr>
                <a:xfrm>
                  <a:off x="9321892" y="1610849"/>
                  <a:ext cx="240159" cy="118864"/>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a:ea typeface="游ゴシック" panose="020B0400000000000000" pitchFamily="34" charset="-128"/>
                    <a:cs typeface="+mn-cs"/>
                  </a:endParaRPr>
                </a:p>
              </p:txBody>
            </p:sp>
          </p:grpSp>
          <p:sp>
            <p:nvSpPr>
              <p:cNvPr id="47" name="正方形/長方形 46"/>
              <p:cNvSpPr/>
              <p:nvPr/>
            </p:nvSpPr>
            <p:spPr>
              <a:xfrm>
                <a:off x="1512314" y="2786254"/>
                <a:ext cx="230634" cy="11886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a:ea typeface="游ゴシック" panose="020B0400000000000000" pitchFamily="34" charset="-128"/>
                  <a:cs typeface="+mn-cs"/>
                </a:endParaRPr>
              </a:p>
            </p:txBody>
          </p:sp>
        </p:grpSp>
        <p:sp>
          <p:nvSpPr>
            <p:cNvPr id="45" name="テキスト ボックス 44"/>
            <p:cNvSpPr txBox="1"/>
            <p:nvPr/>
          </p:nvSpPr>
          <p:spPr>
            <a:xfrm>
              <a:off x="1619672" y="3140968"/>
              <a:ext cx="136608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オプションとして利用の場合</a:t>
              </a:r>
              <a:r>
                <a:rPr kumimoji="1" lang="en-US" altLang="ja-JP"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pic>
        <p:nvPicPr>
          <p:cNvPr id="8" name="図 7">
            <a:extLst>
              <a:ext uri="{FF2B5EF4-FFF2-40B4-BE49-F238E27FC236}">
                <a16:creationId xmlns:a16="http://schemas.microsoft.com/office/drawing/2014/main" id="{09F2B107-ADD4-4830-B7B7-1FCFAD21948B}"/>
              </a:ext>
            </a:extLst>
          </p:cNvPr>
          <p:cNvPicPr>
            <a:picLocks noChangeAspect="1"/>
          </p:cNvPicPr>
          <p:nvPr/>
        </p:nvPicPr>
        <p:blipFill>
          <a:blip r:embed="rId4" cstate="print"/>
          <a:stretch>
            <a:fillRect/>
          </a:stretch>
        </p:blipFill>
        <p:spPr>
          <a:xfrm>
            <a:off x="421311" y="2165869"/>
            <a:ext cx="2885416" cy="2043759"/>
          </a:xfrm>
          <a:prstGeom prst="rect">
            <a:avLst/>
          </a:prstGeom>
        </p:spPr>
      </p:pic>
      <p:pic>
        <p:nvPicPr>
          <p:cNvPr id="55" name="図 54">
            <a:extLst>
              <a:ext uri="{FF2B5EF4-FFF2-40B4-BE49-F238E27FC236}">
                <a16:creationId xmlns:a16="http://schemas.microsoft.com/office/drawing/2014/main" id="{D14F6802-3469-244F-BE87-F99A551CAC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046" y="144563"/>
            <a:ext cx="591027" cy="576374"/>
          </a:xfrm>
          <a:prstGeom prst="rect">
            <a:avLst/>
          </a:prstGeom>
        </p:spPr>
      </p:pic>
    </p:spTree>
    <p:extLst>
      <p:ext uri="{BB962C8B-B14F-4D97-AF65-F5344CB8AC3E}">
        <p14:creationId xmlns:p14="http://schemas.microsoft.com/office/powerpoint/2010/main" val="399213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492106D-B40A-4334-98F2-5ED42EEA8F93}"/>
              </a:ext>
            </a:extLst>
          </p:cNvPr>
          <p:cNvPicPr>
            <a:picLocks noChangeAspect="1"/>
          </p:cNvPicPr>
          <p:nvPr/>
        </p:nvPicPr>
        <p:blipFill>
          <a:blip r:embed="rId3" cstate="print"/>
          <a:stretch>
            <a:fillRect/>
          </a:stretch>
        </p:blipFill>
        <p:spPr>
          <a:xfrm>
            <a:off x="7289836" y="2868195"/>
            <a:ext cx="1650836" cy="1149905"/>
          </a:xfrm>
          <a:prstGeom prst="rect">
            <a:avLst/>
          </a:prstGeom>
        </p:spPr>
      </p:pic>
      <p:sp>
        <p:nvSpPr>
          <p:cNvPr id="14" name="正方形/長方形 13">
            <a:extLst>
              <a:ext uri="{FF2B5EF4-FFF2-40B4-BE49-F238E27FC236}">
                <a16:creationId xmlns:a16="http://schemas.microsoft.com/office/drawing/2014/main" id="{AD506DBF-2720-4D53-9DE5-8739B4F959EB}"/>
              </a:ext>
            </a:extLst>
          </p:cNvPr>
          <p:cNvSpPr/>
          <p:nvPr/>
        </p:nvSpPr>
        <p:spPr>
          <a:xfrm>
            <a:off x="63230" y="1160105"/>
            <a:ext cx="9105090" cy="830997"/>
          </a:xfrm>
          <a:prstGeom prst="rect">
            <a:avLst/>
          </a:prstGeom>
          <a:noFill/>
          <a:ln w="9525" cap="flat" cmpd="sng" algn="ctr">
            <a:noFill/>
            <a:prstDash val="solid"/>
          </a:ln>
          <a:effectLst/>
        </p:spPr>
        <p:txBody>
          <a:bodyPr wrap="square"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9</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路線からお好きな路線をチョイスして中</a:t>
            </a:r>
            <a:r>
              <a:rPr kumimoji="1" lang="ja-JP" altLang="en-US" sz="1200" b="0" i="0" u="none" strike="noStrike" kern="1200" cap="none" spc="0" normalizeH="0" baseline="0" noProof="0" dirty="0" err="1">
                <a:ln>
                  <a:noFill/>
                </a:ln>
                <a:solidFill>
                  <a:prstClr val="black"/>
                </a:solidFill>
                <a:effectLst/>
                <a:uLnTx/>
                <a:uFillTx/>
                <a:latin typeface="游ゴシック" panose="020B0400000000000000" pitchFamily="34" charset="-128"/>
                <a:ea typeface="游ゴシック" panose="020B0400000000000000" pitchFamily="34" charset="-128"/>
                <a:cs typeface="+mn-cs"/>
              </a:rPr>
              <a:t>づり</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ジャックができる 単線</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SU</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ライナーで、今回はお値打ち価格をご用意しました！</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都心を移動する多くの方にご利用いただく銀座線や、沿線に大手百貨店や商業施設、レジャー施設のある有楽町線・副都心線など、  </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クライアントのご要望に合わせた路線に絞って掲出ができるため、費用対効果の高い戦略的な広告展開が可能です。</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この機会に</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34" charset="-128"/>
                <a:ea typeface="游ゴシック" panose="020B0400000000000000" pitchFamily="34" charset="-128"/>
                <a:cs typeface="+mn-cs"/>
              </a:rPr>
              <a:t>ぜひご利用</a:t>
            </a:r>
            <a:r>
              <a:rPr kumimoji="1" lang="ja-JP" altLang="en-US" sz="1200">
                <a:solidFill>
                  <a:prstClr val="black"/>
                </a:solidFill>
                <a:latin typeface="游ゴシック" panose="020B0400000000000000" pitchFamily="34" charset="-128"/>
                <a:ea typeface="游ゴシック" panose="020B0400000000000000" pitchFamily="34" charset="-128"/>
              </a:rPr>
              <a:t>下さい</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p:txBody>
      </p:sp>
      <p:sp>
        <p:nvSpPr>
          <p:cNvPr id="15" name="Rectangle 110">
            <a:extLst>
              <a:ext uri="{FF2B5EF4-FFF2-40B4-BE49-F238E27FC236}">
                <a16:creationId xmlns:a16="http://schemas.microsoft.com/office/drawing/2014/main" id="{4C5543B2-272A-4499-A84D-3DA09E693621}"/>
              </a:ext>
            </a:extLst>
          </p:cNvPr>
          <p:cNvSpPr>
            <a:spLocks noChangeArrowheads="1"/>
          </p:cNvSpPr>
          <p:nvPr/>
        </p:nvSpPr>
        <p:spPr bwMode="auto">
          <a:xfrm>
            <a:off x="39388" y="797934"/>
            <a:ext cx="3888432" cy="370624"/>
          </a:xfrm>
          <a:prstGeom prst="rect">
            <a:avLst/>
          </a:prstGeom>
          <a:noFill/>
          <a:ln w="9525" cmpd="thinThick">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mn-cs"/>
              </a:rPr>
              <a:t>お好みの路線で中</a:t>
            </a:r>
            <a:r>
              <a:rPr kumimoji="1" lang="ja-JP" altLang="en-US" sz="1400" b="1" i="0" u="none" strike="noStrike" kern="1200" cap="none" spc="0" normalizeH="0" baseline="0" noProof="0" dirty="0" err="1">
                <a:ln>
                  <a:noFill/>
                </a:ln>
                <a:solidFill>
                  <a:srgbClr val="ED7D31"/>
                </a:solidFill>
                <a:effectLst/>
                <a:uLnTx/>
                <a:uFillTx/>
                <a:latin typeface="メイリオ" panose="020B0604030504040204" pitchFamily="50" charset="-128"/>
                <a:ea typeface="メイリオ" panose="020B0604030504040204" pitchFamily="50" charset="-128"/>
                <a:cs typeface="+mn-cs"/>
              </a:rPr>
              <a:t>づり</a:t>
            </a:r>
            <a:r>
              <a:rPr kumimoji="1" lang="ja-JP" altLang="en-US"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mn-cs"/>
              </a:rPr>
              <a:t>ジャック！</a:t>
            </a:r>
          </a:p>
        </p:txBody>
      </p:sp>
      <p:sp>
        <p:nvSpPr>
          <p:cNvPr id="9" name="テキスト ボックス 8">
            <a:extLst>
              <a:ext uri="{FF2B5EF4-FFF2-40B4-BE49-F238E27FC236}">
                <a16:creationId xmlns:a16="http://schemas.microsoft.com/office/drawing/2014/main" id="{DA8EA117-3DBA-434B-9E0F-0B8A08261EF2}"/>
              </a:ext>
            </a:extLst>
          </p:cNvPr>
          <p:cNvSpPr txBox="1"/>
          <p:nvPr/>
        </p:nvSpPr>
        <p:spPr>
          <a:xfrm>
            <a:off x="999179" y="227448"/>
            <a:ext cx="78890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づり</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貸切電車</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単線</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SU</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ライナー</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正方形/長方形 11">
            <a:extLst>
              <a:ext uri="{FF2B5EF4-FFF2-40B4-BE49-F238E27FC236}">
                <a16:creationId xmlns:a16="http://schemas.microsoft.com/office/drawing/2014/main" id="{7ED8D5C5-1370-4716-A86F-DDE8EF1B1746}"/>
              </a:ext>
            </a:extLst>
          </p:cNvPr>
          <p:cNvSpPr/>
          <p:nvPr/>
        </p:nvSpPr>
        <p:spPr>
          <a:xfrm>
            <a:off x="66238" y="1159533"/>
            <a:ext cx="9014531" cy="8052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本文"/>
              <a:ea typeface="游ゴシック" panose="020B0400000000000000" pitchFamily="34" charset="-128"/>
              <a:cs typeface="+mn-cs"/>
            </a:endParaRPr>
          </a:p>
        </p:txBody>
      </p:sp>
      <p:graphicFrame>
        <p:nvGraphicFramePr>
          <p:cNvPr id="90" name="表 89">
            <a:extLst>
              <a:ext uri="{FF2B5EF4-FFF2-40B4-BE49-F238E27FC236}">
                <a16:creationId xmlns:a16="http://schemas.microsoft.com/office/drawing/2014/main" id="{84D17354-1F17-400C-96AE-4CD5E91E9543}"/>
              </a:ext>
            </a:extLst>
          </p:cNvPr>
          <p:cNvGraphicFramePr>
            <a:graphicFrameLocks noGrp="1"/>
          </p:cNvGraphicFramePr>
          <p:nvPr/>
        </p:nvGraphicFramePr>
        <p:xfrm>
          <a:off x="3139876" y="2104560"/>
          <a:ext cx="3940870" cy="3430856"/>
        </p:xfrm>
        <a:graphic>
          <a:graphicData uri="http://schemas.openxmlformats.org/drawingml/2006/table">
            <a:tbl>
              <a:tblPr/>
              <a:tblGrid>
                <a:gridCol w="934520">
                  <a:extLst>
                    <a:ext uri="{9D8B030D-6E8A-4147-A177-3AD203B41FA5}">
                      <a16:colId xmlns:a16="http://schemas.microsoft.com/office/drawing/2014/main" val="20000"/>
                    </a:ext>
                  </a:extLst>
                </a:gridCol>
                <a:gridCol w="1727544">
                  <a:extLst>
                    <a:ext uri="{9D8B030D-6E8A-4147-A177-3AD203B41FA5}">
                      <a16:colId xmlns:a16="http://schemas.microsoft.com/office/drawing/2014/main" val="20001"/>
                    </a:ext>
                  </a:extLst>
                </a:gridCol>
                <a:gridCol w="1278806">
                  <a:extLst>
                    <a:ext uri="{9D8B030D-6E8A-4147-A177-3AD203B41FA5}">
                      <a16:colId xmlns:a16="http://schemas.microsoft.com/office/drawing/2014/main" val="20002"/>
                    </a:ext>
                  </a:extLst>
                </a:gridCol>
              </a:tblGrid>
              <a:tr h="301519">
                <a:tc>
                  <a:txBody>
                    <a:bodyPr/>
                    <a:lstStyle/>
                    <a:p>
                      <a:pPr algn="ctr" fontAlgn="ctr"/>
                      <a:r>
                        <a:rPr lang="ja-JP" altLang="en-US" sz="1100" b="0" i="0" u="none" strike="noStrike" dirty="0">
                          <a:solidFill>
                            <a:srgbClr val="000000"/>
                          </a:solidFill>
                          <a:latin typeface="+mn-ea"/>
                          <a:ea typeface="+mn-ea"/>
                        </a:rPr>
                        <a:t>路線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mn-ea"/>
                          <a:ea typeface="+mn-ea"/>
                        </a:rPr>
                        <a:t>広告料金 </a:t>
                      </a:r>
                      <a:r>
                        <a:rPr lang="en-US" altLang="ja-JP" sz="1100" b="0" i="0" u="none" strike="noStrike" dirty="0">
                          <a:solidFill>
                            <a:srgbClr val="000000"/>
                          </a:solidFill>
                          <a:latin typeface="+mn-ea"/>
                          <a:ea typeface="+mn-ea"/>
                        </a:rPr>
                        <a:t>(</a:t>
                      </a:r>
                      <a:r>
                        <a:rPr lang="ja-JP" altLang="en-US" sz="1100" b="0" i="0" u="none" strike="noStrike" dirty="0">
                          <a:solidFill>
                            <a:srgbClr val="000000"/>
                          </a:solidFill>
                          <a:latin typeface="+mn-ea"/>
                          <a:ea typeface="+mn-ea"/>
                        </a:rPr>
                        <a:t>税別</a:t>
                      </a:r>
                      <a:r>
                        <a:rPr lang="en-US" altLang="ja-JP" sz="1100" b="0" i="0" u="none" strike="noStrike" dirty="0">
                          <a:solidFill>
                            <a:srgbClr val="000000"/>
                          </a:solidFill>
                          <a:latin typeface="+mn-ea"/>
                          <a:ea typeface="+mn-ea"/>
                        </a:rPr>
                        <a:t>)</a:t>
                      </a:r>
                      <a:endParaRPr lang="ja-JP" altLang="en-US" sz="1100" b="0" i="0" u="none" strike="noStrike" dirty="0">
                        <a:solidFill>
                          <a:srgbClr val="000000"/>
                        </a:solidFill>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mn-ea"/>
                          <a:ea typeface="+mn-ea"/>
                        </a:rPr>
                        <a:t>納品枚数 </a:t>
                      </a:r>
                      <a:r>
                        <a:rPr lang="en-US" altLang="ja-JP" sz="1100" b="0" i="0" u="none" strike="noStrike" dirty="0">
                          <a:solidFill>
                            <a:srgbClr val="000000"/>
                          </a:solidFill>
                          <a:latin typeface="+mn-ea"/>
                          <a:ea typeface="+mn-ea"/>
                        </a:rPr>
                        <a:t>(</a:t>
                      </a:r>
                      <a:r>
                        <a:rPr lang="ja-JP" altLang="en-US" sz="1100" b="0" i="0" u="none" strike="noStrike" dirty="0">
                          <a:solidFill>
                            <a:srgbClr val="000000"/>
                          </a:solidFill>
                          <a:latin typeface="+mn-ea"/>
                          <a:ea typeface="+mn-ea"/>
                        </a:rPr>
                        <a:t>ワイド</a:t>
                      </a:r>
                      <a:r>
                        <a:rPr lang="en-US" altLang="ja-JP" sz="1100" b="0" i="0" u="none" strike="noStrike" dirty="0">
                          <a:solidFill>
                            <a:srgbClr val="000000"/>
                          </a:solidFill>
                          <a:latin typeface="+mn-ea"/>
                          <a:ea typeface="+mn-ea"/>
                        </a:rPr>
                        <a:t>)</a:t>
                      </a:r>
                      <a:endParaRPr lang="ja-JP" altLang="en-US" sz="1100" b="0" i="0" u="none" strike="noStrike" dirty="0">
                        <a:solidFill>
                          <a:srgbClr val="000000"/>
                        </a:solidFill>
                        <a:latin typeface="+mn-ea"/>
                        <a:ea typeface="+mn-ea"/>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184">
                <a:tc>
                  <a:txBody>
                    <a:bodyPr/>
                    <a:lstStyle/>
                    <a:p>
                      <a:pPr algn="ctr" rtl="0" fontAlgn="ctr"/>
                      <a:r>
                        <a:rPr lang="ja-JP" altLang="en-US" sz="1250" b="1" i="0" u="none" strike="noStrike" dirty="0">
                          <a:solidFill>
                            <a:srgbClr val="FFFFFF"/>
                          </a:solidFill>
                          <a:latin typeface="+mn-ea"/>
                          <a:ea typeface="+mn-ea"/>
                        </a:rPr>
                        <a:t>銀座線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B00"/>
                    </a:solidFill>
                  </a:tcPr>
                </a:tc>
                <a:tc>
                  <a:txBody>
                    <a:bodyPr/>
                    <a:lstStyle/>
                    <a:p>
                      <a:pPr algn="ctr" fontAlgn="ctr"/>
                      <a:r>
                        <a:rPr lang="en-US" altLang="ja-JP" sz="1800" b="1" i="0" u="sng" spc="0" dirty="0">
                          <a:solidFill>
                            <a:srgbClr val="0000FF"/>
                          </a:solidFill>
                          <a:latin typeface="+mn-ea"/>
                          <a:ea typeface="+mn-ea"/>
                        </a:rPr>
                        <a:t>\850,000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spc="0" baseline="0" dirty="0">
                          <a:solidFill>
                            <a:srgbClr val="000000"/>
                          </a:solidFill>
                          <a:latin typeface="+mn-ea"/>
                          <a:ea typeface="+mn-ea"/>
                        </a:rPr>
                        <a:t> 90</a:t>
                      </a:r>
                      <a:r>
                        <a:rPr lang="ja-JP" altLang="en-US" sz="1400" b="0" i="0" u="none" strike="noStrike" spc="0" baseline="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3184">
                <a:tc>
                  <a:txBody>
                    <a:bodyPr/>
                    <a:lstStyle/>
                    <a:p>
                      <a:pPr algn="ctr" rtl="0" fontAlgn="ctr"/>
                      <a:r>
                        <a:rPr lang="ja-JP" altLang="en-US" sz="1250" b="1" i="0" u="none" strike="noStrike" dirty="0">
                          <a:solidFill>
                            <a:srgbClr val="FFFFFF"/>
                          </a:solidFill>
                          <a:latin typeface="+mn-ea"/>
                          <a:ea typeface="+mn-ea"/>
                        </a:rPr>
                        <a:t>丸ノ内線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altLang="ja-JP" sz="1800" b="1" i="0" u="sng" spc="0" dirty="0">
                          <a:solidFill>
                            <a:srgbClr val="0000FF"/>
                          </a:solidFill>
                          <a:latin typeface="+mn-ea"/>
                          <a:ea typeface="+mn-ea"/>
                        </a:rPr>
                        <a:t>\780,000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spc="0" baseline="0" dirty="0">
                          <a:solidFill>
                            <a:srgbClr val="000000"/>
                          </a:solidFill>
                          <a:latin typeface="+mn-ea"/>
                          <a:ea typeface="+mn-ea"/>
                        </a:rPr>
                        <a:t> </a:t>
                      </a:r>
                      <a:r>
                        <a:rPr lang="en-US" altLang="ja-JP" sz="1400" b="0" i="0" u="none" strike="noStrike" spc="0" baseline="0" dirty="0">
                          <a:solidFill>
                            <a:srgbClr val="000000"/>
                          </a:solidFill>
                          <a:latin typeface="+mn-ea"/>
                          <a:ea typeface="+mn-ea"/>
                        </a:rPr>
                        <a:t>90</a:t>
                      </a:r>
                      <a:r>
                        <a:rPr lang="ja-JP" altLang="en-US" sz="1400" b="0" i="0" u="none" strike="noStrike" spc="0" baseline="0" dirty="0">
                          <a:solidFill>
                            <a:srgbClr val="000000"/>
                          </a:solidFill>
                          <a:latin typeface="+mn-ea"/>
                          <a:ea typeface="+mn-ea"/>
                        </a:rPr>
                        <a:t>枚</a:t>
                      </a:r>
                      <a:endParaRPr lang="en-US" altLang="ja-JP" sz="1400" b="0" i="0" u="none" strike="noStrike" spc="0" baseline="0" dirty="0">
                        <a:solidFill>
                          <a:srgbClr val="000000"/>
                        </a:solidFill>
                        <a:latin typeface="+mn-ea"/>
                        <a:ea typeface="+mn-ea"/>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3184">
                <a:tc>
                  <a:txBody>
                    <a:bodyPr/>
                    <a:lstStyle/>
                    <a:p>
                      <a:pPr algn="ctr" rtl="0" fontAlgn="ctr"/>
                      <a:r>
                        <a:rPr lang="ja-JP" altLang="en-US" sz="1250" b="1" i="0" u="none" strike="noStrike" dirty="0">
                          <a:solidFill>
                            <a:srgbClr val="FFFFFF"/>
                          </a:solidFill>
                          <a:latin typeface="+mn-ea"/>
                          <a:ea typeface="+mn-ea"/>
                        </a:rPr>
                        <a:t>日比谷線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altLang="ja-JP" sz="1800" b="1" i="0" u="sng" strike="noStrike" spc="0" dirty="0">
                          <a:solidFill>
                            <a:srgbClr val="0000FF"/>
                          </a:solidFill>
                          <a:latin typeface="+mn-ea"/>
                          <a:ea typeface="+mn-ea"/>
                        </a:rPr>
                        <a:t>\640,000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spc="0" baseline="0" dirty="0">
                          <a:solidFill>
                            <a:srgbClr val="000000"/>
                          </a:solidFill>
                          <a:latin typeface="+mn-ea"/>
                          <a:ea typeface="+mn-ea"/>
                        </a:rPr>
                        <a:t>140</a:t>
                      </a:r>
                      <a:r>
                        <a:rPr lang="ja-JP" altLang="en-US" sz="1400" b="0" i="0" u="none" strike="noStrike" spc="0" baseline="0" dirty="0">
                          <a:solidFill>
                            <a:srgbClr val="000000"/>
                          </a:solidFill>
                          <a:latin typeface="+mn-ea"/>
                          <a:ea typeface="+mn-ea"/>
                        </a:rPr>
                        <a:t>枚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3184">
                <a:tc>
                  <a:txBody>
                    <a:bodyPr/>
                    <a:lstStyle/>
                    <a:p>
                      <a:pPr algn="ctr" rtl="0" fontAlgn="ctr"/>
                      <a:r>
                        <a:rPr lang="ja-JP" altLang="en-US" sz="1250" b="1" i="0" u="none" strike="noStrike" dirty="0">
                          <a:solidFill>
                            <a:srgbClr val="FFFFFF"/>
                          </a:solidFill>
                          <a:latin typeface="+mn-ea"/>
                          <a:ea typeface="+mn-ea"/>
                        </a:rPr>
                        <a:t>東西線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altLang="ja-JP" sz="1800" b="1" i="0" u="sng" strike="noStrike" spc="0" dirty="0">
                          <a:solidFill>
                            <a:srgbClr val="0000FF"/>
                          </a:solidFill>
                          <a:latin typeface="+mn-ea"/>
                          <a:ea typeface="+mn-ea"/>
                        </a:rPr>
                        <a:t>\640,000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spc="0" baseline="0" dirty="0">
                          <a:solidFill>
                            <a:srgbClr val="000000"/>
                          </a:solidFill>
                          <a:latin typeface="+mn-ea"/>
                          <a:ea typeface="+mn-ea"/>
                        </a:rPr>
                        <a:t>170</a:t>
                      </a:r>
                      <a:r>
                        <a:rPr lang="ja-JP" altLang="en-US" sz="1400" b="0" i="0" u="none" strike="noStrike" spc="0" baseline="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3184">
                <a:tc>
                  <a:txBody>
                    <a:bodyPr/>
                    <a:lstStyle/>
                    <a:p>
                      <a:pPr algn="ctr" rtl="0" fontAlgn="ctr"/>
                      <a:r>
                        <a:rPr lang="ja-JP" altLang="en-US" sz="1250" b="1" i="0" u="none" strike="noStrike" dirty="0">
                          <a:solidFill>
                            <a:srgbClr val="FFFFFF"/>
                          </a:solidFill>
                          <a:latin typeface="+mn-ea"/>
                          <a:ea typeface="+mn-ea"/>
                        </a:rPr>
                        <a:t>千代田線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400"/>
                    </a:solidFill>
                  </a:tcPr>
                </a:tc>
                <a:tc>
                  <a:txBody>
                    <a:bodyPr/>
                    <a:lstStyle/>
                    <a:p>
                      <a:pPr algn="ctr" fontAlgn="ctr"/>
                      <a:r>
                        <a:rPr lang="en-US" altLang="ja-JP" sz="1800" b="1" i="0" u="sng" strike="noStrike" spc="0" dirty="0">
                          <a:solidFill>
                            <a:srgbClr val="0000FF"/>
                          </a:solidFill>
                          <a:latin typeface="+mn-ea"/>
                          <a:ea typeface="+mn-ea"/>
                        </a:rPr>
                        <a:t>\590,000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spc="0" baseline="0" dirty="0">
                          <a:solidFill>
                            <a:srgbClr val="000000"/>
                          </a:solidFill>
                          <a:latin typeface="+mn-ea"/>
                          <a:ea typeface="+mn-ea"/>
                        </a:rPr>
                        <a:t>170</a:t>
                      </a:r>
                      <a:r>
                        <a:rPr lang="ja-JP" altLang="en-US" sz="1400" b="0" i="0" u="none" strike="noStrike" spc="0" baseline="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7049">
                <a:tc>
                  <a:txBody>
                    <a:bodyPr/>
                    <a:lstStyle/>
                    <a:p>
                      <a:pPr algn="ctr" rtl="0" fontAlgn="ctr"/>
                      <a:r>
                        <a:rPr lang="ja-JP" altLang="en-US" sz="1200" b="1" i="0" u="none" strike="noStrike" dirty="0">
                          <a:solidFill>
                            <a:srgbClr val="FFFFFF"/>
                          </a:solidFill>
                          <a:latin typeface="+mn-ea"/>
                          <a:ea typeface="+mn-ea"/>
                        </a:rPr>
                        <a:t>有楽町線</a:t>
                      </a:r>
                      <a:endParaRPr lang="en-US" altLang="ja-JP" sz="1200" b="1" i="0" u="none" strike="noStrike" dirty="0">
                        <a:solidFill>
                          <a:srgbClr val="FFFFFF"/>
                        </a:solidFill>
                        <a:latin typeface="+mn-ea"/>
                        <a:ea typeface="+mn-ea"/>
                      </a:endParaRPr>
                    </a:p>
                    <a:p>
                      <a:pPr algn="ctr" rtl="0" fontAlgn="ctr"/>
                      <a:r>
                        <a:rPr lang="ja-JP" altLang="en-US" sz="1200" b="1" i="0" u="none" strike="noStrike" dirty="0">
                          <a:solidFill>
                            <a:srgbClr val="FFFFFF"/>
                          </a:solidFill>
                          <a:latin typeface="+mn-ea"/>
                          <a:ea typeface="+mn-ea"/>
                        </a:rPr>
                        <a:t>・副都心線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ctr"/>
                      <a:r>
                        <a:rPr lang="en-US" altLang="ja-JP" sz="1800" b="1" i="0" u="sng" spc="0" dirty="0">
                          <a:solidFill>
                            <a:srgbClr val="0000FF"/>
                          </a:solidFill>
                          <a:latin typeface="+mn-ea"/>
                          <a:ea typeface="+mn-ea"/>
                        </a:rPr>
                        <a:t>\920,000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spc="0" baseline="0" dirty="0">
                          <a:solidFill>
                            <a:srgbClr val="000000"/>
                          </a:solidFill>
                          <a:latin typeface="+mn-ea"/>
                          <a:ea typeface="+mn-ea"/>
                        </a:rPr>
                        <a:t>300</a:t>
                      </a:r>
                      <a:r>
                        <a:rPr lang="ja-JP" altLang="en-US" sz="1400" b="0" i="0" u="none" strike="noStrike" spc="0" baseline="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3184">
                <a:tc>
                  <a:txBody>
                    <a:bodyPr/>
                    <a:lstStyle/>
                    <a:p>
                      <a:pPr algn="ctr" rtl="0" fontAlgn="ctr"/>
                      <a:r>
                        <a:rPr lang="ja-JP" altLang="en-US" sz="1250" b="1" i="0" u="none" strike="noStrike" dirty="0">
                          <a:solidFill>
                            <a:srgbClr val="FFFFFF"/>
                          </a:solidFill>
                          <a:latin typeface="+mn-ea"/>
                          <a:ea typeface="+mn-ea"/>
                        </a:rPr>
                        <a:t>半蔵門線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45C7"/>
                    </a:solidFill>
                  </a:tcPr>
                </a:tc>
                <a:tc>
                  <a:txBody>
                    <a:bodyPr/>
                    <a:lstStyle/>
                    <a:p>
                      <a:pPr algn="ctr" fontAlgn="ctr"/>
                      <a:r>
                        <a:rPr lang="en-US" altLang="ja-JP" sz="1800" b="1" i="0" u="sng" spc="0" dirty="0">
                          <a:solidFill>
                            <a:srgbClr val="0000FF"/>
                          </a:solidFill>
                          <a:latin typeface="+mn-ea"/>
                          <a:ea typeface="+mn-ea"/>
                        </a:rPr>
                        <a:t>\680,000</a:t>
                      </a:r>
                      <a:endParaRPr lang="en-US" altLang="ja-JP" sz="1800" b="1" i="0" u="sng" strike="noStrike" spc="0" dirty="0">
                        <a:solidFill>
                          <a:srgbClr val="0000FF"/>
                        </a:solidFill>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spc="0" dirty="0">
                          <a:solidFill>
                            <a:srgbClr val="000000"/>
                          </a:solidFill>
                          <a:latin typeface="+mn-ea"/>
                          <a:ea typeface="+mn-ea"/>
                        </a:rPr>
                        <a:t>170</a:t>
                      </a:r>
                      <a:r>
                        <a:rPr lang="ja-JP" altLang="en-US" sz="1400" b="0" i="0" u="none" strike="noStrike" spc="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3184">
                <a:tc>
                  <a:txBody>
                    <a:bodyPr/>
                    <a:lstStyle/>
                    <a:p>
                      <a:pPr algn="ctr" rtl="0" fontAlgn="ctr"/>
                      <a:r>
                        <a:rPr lang="ja-JP" altLang="en-US" sz="1250" b="1" i="0" u="none" strike="noStrike" dirty="0">
                          <a:solidFill>
                            <a:srgbClr val="FFFFFF"/>
                          </a:solidFill>
                          <a:latin typeface="+mn-ea"/>
                          <a:ea typeface="+mn-ea"/>
                        </a:rPr>
                        <a:t>南北線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0AC99"/>
                    </a:solidFill>
                  </a:tcPr>
                </a:tc>
                <a:tc>
                  <a:txBody>
                    <a:bodyPr/>
                    <a:lstStyle/>
                    <a:p>
                      <a:pPr algn="ctr" fontAlgn="ctr"/>
                      <a:r>
                        <a:rPr lang="en-US" altLang="ja-JP" sz="1800" b="1" i="0" u="sng" strike="noStrike" spc="0" dirty="0">
                          <a:solidFill>
                            <a:srgbClr val="0000FF"/>
                          </a:solidFill>
                          <a:latin typeface="+mn-ea"/>
                          <a:ea typeface="+mn-ea"/>
                        </a:rPr>
                        <a:t>\300,000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spc="0" dirty="0">
                          <a:solidFill>
                            <a:srgbClr val="000000"/>
                          </a:solidFill>
                          <a:latin typeface="+mn-ea"/>
                          <a:ea typeface="+mn-ea"/>
                        </a:rPr>
                        <a:t>100</a:t>
                      </a:r>
                      <a:r>
                        <a:rPr lang="ja-JP" altLang="en-US" sz="1400" b="0" i="0" u="none" strike="noStrike" spc="0" dirty="0">
                          <a:solidFill>
                            <a:srgbClr val="000000"/>
                          </a:solidFill>
                          <a:latin typeface="+mn-ea"/>
                          <a:ea typeface="+mn-ea"/>
                        </a:rPr>
                        <a:t>枚</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2" name="Rectangle 19">
            <a:extLst>
              <a:ext uri="{FF2B5EF4-FFF2-40B4-BE49-F238E27FC236}">
                <a16:creationId xmlns:a16="http://schemas.microsoft.com/office/drawing/2014/main" id="{DA019EA5-5A79-4A68-B0EE-DBC6052184E5}"/>
              </a:ext>
            </a:extLst>
          </p:cNvPr>
          <p:cNvSpPr>
            <a:spLocks noChangeArrowheads="1"/>
          </p:cNvSpPr>
          <p:nvPr/>
        </p:nvSpPr>
        <p:spPr bwMode="auto">
          <a:xfrm>
            <a:off x="36117" y="3837070"/>
            <a:ext cx="1081088" cy="252413"/>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＜掲出イメージ＞</a:t>
            </a:r>
          </a:p>
        </p:txBody>
      </p:sp>
      <p:sp>
        <p:nvSpPr>
          <p:cNvPr id="93" name="Rectangle 19">
            <a:extLst>
              <a:ext uri="{FF2B5EF4-FFF2-40B4-BE49-F238E27FC236}">
                <a16:creationId xmlns:a16="http://schemas.microsoft.com/office/drawing/2014/main" id="{CB5D2A99-2A24-4CCE-B378-6C97FDC015DF}"/>
              </a:ext>
            </a:extLst>
          </p:cNvPr>
          <p:cNvSpPr>
            <a:spLocks noChangeArrowheads="1"/>
          </p:cNvSpPr>
          <p:nvPr/>
        </p:nvSpPr>
        <p:spPr bwMode="auto">
          <a:xfrm>
            <a:off x="224679" y="4736561"/>
            <a:ext cx="1081087" cy="252413"/>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＜掲出期間＞</a:t>
            </a:r>
          </a:p>
        </p:txBody>
      </p:sp>
      <p:sp>
        <p:nvSpPr>
          <p:cNvPr id="94" name="テキスト ボックス 39">
            <a:extLst>
              <a:ext uri="{FF2B5EF4-FFF2-40B4-BE49-F238E27FC236}">
                <a16:creationId xmlns:a16="http://schemas.microsoft.com/office/drawing/2014/main" id="{3EDD8A11-4DC4-4697-A321-070B3484C4D8}"/>
              </a:ext>
            </a:extLst>
          </p:cNvPr>
          <p:cNvSpPr txBox="1">
            <a:spLocks noChangeArrowheads="1"/>
          </p:cNvSpPr>
          <p:nvPr/>
        </p:nvSpPr>
        <p:spPr bwMode="auto">
          <a:xfrm>
            <a:off x="422863" y="4988974"/>
            <a:ext cx="2373577"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8/10</a:t>
            </a:r>
            <a:r>
              <a:rPr kumimoji="1" lang="ja-JP" altLang="en-US"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en-US" altLang="ja-JP"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月</a:t>
            </a:r>
            <a:r>
              <a:rPr kumimoji="1" lang="en-US" altLang="ja-JP"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en-US" altLang="ja-JP"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8/31 (</a:t>
            </a:r>
            <a:r>
              <a:rPr kumimoji="1" lang="ja-JP" altLang="en-US"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月</a:t>
            </a:r>
            <a:r>
              <a:rPr kumimoji="1" lang="en-US" altLang="ja-JP"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endParaRPr kumimoji="1" lang="en-US" altLang="ja-JP"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12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掲出開始分より</a:t>
            </a:r>
            <a:r>
              <a:rPr kumimoji="1" lang="en-US" altLang="ja-JP" sz="12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7</a:t>
            </a:r>
            <a:r>
              <a:rPr kumimoji="1" lang="ja-JP" altLang="en-US" sz="12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日間 掲出</a:t>
            </a:r>
            <a:endParaRPr kumimoji="1" lang="en-US" altLang="ja-JP" sz="125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p:txBody>
      </p:sp>
      <p:sp>
        <p:nvSpPr>
          <p:cNvPr id="96" name="角丸四角形 106">
            <a:extLst>
              <a:ext uri="{FF2B5EF4-FFF2-40B4-BE49-F238E27FC236}">
                <a16:creationId xmlns:a16="http://schemas.microsoft.com/office/drawing/2014/main" id="{0DEEF933-3F9E-496E-96F2-FBBF6D6FFFF1}"/>
              </a:ext>
            </a:extLst>
          </p:cNvPr>
          <p:cNvSpPr/>
          <p:nvPr/>
        </p:nvSpPr>
        <p:spPr bwMode="auto">
          <a:xfrm>
            <a:off x="408909" y="4265946"/>
            <a:ext cx="2274008" cy="325724"/>
          </a:xfrm>
          <a:prstGeom prst="roundRect">
            <a:avLst/>
          </a:prstGeom>
          <a:solidFill>
            <a:srgbClr val="F0DC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各期間、各路線 限定</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1</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枠</a:t>
            </a:r>
            <a:endParaRPr kumimoji="1" lang="en-US" altLang="ja-JP" sz="800" b="1"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p:txBody>
      </p:sp>
      <p:sp>
        <p:nvSpPr>
          <p:cNvPr id="13" name="Rectangle 19">
            <a:extLst>
              <a:ext uri="{FF2B5EF4-FFF2-40B4-BE49-F238E27FC236}">
                <a16:creationId xmlns:a16="http://schemas.microsoft.com/office/drawing/2014/main" id="{DED532B8-58DB-4C2B-8FAA-D1F3146C25F0}"/>
              </a:ext>
            </a:extLst>
          </p:cNvPr>
          <p:cNvSpPr>
            <a:spLocks noChangeArrowheads="1"/>
          </p:cNvSpPr>
          <p:nvPr/>
        </p:nvSpPr>
        <p:spPr bwMode="auto">
          <a:xfrm>
            <a:off x="137595" y="5689594"/>
            <a:ext cx="1329519" cy="201613"/>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＜備考＞</a:t>
            </a:r>
          </a:p>
        </p:txBody>
      </p:sp>
      <p:grpSp>
        <p:nvGrpSpPr>
          <p:cNvPr id="4" name="グループ化 11">
            <a:extLst>
              <a:ext uri="{FF2B5EF4-FFF2-40B4-BE49-F238E27FC236}">
                <a16:creationId xmlns:a16="http://schemas.microsoft.com/office/drawing/2014/main" id="{D42B2173-B56B-447B-A148-80F6486152FA}"/>
              </a:ext>
            </a:extLst>
          </p:cNvPr>
          <p:cNvGrpSpPr>
            <a:grpSpLocks noChangeAspect="1"/>
          </p:cNvGrpSpPr>
          <p:nvPr/>
        </p:nvGrpSpPr>
        <p:grpSpPr>
          <a:xfrm>
            <a:off x="122764" y="2104850"/>
            <a:ext cx="2935053" cy="1739290"/>
            <a:chOff x="2331080" y="2332815"/>
            <a:chExt cx="1740854" cy="1031617"/>
          </a:xfrm>
        </p:grpSpPr>
        <p:pic>
          <p:nvPicPr>
            <p:cNvPr id="17" name="Picture 9" descr="C:\Documents and Settings\kfujimura\My Documents\My Pictures\sharyo013_photo01.jpg">
              <a:extLst>
                <a:ext uri="{FF2B5EF4-FFF2-40B4-BE49-F238E27FC236}">
                  <a16:creationId xmlns:a16="http://schemas.microsoft.com/office/drawing/2014/main" id="{33478CD1-146E-485D-87DF-715AF9BBA4AF}"/>
                </a:ext>
              </a:extLst>
            </p:cNvPr>
            <p:cNvPicPr>
              <a:picLocks noChangeAspect="1" noChangeArrowheads="1"/>
            </p:cNvPicPr>
            <p:nvPr/>
          </p:nvPicPr>
          <p:blipFill>
            <a:blip r:embed="rId4" cstate="print"/>
            <a:srcRect/>
            <a:stretch>
              <a:fillRect/>
            </a:stretch>
          </p:blipFill>
          <p:spPr bwMode="auto">
            <a:xfrm>
              <a:off x="2331080" y="2332815"/>
              <a:ext cx="1740854" cy="1031617"/>
            </a:xfrm>
            <a:prstGeom prst="rect">
              <a:avLst/>
            </a:prstGeom>
            <a:ln>
              <a:noFill/>
            </a:ln>
            <a:effectLst/>
          </p:spPr>
        </p:pic>
        <p:sp>
          <p:nvSpPr>
            <p:cNvPr id="18" name="フリーフォーム 139">
              <a:extLst>
                <a:ext uri="{FF2B5EF4-FFF2-40B4-BE49-F238E27FC236}">
                  <a16:creationId xmlns:a16="http://schemas.microsoft.com/office/drawing/2014/main" id="{5ECD4CB5-8EC4-4D1B-8236-9B07DDACD09A}"/>
                </a:ext>
              </a:extLst>
            </p:cNvPr>
            <p:cNvSpPr/>
            <p:nvPr/>
          </p:nvSpPr>
          <p:spPr bwMode="auto">
            <a:xfrm>
              <a:off x="3011660" y="3207227"/>
              <a:ext cx="316650" cy="126087"/>
            </a:xfrm>
            <a:custGeom>
              <a:avLst/>
              <a:gdLst>
                <a:gd name="connsiteX0" fmla="*/ 27432 w 6254496"/>
                <a:gd name="connsiteY0" fmla="*/ 18288 h 2048256"/>
                <a:gd name="connsiteX1" fmla="*/ 0 w 6254496"/>
                <a:gd name="connsiteY1" fmla="*/ 2039112 h 2048256"/>
                <a:gd name="connsiteX2" fmla="*/ 6254496 w 6254496"/>
                <a:gd name="connsiteY2" fmla="*/ 2048256 h 2048256"/>
                <a:gd name="connsiteX3" fmla="*/ 6254496 w 6254496"/>
                <a:gd name="connsiteY3" fmla="*/ 0 h 2048256"/>
                <a:gd name="connsiteX4" fmla="*/ 27432 w 6254496"/>
                <a:gd name="connsiteY4" fmla="*/ 18288 h 204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496" h="2048256">
                  <a:moveTo>
                    <a:pt x="27432" y="18288"/>
                  </a:moveTo>
                  <a:lnTo>
                    <a:pt x="0" y="2039112"/>
                  </a:lnTo>
                  <a:lnTo>
                    <a:pt x="6254496" y="2048256"/>
                  </a:lnTo>
                  <a:lnTo>
                    <a:pt x="6254496" y="0"/>
                  </a:lnTo>
                  <a:lnTo>
                    <a:pt x="27432" y="18288"/>
                  </a:lnTo>
                  <a:close/>
                </a:path>
              </a:pathLst>
            </a:custGeom>
            <a:solidFill>
              <a:srgbClr val="002060"/>
            </a:solidFill>
            <a:ln w="952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HGP創英角ｺﾞｼｯｸUB" pitchFamily="50" charset="-128"/>
                <a:ea typeface="HGP創英角ｺﾞｼｯｸUB" pitchFamily="50" charset="-128"/>
                <a:cs typeface="+mn-cs"/>
              </a:endParaRPr>
            </a:p>
          </p:txBody>
        </p:sp>
        <p:sp>
          <p:nvSpPr>
            <p:cNvPr id="19" name="フリーフォーム 140">
              <a:extLst>
                <a:ext uri="{FF2B5EF4-FFF2-40B4-BE49-F238E27FC236}">
                  <a16:creationId xmlns:a16="http://schemas.microsoft.com/office/drawing/2014/main" id="{3360D7B3-5B26-4722-B196-8373E13D784A}"/>
                </a:ext>
              </a:extLst>
            </p:cNvPr>
            <p:cNvSpPr/>
            <p:nvPr/>
          </p:nvSpPr>
          <p:spPr bwMode="auto">
            <a:xfrm>
              <a:off x="2952916" y="3153811"/>
              <a:ext cx="428407" cy="126087"/>
            </a:xfrm>
            <a:custGeom>
              <a:avLst/>
              <a:gdLst>
                <a:gd name="connsiteX0" fmla="*/ 27432 w 6254496"/>
                <a:gd name="connsiteY0" fmla="*/ 18288 h 2048256"/>
                <a:gd name="connsiteX1" fmla="*/ 0 w 6254496"/>
                <a:gd name="connsiteY1" fmla="*/ 2039112 h 2048256"/>
                <a:gd name="connsiteX2" fmla="*/ 6254496 w 6254496"/>
                <a:gd name="connsiteY2" fmla="*/ 2048256 h 2048256"/>
                <a:gd name="connsiteX3" fmla="*/ 6254496 w 6254496"/>
                <a:gd name="connsiteY3" fmla="*/ 0 h 2048256"/>
                <a:gd name="connsiteX4" fmla="*/ 27432 w 6254496"/>
                <a:gd name="connsiteY4" fmla="*/ 18288 h 204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496" h="2048256">
                  <a:moveTo>
                    <a:pt x="27432" y="18288"/>
                  </a:moveTo>
                  <a:lnTo>
                    <a:pt x="0" y="2039112"/>
                  </a:lnTo>
                  <a:lnTo>
                    <a:pt x="6254496" y="2048256"/>
                  </a:lnTo>
                  <a:lnTo>
                    <a:pt x="6254496" y="0"/>
                  </a:lnTo>
                  <a:lnTo>
                    <a:pt x="27432" y="18288"/>
                  </a:lnTo>
                  <a:close/>
                </a:path>
              </a:pathLst>
            </a:custGeom>
            <a:solidFill>
              <a:srgbClr val="002060"/>
            </a:solidFill>
            <a:ln w="952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HGP創英角ｺﾞｼｯｸUB" pitchFamily="50" charset="-128"/>
                <a:ea typeface="HGP創英角ｺﾞｼｯｸUB" pitchFamily="50" charset="-128"/>
                <a:cs typeface="+mn-cs"/>
              </a:endParaRPr>
            </a:p>
          </p:txBody>
        </p:sp>
        <p:sp>
          <p:nvSpPr>
            <p:cNvPr id="20" name="フリーフォーム 141">
              <a:extLst>
                <a:ext uri="{FF2B5EF4-FFF2-40B4-BE49-F238E27FC236}">
                  <a16:creationId xmlns:a16="http://schemas.microsoft.com/office/drawing/2014/main" id="{1C9F4DB8-E717-4F58-889A-AB705247C91D}"/>
                </a:ext>
              </a:extLst>
            </p:cNvPr>
            <p:cNvSpPr/>
            <p:nvPr/>
          </p:nvSpPr>
          <p:spPr bwMode="auto">
            <a:xfrm>
              <a:off x="2821098" y="2958950"/>
              <a:ext cx="702073" cy="236412"/>
            </a:xfrm>
            <a:custGeom>
              <a:avLst/>
              <a:gdLst>
                <a:gd name="connsiteX0" fmla="*/ 27432 w 6254496"/>
                <a:gd name="connsiteY0" fmla="*/ 18288 h 2048256"/>
                <a:gd name="connsiteX1" fmla="*/ 0 w 6254496"/>
                <a:gd name="connsiteY1" fmla="*/ 2039112 h 2048256"/>
                <a:gd name="connsiteX2" fmla="*/ 6254496 w 6254496"/>
                <a:gd name="connsiteY2" fmla="*/ 2048256 h 2048256"/>
                <a:gd name="connsiteX3" fmla="*/ 6254496 w 6254496"/>
                <a:gd name="connsiteY3" fmla="*/ 0 h 2048256"/>
                <a:gd name="connsiteX4" fmla="*/ 27432 w 6254496"/>
                <a:gd name="connsiteY4" fmla="*/ 18288 h 204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496" h="2048256">
                  <a:moveTo>
                    <a:pt x="27432" y="18288"/>
                  </a:moveTo>
                  <a:lnTo>
                    <a:pt x="0" y="2039112"/>
                  </a:lnTo>
                  <a:lnTo>
                    <a:pt x="6254496" y="2048256"/>
                  </a:lnTo>
                  <a:lnTo>
                    <a:pt x="6254496" y="0"/>
                  </a:lnTo>
                  <a:lnTo>
                    <a:pt x="27432" y="18288"/>
                  </a:lnTo>
                  <a:close/>
                </a:path>
              </a:pathLst>
            </a:custGeom>
            <a:solidFill>
              <a:srgbClr val="002060"/>
            </a:solidFill>
            <a:ln w="952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HGP創英角ｺﾞｼｯｸUB" pitchFamily="50" charset="-128"/>
                <a:ea typeface="HGP創英角ｺﾞｼｯｸUB" pitchFamily="50" charset="-128"/>
                <a:cs typeface="+mn-cs"/>
              </a:endParaRPr>
            </a:p>
          </p:txBody>
        </p:sp>
        <p:sp>
          <p:nvSpPr>
            <p:cNvPr id="21" name="フリーフォーム 142">
              <a:extLst>
                <a:ext uri="{FF2B5EF4-FFF2-40B4-BE49-F238E27FC236}">
                  <a16:creationId xmlns:a16="http://schemas.microsoft.com/office/drawing/2014/main" id="{4D071007-AEEE-43D2-87BB-B21C40E0A2C0}"/>
                </a:ext>
              </a:extLst>
            </p:cNvPr>
            <p:cNvSpPr/>
            <p:nvPr/>
          </p:nvSpPr>
          <p:spPr bwMode="auto">
            <a:xfrm>
              <a:off x="2401287" y="2399618"/>
              <a:ext cx="1578635" cy="536438"/>
            </a:xfrm>
            <a:custGeom>
              <a:avLst/>
              <a:gdLst>
                <a:gd name="connsiteX0" fmla="*/ 27432 w 6254496"/>
                <a:gd name="connsiteY0" fmla="*/ 18288 h 2048256"/>
                <a:gd name="connsiteX1" fmla="*/ 0 w 6254496"/>
                <a:gd name="connsiteY1" fmla="*/ 2039112 h 2048256"/>
                <a:gd name="connsiteX2" fmla="*/ 6254496 w 6254496"/>
                <a:gd name="connsiteY2" fmla="*/ 2048256 h 2048256"/>
                <a:gd name="connsiteX3" fmla="*/ 6254496 w 6254496"/>
                <a:gd name="connsiteY3" fmla="*/ 0 h 2048256"/>
                <a:gd name="connsiteX4" fmla="*/ 27432 w 6254496"/>
                <a:gd name="connsiteY4" fmla="*/ 18288 h 204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496" h="2048256">
                  <a:moveTo>
                    <a:pt x="27432" y="18288"/>
                  </a:moveTo>
                  <a:lnTo>
                    <a:pt x="0" y="2039112"/>
                  </a:lnTo>
                  <a:lnTo>
                    <a:pt x="6254496" y="2048256"/>
                  </a:lnTo>
                  <a:lnTo>
                    <a:pt x="6254496" y="0"/>
                  </a:lnTo>
                  <a:lnTo>
                    <a:pt x="27432" y="18288"/>
                  </a:lnTo>
                  <a:close/>
                </a:path>
              </a:pathLst>
            </a:custGeom>
            <a:solidFill>
              <a:srgbClr val="002060"/>
            </a:solidFill>
            <a:ln w="952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游ゴシック" panose="020B0400000000000000" pitchFamily="34" charset="-128"/>
                  <a:ea typeface="游ゴシック" panose="020B0400000000000000" pitchFamily="34" charset="-128"/>
                  <a:cs typeface="+mn-cs"/>
                </a:rPr>
                <a:t>（ シングル並列 掲出可 ）</a:t>
              </a:r>
            </a:p>
          </p:txBody>
        </p:sp>
      </p:grpSp>
      <p:grpSp>
        <p:nvGrpSpPr>
          <p:cNvPr id="32" name="グループ化 31">
            <a:extLst>
              <a:ext uri="{FF2B5EF4-FFF2-40B4-BE49-F238E27FC236}">
                <a16:creationId xmlns:a16="http://schemas.microsoft.com/office/drawing/2014/main" id="{3C367A4F-7C35-B849-98A4-D1AB5964A4D1}"/>
              </a:ext>
            </a:extLst>
          </p:cNvPr>
          <p:cNvGrpSpPr/>
          <p:nvPr/>
        </p:nvGrpSpPr>
        <p:grpSpPr>
          <a:xfrm>
            <a:off x="7166695" y="2104560"/>
            <a:ext cx="1924213" cy="3415919"/>
            <a:chOff x="7166695" y="2104560"/>
            <a:chExt cx="1924213" cy="3415919"/>
          </a:xfrm>
        </p:grpSpPr>
        <p:sp>
          <p:nvSpPr>
            <p:cNvPr id="33" name="正方形/長方形 32">
              <a:extLst>
                <a:ext uri="{FF2B5EF4-FFF2-40B4-BE49-F238E27FC236}">
                  <a16:creationId xmlns:a16="http://schemas.microsoft.com/office/drawing/2014/main" id="{949237A8-DC19-AD4D-92DE-53AAC6005459}"/>
                </a:ext>
              </a:extLst>
            </p:cNvPr>
            <p:cNvSpPr/>
            <p:nvPr/>
          </p:nvSpPr>
          <p:spPr>
            <a:xfrm>
              <a:off x="7166695" y="2104560"/>
              <a:ext cx="1897118" cy="34159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A5A5A5">
                    <a:lumMod val="20000"/>
                    <a:lumOff val="80000"/>
                  </a:srgbClr>
                </a:solidFill>
                <a:effectLst/>
                <a:uLnTx/>
                <a:uFillTx/>
                <a:latin typeface="Calibri"/>
                <a:ea typeface="游ゴシック" panose="020B0400000000000000" pitchFamily="34" charset="-128"/>
                <a:cs typeface="+mn-cs"/>
              </a:endParaRPr>
            </a:p>
          </p:txBody>
        </p:sp>
        <p:sp>
          <p:nvSpPr>
            <p:cNvPr id="35" name="テキスト ボックス 120">
              <a:extLst>
                <a:ext uri="{FF2B5EF4-FFF2-40B4-BE49-F238E27FC236}">
                  <a16:creationId xmlns:a16="http://schemas.microsoft.com/office/drawing/2014/main" id="{698DFCAA-C0BB-744D-A37D-880B479BF92B}"/>
                </a:ext>
              </a:extLst>
            </p:cNvPr>
            <p:cNvSpPr txBox="1">
              <a:spLocks noChangeArrowheads="1"/>
            </p:cNvSpPr>
            <p:nvPr/>
          </p:nvSpPr>
          <p:spPr bwMode="auto">
            <a:xfrm>
              <a:off x="7300868" y="4108651"/>
              <a:ext cx="1790040" cy="120032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rPr>
                <a:t>同夏期企画内の</a:t>
              </a:r>
              <a:endParaRPr kumimoji="1" lang="en-US" altLang="ja-JP"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rPr>
                <a:t>ホームドアシートを</a:t>
              </a:r>
              <a:endParaRPr kumimoji="1" lang="en-US" altLang="ja-JP"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rPr>
                <a:t>同時にお申込みいただくと、</a:t>
              </a:r>
              <a:endParaRPr kumimoji="1" lang="en-US" altLang="ja-JP"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rPr>
                <a:t>両媒体の広告料金が</a:t>
              </a:r>
              <a:endParaRPr kumimoji="1" lang="en-US" altLang="ja-JP"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rPr>
                <a:t>総グロスから</a:t>
              </a:r>
              <a:endParaRPr kumimoji="1" lang="en-US" altLang="ja-JP"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FF"/>
                  </a:solidFill>
                  <a:effectLst/>
                  <a:uLnTx/>
                  <a:uFillTx/>
                  <a:latin typeface="游ゴシック 本文"/>
                  <a:ea typeface="游ゴシック" panose="020B0400000000000000" pitchFamily="50" charset="-128"/>
                  <a:cs typeface="メイリオ" pitchFamily="50" charset="-128"/>
                </a:rPr>
                <a:t>20%OFF</a:t>
              </a:r>
              <a:r>
                <a:rPr kumimoji="1" lang="ja-JP" altLang="en-US"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rPr>
                <a:t>となります！</a:t>
              </a:r>
              <a:endParaRPr kumimoji="1" lang="en-US" altLang="ja-JP" sz="105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rPr>
                <a:t>（詳しくはＰ</a:t>
              </a:r>
              <a:r>
                <a:rPr kumimoji="1" lang="en-US" altLang="ja-JP" sz="900" dirty="0">
                  <a:solidFill>
                    <a:prstClr val="black"/>
                  </a:solidFill>
                  <a:latin typeface="游ゴシック 本文"/>
                  <a:ea typeface="游ゴシック" panose="020B0400000000000000" pitchFamily="50" charset="-128"/>
                  <a:cs typeface="メイリオ" pitchFamily="50" charset="-128"/>
                </a:rPr>
                <a:t>27</a:t>
              </a:r>
              <a:r>
                <a:rPr kumimoji="1" lang="ja-JP" altLang="en-US" sz="90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rPr>
                <a:t>を参照）</a:t>
              </a:r>
              <a:endParaRPr kumimoji="1" lang="en-US" altLang="ja-JP" sz="90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メイリオ" pitchFamily="50" charset="-128"/>
              </a:endParaRPr>
            </a:p>
          </p:txBody>
        </p:sp>
        <p:sp>
          <p:nvSpPr>
            <p:cNvPr id="36" name="円形吹き出し 40">
              <a:extLst>
                <a:ext uri="{FF2B5EF4-FFF2-40B4-BE49-F238E27FC236}">
                  <a16:creationId xmlns:a16="http://schemas.microsoft.com/office/drawing/2014/main" id="{E3CA6603-262F-8D43-AEF2-A694211D8BBE}"/>
                </a:ext>
              </a:extLst>
            </p:cNvPr>
            <p:cNvSpPr/>
            <p:nvPr/>
          </p:nvSpPr>
          <p:spPr>
            <a:xfrm>
              <a:off x="7363396" y="2178050"/>
              <a:ext cx="1524115" cy="535112"/>
            </a:xfrm>
            <a:prstGeom prst="wedgeEllipseCallout">
              <a:avLst>
                <a:gd name="adj1" fmla="val -40635"/>
                <a:gd name="adj2" fmla="val 93798"/>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游ゴシック" panose="020B0400000000000000" pitchFamily="34" charset="-128"/>
                <a:cs typeface="+mn-cs"/>
              </a:endParaRPr>
            </a:p>
          </p:txBody>
        </p:sp>
        <p:sp>
          <p:nvSpPr>
            <p:cNvPr id="37" name="テキスト ボックス 36">
              <a:extLst>
                <a:ext uri="{FF2B5EF4-FFF2-40B4-BE49-F238E27FC236}">
                  <a16:creationId xmlns:a16="http://schemas.microsoft.com/office/drawing/2014/main" id="{EA63031A-C770-494A-91D8-7A4A1D526F57}"/>
                </a:ext>
              </a:extLst>
            </p:cNvPr>
            <p:cNvSpPr txBox="1"/>
            <p:nvPr/>
          </p:nvSpPr>
          <p:spPr>
            <a:xfrm>
              <a:off x="7693125" y="2315885"/>
              <a:ext cx="1005525"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游ゴシック 本文"/>
                  <a:ea typeface="游ゴシック" panose="020B0400000000000000" pitchFamily="34" charset="-128"/>
                  <a:cs typeface="+mn-cs"/>
                </a:rPr>
                <a:t>さらに！</a:t>
              </a:r>
            </a:p>
          </p:txBody>
        </p:sp>
      </p:grpSp>
      <p:pic>
        <p:nvPicPr>
          <p:cNvPr id="44" name="図 43">
            <a:extLst>
              <a:ext uri="{FF2B5EF4-FFF2-40B4-BE49-F238E27FC236}">
                <a16:creationId xmlns:a16="http://schemas.microsoft.com/office/drawing/2014/main" id="{8AAF1C41-F8C7-BE46-BB10-556B67DD53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046" y="144563"/>
            <a:ext cx="591027" cy="576374"/>
          </a:xfrm>
          <a:prstGeom prst="rect">
            <a:avLst/>
          </a:prstGeom>
        </p:spPr>
      </p:pic>
      <p:sp>
        <p:nvSpPr>
          <p:cNvPr id="45" name="テキスト ボックス 30">
            <a:extLst>
              <a:ext uri="{FF2B5EF4-FFF2-40B4-BE49-F238E27FC236}">
                <a16:creationId xmlns:a16="http://schemas.microsoft.com/office/drawing/2014/main" id="{CD3FEB10-66A8-4BF1-A3C8-FE8A4050E7DE}"/>
              </a:ext>
            </a:extLst>
          </p:cNvPr>
          <p:cNvSpPr txBox="1">
            <a:spLocks noChangeArrowheads="1"/>
          </p:cNvSpPr>
          <p:nvPr/>
        </p:nvSpPr>
        <p:spPr bwMode="auto">
          <a:xfrm>
            <a:off x="693642" y="5642723"/>
            <a:ext cx="8397202" cy="1007968"/>
          </a:xfrm>
          <a:prstGeom prst="rect">
            <a:avLst/>
          </a:prstGeom>
          <a:solidFill>
            <a:sysClr val="window" lastClr="FFFFFF">
              <a:lumMod val="95000"/>
            </a:sysClr>
          </a:solidFill>
          <a:ln w="9525">
            <a:noFill/>
            <a:miter lim="800000"/>
            <a:headEnd/>
            <a:tailEnd/>
          </a:ln>
        </p:spPr>
        <p:txBody>
          <a:bodyPr wrap="square">
            <a:spAutoFit/>
          </a:bodyPr>
          <a:lstStyle/>
          <a:p>
            <a:r>
              <a:rPr lang="en-US" altLang="ja-JP" sz="850" dirty="0">
                <a:latin typeface="+mn-ea"/>
              </a:rPr>
              <a:t>※ </a:t>
            </a:r>
            <a:r>
              <a:rPr lang="ja-JP" altLang="en-US" sz="850" dirty="0">
                <a:latin typeface="+mn-ea"/>
              </a:rPr>
              <a:t>通常販売と並行して販売致します。</a:t>
            </a:r>
          </a:p>
          <a:p>
            <a:r>
              <a:rPr lang="en-US" altLang="ja-JP" sz="850" dirty="0">
                <a:latin typeface="+mn-ea"/>
              </a:rPr>
              <a:t>※ </a:t>
            </a:r>
            <a:r>
              <a:rPr lang="ja-JP" altLang="en-US" sz="850" dirty="0">
                <a:latin typeface="+mn-ea"/>
              </a:rPr>
              <a:t>通常、</a:t>
            </a:r>
            <a:r>
              <a:rPr lang="en-US" altLang="ja-JP" sz="850" dirty="0">
                <a:latin typeface="+mn-ea"/>
              </a:rPr>
              <a:t>SU</a:t>
            </a:r>
            <a:r>
              <a:rPr lang="ja-JP" altLang="en-US" sz="850" dirty="0">
                <a:latin typeface="+mn-ea"/>
              </a:rPr>
              <a:t>ライナーの単線販売は掲出開始月の</a:t>
            </a:r>
            <a:r>
              <a:rPr lang="en-US" altLang="ja-JP" sz="850" dirty="0">
                <a:latin typeface="+mn-ea"/>
              </a:rPr>
              <a:t>1</a:t>
            </a:r>
            <a:r>
              <a:rPr lang="ja-JP" altLang="en-US" sz="850" dirty="0">
                <a:latin typeface="+mn-ea"/>
              </a:rPr>
              <a:t>ヵ月前から開放となりますが、本企画については</a:t>
            </a:r>
            <a:r>
              <a:rPr lang="en-US" altLang="ja-JP" sz="850" dirty="0">
                <a:latin typeface="+mn-ea"/>
              </a:rPr>
              <a:t>2020</a:t>
            </a:r>
            <a:r>
              <a:rPr lang="ja-JP" altLang="en-US" sz="850" dirty="0">
                <a:latin typeface="+mn-ea"/>
              </a:rPr>
              <a:t>夏期企画の申込受付開始と同時にお申込みが可能です。</a:t>
            </a:r>
          </a:p>
          <a:p>
            <a:r>
              <a:rPr lang="en-US" altLang="ja-JP" sz="850" dirty="0">
                <a:latin typeface="+mn-ea"/>
              </a:rPr>
              <a:t>※ </a:t>
            </a:r>
            <a:r>
              <a:rPr lang="ja-JP" altLang="en-US" sz="850" dirty="0">
                <a:latin typeface="+mn-ea"/>
              </a:rPr>
              <a:t>ポスター納品は作業日より</a:t>
            </a:r>
            <a:r>
              <a:rPr lang="en-US" altLang="ja-JP" sz="850" dirty="0">
                <a:latin typeface="+mn-ea"/>
              </a:rPr>
              <a:t>4</a:t>
            </a:r>
            <a:r>
              <a:rPr lang="ja-JP" altLang="en-US" sz="850" dirty="0">
                <a:latin typeface="+mn-ea"/>
              </a:rPr>
              <a:t>営業日前</a:t>
            </a:r>
            <a:r>
              <a:rPr lang="en-US" altLang="ja-JP" sz="850" dirty="0">
                <a:latin typeface="+mn-ea"/>
              </a:rPr>
              <a:t>AM</a:t>
            </a:r>
            <a:r>
              <a:rPr lang="ja-JP" altLang="en-US" sz="850" dirty="0">
                <a:latin typeface="+mn-ea"/>
              </a:rPr>
              <a:t>が締め切りとなります。弊社指定の場所までご納品をお願いします。 </a:t>
            </a:r>
          </a:p>
          <a:p>
            <a:r>
              <a:rPr lang="en-US" altLang="ja-JP" sz="850" dirty="0">
                <a:latin typeface="+mn-ea"/>
              </a:rPr>
              <a:t>※ </a:t>
            </a:r>
            <a:r>
              <a:rPr lang="ja-JP" altLang="en-US" sz="850" dirty="0">
                <a:latin typeface="+mn-ea"/>
              </a:rPr>
              <a:t>作業日は掲出開始日の前日です。</a:t>
            </a:r>
          </a:p>
          <a:p>
            <a:r>
              <a:rPr lang="en-US" altLang="ja-JP" sz="850" dirty="0">
                <a:latin typeface="+mn-ea"/>
              </a:rPr>
              <a:t>※ </a:t>
            </a:r>
            <a:r>
              <a:rPr lang="ja-JP" altLang="en-US" sz="850" dirty="0">
                <a:latin typeface="+mn-ea"/>
              </a:rPr>
              <a:t>シングルの場合、納品枚数はそれぞれ倍となります。複数のデザインがある場合は、各デザイン掲出枚数プラス</a:t>
            </a:r>
            <a:r>
              <a:rPr lang="en-US" altLang="ja-JP" sz="850" dirty="0">
                <a:latin typeface="+mn-ea"/>
              </a:rPr>
              <a:t>20</a:t>
            </a:r>
            <a:r>
              <a:rPr lang="ja-JP" altLang="en-US" sz="850" dirty="0">
                <a:latin typeface="+mn-ea"/>
              </a:rPr>
              <a:t>％の予備が必要になります。</a:t>
            </a:r>
            <a:endParaRPr lang="en-US" altLang="ja-JP" sz="850" dirty="0">
              <a:latin typeface="+mn-ea"/>
            </a:endParaRPr>
          </a:p>
          <a:p>
            <a:r>
              <a:rPr lang="en-US" altLang="ja-JP" sz="850" dirty="0">
                <a:latin typeface="+mn-ea"/>
              </a:rPr>
              <a:t>※ </a:t>
            </a:r>
            <a:r>
              <a:rPr lang="ja-JP" altLang="en-US" sz="850" dirty="0">
                <a:latin typeface="+mn-ea"/>
              </a:rPr>
              <a:t>デザインは</a:t>
            </a:r>
            <a:r>
              <a:rPr lang="en-US" altLang="ja-JP" sz="850" dirty="0">
                <a:latin typeface="+mn-ea"/>
              </a:rPr>
              <a:t>2</a:t>
            </a:r>
            <a:r>
              <a:rPr lang="ja-JP" altLang="en-US" sz="850" dirty="0">
                <a:latin typeface="+mn-ea"/>
              </a:rPr>
              <a:t>種類以上が必須となります。</a:t>
            </a:r>
            <a:endParaRPr lang="en-US" altLang="ja-JP" sz="850" dirty="0">
              <a:latin typeface="+mn-ea"/>
            </a:endParaRPr>
          </a:p>
          <a:p>
            <a:r>
              <a:rPr lang="en-US" altLang="ja-JP" sz="850" dirty="0">
                <a:latin typeface="+mn-ea"/>
              </a:rPr>
              <a:t>※ </a:t>
            </a:r>
            <a:r>
              <a:rPr lang="ja-JP" altLang="en-US" sz="850" dirty="0">
                <a:latin typeface="+mn-ea"/>
              </a:rPr>
              <a:t>銀座線、丸ノ内線（</a:t>
            </a:r>
            <a:r>
              <a:rPr lang="en-US" altLang="ja-JP" sz="850" dirty="0">
                <a:latin typeface="+mn-ea"/>
              </a:rPr>
              <a:t>02</a:t>
            </a:r>
            <a:r>
              <a:rPr lang="ja-JP" altLang="en-US" sz="850" dirty="0">
                <a:latin typeface="+mn-ea"/>
              </a:rPr>
              <a:t>系）、日比谷線 は貫通額面の掲出があります。丸ノ内線はご指定がない限り、</a:t>
            </a:r>
            <a:r>
              <a:rPr lang="en-US" altLang="ja-JP" sz="850" dirty="0">
                <a:latin typeface="+mn-ea"/>
              </a:rPr>
              <a:t>2000</a:t>
            </a:r>
            <a:r>
              <a:rPr lang="ja-JP" altLang="en-US" sz="850" dirty="0">
                <a:latin typeface="+mn-ea"/>
              </a:rPr>
              <a:t>系での掲出となります。</a:t>
            </a:r>
            <a:endParaRPr lang="en-US" altLang="ja-JP" sz="850" dirty="0">
              <a:latin typeface="+mn-ea"/>
            </a:endParaRPr>
          </a:p>
        </p:txBody>
      </p:sp>
    </p:spTree>
    <p:extLst>
      <p:ext uri="{BB962C8B-B14F-4D97-AF65-F5344CB8AC3E}">
        <p14:creationId xmlns:p14="http://schemas.microsoft.com/office/powerpoint/2010/main" val="217123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AD506DBF-2720-4D53-9DE5-8739B4F959EB}"/>
              </a:ext>
            </a:extLst>
          </p:cNvPr>
          <p:cNvSpPr/>
          <p:nvPr/>
        </p:nvSpPr>
        <p:spPr>
          <a:xfrm>
            <a:off x="255813" y="-1048722"/>
            <a:ext cx="8945022" cy="430887"/>
          </a:xfrm>
          <a:prstGeom prst="rect">
            <a:avLst/>
          </a:prstGeom>
          <a:noFill/>
          <a:ln w="9525" cap="flat" cmpd="sng" algn="ctr">
            <a:noFill/>
            <a:prstDash val="solid"/>
          </a:ln>
          <a:effectLst/>
        </p:spPr>
        <p:txBody>
          <a:bodyPr wrap="square"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游ゴシック 本文"/>
                <a:ea typeface="Meiryo UI" panose="020B0604030504040204" pitchFamily="50" charset="-128"/>
                <a:cs typeface="+mn-cs"/>
              </a:rPr>
              <a:t>通常、広告料金の２０％割引が適用となる、</a:t>
            </a:r>
            <a:r>
              <a:rPr kumimoji="1" lang="ja-JP" altLang="en-US" sz="1100" b="0" i="0" u="none" strike="noStrike" kern="1200" cap="none" spc="0" normalizeH="0" baseline="0" noProof="0" dirty="0" err="1">
                <a:ln>
                  <a:noFill/>
                </a:ln>
                <a:solidFill>
                  <a:srgbClr val="000000"/>
                </a:solidFill>
                <a:effectLst/>
                <a:uLnTx/>
                <a:uFillTx/>
                <a:latin typeface="游ゴシック 本文"/>
                <a:ea typeface="Meiryo UI" panose="020B0604030504040204" pitchFamily="50" charset="-128"/>
                <a:cs typeface="+mn-cs"/>
              </a:rPr>
              <a:t>まど</a:t>
            </a:r>
            <a:r>
              <a:rPr kumimoji="1" lang="ja-JP" altLang="en-US" sz="1100" b="0" i="0" u="none" strike="noStrike" kern="1200" cap="none" spc="0" normalizeH="0" baseline="0" noProof="0" dirty="0">
                <a:ln>
                  <a:noFill/>
                </a:ln>
                <a:solidFill>
                  <a:srgbClr val="000000"/>
                </a:solidFill>
                <a:effectLst/>
                <a:uLnTx/>
                <a:uFillTx/>
                <a:latin typeface="游ゴシック 本文"/>
                <a:ea typeface="Meiryo UI" panose="020B0604030504040204" pitchFamily="50" charset="-128"/>
                <a:cs typeface="+mn-cs"/>
              </a:rPr>
              <a:t>上広告のはじめて割引・おかえり割引ですが、期間限定でさらにお得になりました。</a:t>
            </a:r>
            <a:endParaRPr kumimoji="1" lang="en-US" altLang="ja-JP" sz="1100" b="0" i="0" u="none" strike="noStrike" kern="1200" cap="none" spc="0" normalizeH="0" baseline="0" noProof="0" dirty="0">
              <a:ln>
                <a:noFill/>
              </a:ln>
              <a:solidFill>
                <a:srgbClr val="000000"/>
              </a:solidFill>
              <a:effectLst/>
              <a:uLnTx/>
              <a:uFillTx/>
              <a:latin typeface="游ゴシック 本文"/>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本文"/>
                <a:ea typeface="Meiryo UI" panose="020B0604030504040204" pitchFamily="50" charset="-128"/>
                <a:cs typeface="+mn-cs"/>
              </a:rPr>
              <a:t>この機会にぜひご利用ください。</a:t>
            </a:r>
          </a:p>
        </p:txBody>
      </p:sp>
      <p:sp>
        <p:nvSpPr>
          <p:cNvPr id="15" name="Rectangle 110">
            <a:extLst>
              <a:ext uri="{FF2B5EF4-FFF2-40B4-BE49-F238E27FC236}">
                <a16:creationId xmlns:a16="http://schemas.microsoft.com/office/drawing/2014/main" id="{4C5543B2-272A-4499-A84D-3DA09E693621}"/>
              </a:ext>
            </a:extLst>
          </p:cNvPr>
          <p:cNvSpPr>
            <a:spLocks noChangeArrowheads="1"/>
          </p:cNvSpPr>
          <p:nvPr/>
        </p:nvSpPr>
        <p:spPr bwMode="auto">
          <a:xfrm>
            <a:off x="334288" y="709017"/>
            <a:ext cx="3888432" cy="370624"/>
          </a:xfrm>
          <a:prstGeom prst="rect">
            <a:avLst/>
          </a:prstGeom>
          <a:noFill/>
          <a:ln w="9525" cmpd="thinThick">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はじめて割引、おかえり割引がさらにお得に！</a:t>
            </a:r>
            <a:endParaRPr kumimoji="1" lang="ja-JP" altLang="en-US" sz="1400" b="1" i="0" u="none" strike="noStrike" kern="1200" cap="none" spc="0" normalizeH="0" baseline="0" noProof="0" dirty="0">
              <a:ln>
                <a:noFill/>
              </a:ln>
              <a:solidFill>
                <a:srgbClr val="ED7D31"/>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DA8EA117-3DBA-434B-9E0F-0B8A08261EF2}"/>
              </a:ext>
            </a:extLst>
          </p:cNvPr>
          <p:cNvSpPr txBox="1"/>
          <p:nvPr/>
        </p:nvSpPr>
        <p:spPr>
          <a:xfrm>
            <a:off x="999179" y="227448"/>
            <a:ext cx="78890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メイリオ" panose="020B0604030504040204" pitchFamily="50" charset="-128"/>
                <a:ea typeface="メイリオ" panose="020B0604030504040204" pitchFamily="50" charset="-128"/>
              </a:rPr>
              <a:t>F</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まど</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上 はじめて割引・おかえり割引</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正方形/長方形 11">
            <a:extLst>
              <a:ext uri="{FF2B5EF4-FFF2-40B4-BE49-F238E27FC236}">
                <a16:creationId xmlns:a16="http://schemas.microsoft.com/office/drawing/2014/main" id="{7ED8D5C5-1370-4716-A86F-DDE8EF1B1746}"/>
              </a:ext>
            </a:extLst>
          </p:cNvPr>
          <p:cNvSpPr/>
          <p:nvPr/>
        </p:nvSpPr>
        <p:spPr>
          <a:xfrm>
            <a:off x="361851" y="1024622"/>
            <a:ext cx="8526336" cy="54934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本文"/>
              <a:ea typeface="游ゴシック" panose="020B0400000000000000" pitchFamily="34" charset="-128"/>
              <a:cs typeface="+mn-cs"/>
            </a:endParaRPr>
          </a:p>
        </p:txBody>
      </p:sp>
      <p:sp>
        <p:nvSpPr>
          <p:cNvPr id="202" name="テキスト ボックス 30">
            <a:extLst>
              <a:ext uri="{FF2B5EF4-FFF2-40B4-BE49-F238E27FC236}">
                <a16:creationId xmlns:a16="http://schemas.microsoft.com/office/drawing/2014/main" id="{1EE86E1F-8C26-48CD-83AD-1D7F691E4243}"/>
              </a:ext>
            </a:extLst>
          </p:cNvPr>
          <p:cNvSpPr txBox="1">
            <a:spLocks noChangeArrowheads="1"/>
          </p:cNvSpPr>
          <p:nvPr/>
        </p:nvSpPr>
        <p:spPr bwMode="auto">
          <a:xfrm>
            <a:off x="899796" y="5660268"/>
            <a:ext cx="7981737" cy="954107"/>
          </a:xfrm>
          <a:prstGeom prst="rect">
            <a:avLst/>
          </a:prstGeom>
          <a:solidFill>
            <a:sysClr val="window" lastClr="FFFFFF">
              <a:lumMod val="95000"/>
            </a:sysClr>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通常販売と並行して販売</a:t>
            </a:r>
            <a:r>
              <a:rPr kumimoji="1" lang="ja-JP" altLang="en-US" sz="800" dirty="0">
                <a:solidFill>
                  <a:prstClr val="black"/>
                </a:solidFill>
                <a:latin typeface="游ゴシック" panose="020B0400000000000000" pitchFamily="34" charset="-128"/>
                <a:ea typeface="游ゴシック" panose="020B0400000000000000" pitchFamily="34" charset="-128"/>
              </a:rPr>
              <a:t>致します</a:t>
            </a:r>
            <a:r>
              <a:rPr kumimoji="1" lang="ja-JP" altLang="en-US" sz="800" b="0" i="0" u="none" strike="noStrike" kern="1200" cap="none" spc="0" normalizeH="0" baseline="0" noProof="0" dirty="0" err="1">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納品締切日は作業日より</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営業日前までに、指定の場所まで納品をお願いします。</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各掲出日程の空き状況は担当者までお問い合わせ</a:t>
            </a:r>
            <a:r>
              <a:rPr kumimoji="1" lang="ja-JP" altLang="en-US" sz="800" dirty="0">
                <a:solidFill>
                  <a:prstClr val="black"/>
                </a:solidFill>
                <a:latin typeface="游ゴシック" panose="020B0400000000000000" pitchFamily="34" charset="-128"/>
                <a:ea typeface="游ゴシック" panose="020B0400000000000000" pitchFamily="34" charset="-128"/>
              </a:rPr>
              <a:t>下さい</a:t>
            </a:r>
            <a:r>
              <a:rPr kumimoji="1" lang="ja-JP" altLang="en-US" sz="800" b="0" i="0" u="none" strike="noStrike" kern="1200" cap="none" spc="0" normalizeH="0" baseline="0" noProof="0" dirty="0" err="1">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作業日は月、水、金曜日となります。 </a:t>
            </a:r>
            <a:r>
              <a:rPr kumimoji="1" lang="en-US" altLang="ja-JP" sz="800" b="0" i="0" u="none" strike="noStrike" kern="1200" cap="none" spc="0" normalizeH="0" baseline="0" noProof="0" dirty="0">
                <a:ln>
                  <a:noFill/>
                </a:ln>
                <a:solidFill>
                  <a:srgbClr val="FF0000"/>
                </a:solidFill>
                <a:effectLst/>
                <a:uLnTx/>
                <a:uFillTx/>
                <a:latin typeface="游ゴシック" panose="020B0400000000000000" pitchFamily="34" charset="-128"/>
                <a:ea typeface="游ゴシック" panose="020B0400000000000000" pitchFamily="34" charset="-128"/>
                <a:cs typeface="+mn-cs"/>
              </a:rPr>
              <a:t>8</a:t>
            </a:r>
            <a:r>
              <a:rPr kumimoji="1" lang="en-US" altLang="ja-JP" sz="800" dirty="0">
                <a:solidFill>
                  <a:srgbClr val="FF0000"/>
                </a:solidFill>
                <a:latin typeface="游ゴシック" panose="020B0400000000000000" pitchFamily="34" charset="-128"/>
                <a:ea typeface="游ゴシック" panose="020B0400000000000000" pitchFamily="34" charset="-128"/>
              </a:rPr>
              <a:t>/</a:t>
            </a:r>
            <a:r>
              <a:rPr kumimoji="1" lang="en-US" altLang="ja-JP" sz="800" b="0" i="0" u="none" strike="noStrike" kern="1200" cap="none" spc="0" normalizeH="0" baseline="0" noProof="0" dirty="0">
                <a:ln>
                  <a:noFill/>
                </a:ln>
                <a:solidFill>
                  <a:srgbClr val="FF0000"/>
                </a:solidFill>
                <a:effectLst/>
                <a:uLnTx/>
                <a:uFillTx/>
                <a:latin typeface="游ゴシック" panose="020B0400000000000000" pitchFamily="34" charset="-128"/>
                <a:ea typeface="游ゴシック" panose="020B0400000000000000" pitchFamily="34" charset="-128"/>
                <a:cs typeface="+mn-cs"/>
              </a:rPr>
              <a:t>12(</a:t>
            </a:r>
            <a:r>
              <a:rPr kumimoji="1" lang="ja-JP" altLang="en-US" sz="800" b="0" i="0" u="none" strike="noStrike" kern="1200" cap="none" spc="0" normalizeH="0" baseline="0" noProof="0" dirty="0">
                <a:ln>
                  <a:noFill/>
                </a:ln>
                <a:solidFill>
                  <a:srgbClr val="FF0000"/>
                </a:solidFill>
                <a:effectLst/>
                <a:uLnTx/>
                <a:uFillTx/>
                <a:latin typeface="游ゴシック" panose="020B0400000000000000" pitchFamily="34" charset="-128"/>
                <a:ea typeface="游ゴシック" panose="020B0400000000000000" pitchFamily="34" charset="-128"/>
                <a:cs typeface="+mn-cs"/>
              </a:rPr>
              <a:t>水）は作業を行いません。</a:t>
            </a:r>
            <a:endParaRPr kumimoji="1" lang="en-US" altLang="ja-JP" sz="800" b="0" i="0" u="none" strike="noStrike" kern="1200" cap="none" spc="0" normalizeH="0" baseline="0" noProof="0" dirty="0">
              <a:ln>
                <a:noFill/>
              </a:ln>
              <a:solidFill>
                <a:srgbClr val="FF0000"/>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東西線には東葉高速を、南北線には埼高速玉を含みます。</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はじめて割引・はじめてワイド割引・おかえり割引の上記適用期間は当初に申込みのあった期間とします。</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「女性専用車限定</a:t>
            </a:r>
            <a:r>
              <a:rPr kumimoji="1" lang="ja-JP" altLang="en-US" sz="800" b="0" i="0" u="none" strike="noStrike" kern="1200" cap="none" spc="0" normalizeH="0" baseline="0" noProof="0" dirty="0" err="1">
                <a:ln>
                  <a:noFill/>
                </a:ln>
                <a:solidFill>
                  <a:prstClr val="black"/>
                </a:solidFill>
                <a:effectLst/>
                <a:uLnTx/>
                <a:uFillTx/>
                <a:latin typeface="游ゴシック" panose="020B0400000000000000" pitchFamily="34" charset="-128"/>
                <a:ea typeface="游ゴシック" panose="020B0400000000000000" pitchFamily="34" charset="-128"/>
                <a:cs typeface="+mn-cs"/>
              </a:rPr>
              <a:t>まど</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上」は適用外となります。</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p:txBody>
      </p:sp>
      <p:sp>
        <p:nvSpPr>
          <p:cNvPr id="93" name="Rectangle 19">
            <a:extLst>
              <a:ext uri="{FF2B5EF4-FFF2-40B4-BE49-F238E27FC236}">
                <a16:creationId xmlns:a16="http://schemas.microsoft.com/office/drawing/2014/main" id="{CB5D2A99-2A24-4CCE-B378-6C97FDC015DF}"/>
              </a:ext>
            </a:extLst>
          </p:cNvPr>
          <p:cNvSpPr>
            <a:spLocks noChangeArrowheads="1"/>
          </p:cNvSpPr>
          <p:nvPr/>
        </p:nvSpPr>
        <p:spPr bwMode="auto">
          <a:xfrm>
            <a:off x="4822973" y="4641850"/>
            <a:ext cx="1081087" cy="252413"/>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＜掲出期間＞</a:t>
            </a:r>
          </a:p>
        </p:txBody>
      </p:sp>
      <p:sp>
        <p:nvSpPr>
          <p:cNvPr id="94" name="テキスト ボックス 39">
            <a:extLst>
              <a:ext uri="{FF2B5EF4-FFF2-40B4-BE49-F238E27FC236}">
                <a16:creationId xmlns:a16="http://schemas.microsoft.com/office/drawing/2014/main" id="{3EDD8A11-4DC4-4697-A321-070B3484C4D8}"/>
              </a:ext>
            </a:extLst>
          </p:cNvPr>
          <p:cNvSpPr txBox="1">
            <a:spLocks noChangeArrowheads="1"/>
          </p:cNvSpPr>
          <p:nvPr/>
        </p:nvSpPr>
        <p:spPr bwMode="auto">
          <a:xfrm>
            <a:off x="4856839" y="4876462"/>
            <a:ext cx="4212211"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ea"/>
                <a:cs typeface="+mn-cs"/>
              </a:rPr>
              <a:t>7/20</a:t>
            </a:r>
            <a:r>
              <a:rPr kumimoji="1" lang="ja-JP" altLang="en-US" sz="1600" b="0" i="0" u="none" strike="noStrike" kern="1200" cap="none" spc="0" normalizeH="0" baseline="0" noProof="0" dirty="0">
                <a:ln>
                  <a:noFill/>
                </a:ln>
                <a:solidFill>
                  <a:prstClr val="black"/>
                </a:solidFill>
                <a:effectLst/>
                <a:uLnTx/>
                <a:uFillTx/>
                <a:latin typeface="+mn-ea"/>
                <a:cs typeface="+mn-cs"/>
              </a:rPr>
              <a:t> </a:t>
            </a:r>
            <a:r>
              <a:rPr kumimoji="1" lang="en-US" altLang="ja-JP" sz="1600" b="0" i="0" u="none" strike="noStrike" kern="1200" cap="none" spc="0" normalizeH="0" baseline="0" noProof="0" dirty="0">
                <a:ln>
                  <a:noFill/>
                </a:ln>
                <a:solidFill>
                  <a:prstClr val="black"/>
                </a:solidFill>
                <a:effectLst/>
                <a:uLnTx/>
                <a:uFillTx/>
                <a:latin typeface="+mn-ea"/>
                <a:cs typeface="+mn-cs"/>
              </a:rPr>
              <a:t>(</a:t>
            </a:r>
            <a:r>
              <a:rPr kumimoji="1" lang="ja-JP" altLang="en-US" sz="1600" b="0" i="0" u="none" strike="noStrike" kern="1200" cap="none" spc="0" normalizeH="0" baseline="0" noProof="0" dirty="0">
                <a:ln>
                  <a:noFill/>
                </a:ln>
                <a:solidFill>
                  <a:prstClr val="black"/>
                </a:solidFill>
                <a:effectLst/>
                <a:uLnTx/>
                <a:uFillTx/>
                <a:latin typeface="+mn-ea"/>
                <a:cs typeface="+mn-cs"/>
              </a:rPr>
              <a:t>月</a:t>
            </a:r>
            <a:r>
              <a:rPr kumimoji="1" lang="en-US" altLang="ja-JP" sz="1600" b="0" i="0" u="none" strike="noStrike" kern="1200" cap="none" spc="0" normalizeH="0" baseline="0" noProof="0" dirty="0">
                <a:ln>
                  <a:noFill/>
                </a:ln>
                <a:solidFill>
                  <a:prstClr val="black"/>
                </a:solidFill>
                <a:effectLst/>
                <a:uLnTx/>
                <a:uFillTx/>
                <a:latin typeface="+mn-ea"/>
                <a:cs typeface="+mn-cs"/>
              </a:rPr>
              <a:t>) </a:t>
            </a:r>
            <a:r>
              <a:rPr kumimoji="1" lang="ja-JP" altLang="en-US" sz="1600" b="0" i="0" u="none" strike="noStrike" kern="1200" cap="none" spc="0" normalizeH="0" baseline="0" noProof="0" dirty="0">
                <a:ln>
                  <a:noFill/>
                </a:ln>
                <a:solidFill>
                  <a:prstClr val="black"/>
                </a:solidFill>
                <a:effectLst/>
                <a:uLnTx/>
                <a:uFillTx/>
                <a:latin typeface="+mn-ea"/>
                <a:cs typeface="+mn-cs"/>
              </a:rPr>
              <a:t>～ </a:t>
            </a:r>
            <a:r>
              <a:rPr kumimoji="1" lang="en-US" altLang="ja-JP" sz="1600" b="0" i="0" u="none" strike="noStrike" kern="1200" cap="none" spc="0" normalizeH="0" baseline="0" noProof="0" dirty="0">
                <a:ln>
                  <a:noFill/>
                </a:ln>
                <a:solidFill>
                  <a:prstClr val="black"/>
                </a:solidFill>
                <a:effectLst/>
                <a:uLnTx/>
                <a:uFillTx/>
                <a:latin typeface="+mn-ea"/>
                <a:cs typeface="+mn-cs"/>
              </a:rPr>
              <a:t>8/31 (</a:t>
            </a:r>
            <a:r>
              <a:rPr kumimoji="1" lang="ja-JP" altLang="en-US" sz="1600" dirty="0">
                <a:solidFill>
                  <a:prstClr val="black"/>
                </a:solidFill>
                <a:latin typeface="+mn-ea"/>
              </a:rPr>
              <a:t>月</a:t>
            </a:r>
            <a:r>
              <a:rPr kumimoji="1" lang="en-US" altLang="ja-JP" sz="1600" b="0" i="0" u="none" strike="noStrike" kern="1200" cap="none" spc="0" normalizeH="0" baseline="0" noProof="0" dirty="0">
                <a:ln>
                  <a:noFill/>
                </a:ln>
                <a:solidFill>
                  <a:prstClr val="black"/>
                </a:solidFill>
                <a:effectLst/>
                <a:uLnTx/>
                <a:uFillTx/>
                <a:latin typeface="+mn-ea"/>
                <a:cs typeface="+mn-cs"/>
              </a:rPr>
              <a:t>)</a:t>
            </a:r>
            <a:r>
              <a:rPr kumimoji="1" lang="ja-JP" altLang="en-US" sz="1600" b="0" i="0" u="none" strike="noStrike" kern="1200" cap="none" spc="0" normalizeH="0" baseline="0" noProof="0" dirty="0">
                <a:ln>
                  <a:noFill/>
                </a:ln>
                <a:solidFill>
                  <a:prstClr val="black"/>
                </a:solidFill>
                <a:effectLst/>
                <a:uLnTx/>
                <a:uFillTx/>
                <a:latin typeface="+mn-ea"/>
                <a:cs typeface="+mn-cs"/>
              </a:rPr>
              <a:t> </a:t>
            </a:r>
            <a:endParaRPr kumimoji="1" lang="en-US" altLang="ja-JP" sz="16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掲出開始分より適用</a:t>
            </a:r>
            <a:endParaRPr kumimoji="1" lang="en-US" altLang="ja-JP" sz="1600" b="0" i="0" u="none" strike="noStrike" kern="1200" cap="none" spc="0" normalizeH="0" baseline="0" noProof="0" dirty="0">
              <a:ln>
                <a:noFill/>
              </a:ln>
              <a:solidFill>
                <a:prstClr val="black"/>
              </a:solidFill>
              <a:effectLst/>
              <a:uLnTx/>
              <a:uFillTx/>
              <a:latin typeface="+mn-ea"/>
              <a:cs typeface="+mn-cs"/>
            </a:endParaRPr>
          </a:p>
        </p:txBody>
      </p:sp>
      <p:sp>
        <p:nvSpPr>
          <p:cNvPr id="13" name="Rectangle 19">
            <a:extLst>
              <a:ext uri="{FF2B5EF4-FFF2-40B4-BE49-F238E27FC236}">
                <a16:creationId xmlns:a16="http://schemas.microsoft.com/office/drawing/2014/main" id="{DED532B8-58DB-4C2B-8FAA-D1F3146C25F0}"/>
              </a:ext>
            </a:extLst>
          </p:cNvPr>
          <p:cNvSpPr>
            <a:spLocks noChangeArrowheads="1"/>
          </p:cNvSpPr>
          <p:nvPr/>
        </p:nvSpPr>
        <p:spPr bwMode="auto">
          <a:xfrm>
            <a:off x="262467" y="5683072"/>
            <a:ext cx="637329" cy="204168"/>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＜備考＞</a:t>
            </a:r>
          </a:p>
        </p:txBody>
      </p:sp>
      <p:grpSp>
        <p:nvGrpSpPr>
          <p:cNvPr id="3" name="グループ化 20"/>
          <p:cNvGrpSpPr/>
          <p:nvPr/>
        </p:nvGrpSpPr>
        <p:grpSpPr>
          <a:xfrm>
            <a:off x="368505" y="1664420"/>
            <a:ext cx="8523975" cy="1077218"/>
            <a:chOff x="-1520595" y="1556792"/>
            <a:chExt cx="8523975" cy="1077218"/>
          </a:xfrm>
        </p:grpSpPr>
        <p:sp>
          <p:nvSpPr>
            <p:cNvPr id="23" name="正方形/長方形 22"/>
            <p:cNvSpPr/>
            <p:nvPr/>
          </p:nvSpPr>
          <p:spPr>
            <a:xfrm>
              <a:off x="-927862" y="1556792"/>
              <a:ext cx="793124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n-ea"/>
                  <a:cs typeface="+mn-cs"/>
                </a:rPr>
                <a:t>【</a:t>
              </a:r>
              <a:r>
                <a:rPr kumimoji="1" lang="ja-JP" altLang="en-US" sz="2000" b="0" i="0" u="none" strike="noStrike" kern="1200" cap="none" spc="0" normalizeH="0" baseline="0" noProof="0" dirty="0">
                  <a:ln>
                    <a:noFill/>
                  </a:ln>
                  <a:solidFill>
                    <a:prstClr val="black"/>
                  </a:solidFill>
                  <a:effectLst/>
                  <a:uLnTx/>
                  <a:uFillTx/>
                  <a:latin typeface="+mn-ea"/>
                  <a:cs typeface="+mn-cs"/>
                </a:rPr>
                <a:t>はじめて割引・はじめてワイド割引・おかえり割引</a:t>
              </a:r>
              <a:r>
                <a:rPr kumimoji="1" lang="en-US" altLang="ja-JP" sz="2000" b="0" i="0" u="none" strike="noStrike" kern="1200" cap="none" spc="0" normalizeH="0" baseline="0" noProof="0" dirty="0">
                  <a:ln>
                    <a:noFill/>
                  </a:ln>
                  <a:solidFill>
                    <a:prstClr val="black"/>
                  </a:solidFill>
                  <a:effectLst/>
                  <a:uLnTx/>
                  <a:uFillTx/>
                  <a:latin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ea"/>
                  <a:cs typeface="+mn-cs"/>
                </a:rPr>
                <a:t>　■定価広告料金から　通常</a:t>
              </a:r>
              <a:r>
                <a:rPr kumimoji="1" lang="en-US" altLang="ja-JP" sz="1800" b="0" i="0" u="none" strike="noStrike" kern="1200" cap="none" spc="0" normalizeH="0" baseline="0" noProof="0" dirty="0">
                  <a:ln>
                    <a:noFill/>
                  </a:ln>
                  <a:solidFill>
                    <a:prstClr val="black"/>
                  </a:solidFill>
                  <a:effectLst/>
                  <a:uLnTx/>
                  <a:uFillTx/>
                  <a:latin typeface="+mn-ea"/>
                  <a:cs typeface="+mn-cs"/>
                </a:rPr>
                <a:t>20</a:t>
              </a:r>
              <a:r>
                <a:rPr kumimoji="1" lang="ja-JP" altLang="en-US" sz="1800" b="0" i="0" u="none" strike="noStrike" kern="1200" cap="none" spc="0" normalizeH="0" baseline="0" noProof="0" dirty="0">
                  <a:ln>
                    <a:noFill/>
                  </a:ln>
                  <a:solidFill>
                    <a:prstClr val="black"/>
                  </a:solidFill>
                  <a:effectLst/>
                  <a:uLnTx/>
                  <a:uFillTx/>
                  <a:latin typeface="+mn-ea"/>
                  <a:cs typeface="+mn-cs"/>
                </a:rPr>
                <a:t>％</a:t>
              </a:r>
              <a:r>
                <a:rPr kumimoji="1" lang="en-US" altLang="ja-JP" sz="1800" b="0" i="0" u="none" strike="noStrike" kern="1200" cap="none" spc="0" normalizeH="0" baseline="0" noProof="0" dirty="0">
                  <a:ln>
                    <a:noFill/>
                  </a:ln>
                  <a:solidFill>
                    <a:prstClr val="black"/>
                  </a:solidFill>
                  <a:effectLst/>
                  <a:uLnTx/>
                  <a:uFillTx/>
                  <a:latin typeface="+mn-ea"/>
                  <a:cs typeface="+mn-cs"/>
                </a:rPr>
                <a:t>OFF</a:t>
              </a:r>
              <a:r>
                <a:rPr kumimoji="1" lang="ja-JP" altLang="en-US" sz="1800" b="0" i="0" u="none" strike="noStrike" kern="1200" cap="none" spc="0" normalizeH="0" baseline="0" noProof="0" dirty="0">
                  <a:ln>
                    <a:noFill/>
                  </a:ln>
                  <a:solidFill>
                    <a:srgbClr val="FF0000"/>
                  </a:solidFill>
                  <a:effectLst/>
                  <a:uLnTx/>
                  <a:uFillTx/>
                  <a:latin typeface="+mn-ea"/>
                  <a:cs typeface="+mn-cs"/>
                </a:rPr>
                <a:t> </a:t>
              </a:r>
              <a:r>
                <a:rPr kumimoji="1" lang="ja-JP" altLang="en-US" sz="1800" b="0" i="0" u="none" strike="noStrike" kern="1200" cap="none" spc="0" normalizeH="0" baseline="0" noProof="0" dirty="0">
                  <a:ln>
                    <a:noFill/>
                  </a:ln>
                  <a:solidFill>
                    <a:prstClr val="black"/>
                  </a:solidFill>
                  <a:effectLst/>
                  <a:uLnTx/>
                  <a:uFillTx/>
                  <a:latin typeface="+mn-ea"/>
                  <a:cs typeface="+mn-cs"/>
                </a:rPr>
                <a:t>・</a:t>
              </a:r>
              <a:r>
                <a:rPr kumimoji="1" lang="en-US" altLang="ja-JP" sz="1800" b="0" i="0" u="none" strike="noStrike" kern="1200" cap="none" spc="0" normalizeH="0" baseline="0" noProof="0" dirty="0">
                  <a:ln>
                    <a:noFill/>
                  </a:ln>
                  <a:solidFill>
                    <a:prstClr val="black"/>
                  </a:solidFill>
                  <a:effectLst/>
                  <a:uLnTx/>
                  <a:uFillTx/>
                  <a:latin typeface="+mn-ea"/>
                  <a:cs typeface="+mn-cs"/>
                </a:rPr>
                <a:t>30</a:t>
              </a:r>
              <a:r>
                <a:rPr kumimoji="1" lang="ja-JP" altLang="en-US" sz="1800" b="0" i="0" u="none" strike="noStrike" kern="1200" cap="none" spc="0" normalizeH="0" baseline="0" noProof="0" dirty="0">
                  <a:ln>
                    <a:noFill/>
                  </a:ln>
                  <a:solidFill>
                    <a:prstClr val="black"/>
                  </a:solidFill>
                  <a:effectLst/>
                  <a:uLnTx/>
                  <a:uFillTx/>
                  <a:latin typeface="+mn-ea"/>
                  <a:cs typeface="+mn-cs"/>
                </a:rPr>
                <a:t>％</a:t>
              </a:r>
              <a:r>
                <a:rPr kumimoji="1" lang="en-US" altLang="ja-JP" sz="1800" b="0" i="0" u="none" strike="noStrike" kern="1200" cap="none" spc="0" normalizeH="0" baseline="0" noProof="0" dirty="0">
                  <a:ln>
                    <a:noFill/>
                  </a:ln>
                  <a:solidFill>
                    <a:prstClr val="black"/>
                  </a:solidFill>
                  <a:effectLst/>
                  <a:uLnTx/>
                  <a:uFillTx/>
                  <a:latin typeface="+mn-ea"/>
                  <a:cs typeface="+mn-cs"/>
                </a:rPr>
                <a:t>OFF </a:t>
              </a:r>
              <a:r>
                <a:rPr kumimoji="1" lang="ja-JP" altLang="en-US" sz="1800" b="0" i="0" u="none" strike="noStrike" kern="1200" cap="none" spc="0" normalizeH="0" baseline="0" noProof="0" dirty="0">
                  <a:ln>
                    <a:noFill/>
                  </a:ln>
                  <a:solidFill>
                    <a:prstClr val="black"/>
                  </a:solidFill>
                  <a:effectLst/>
                  <a:uLnTx/>
                  <a:uFillTx/>
                  <a:latin typeface="+mn-ea"/>
                  <a:cs typeface="+mn-cs"/>
                </a:rPr>
                <a:t>⇒</a:t>
              </a: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400" b="1" i="0" u="sng" strike="noStrike" kern="1200" cap="none" spc="0" normalizeH="0" baseline="0" noProof="0" dirty="0">
                  <a:ln>
                    <a:noFill/>
                  </a:ln>
                  <a:solidFill>
                    <a:srgbClr val="0000FF"/>
                  </a:solidFill>
                  <a:effectLst/>
                  <a:uLnTx/>
                  <a:uFillTx/>
                  <a:latin typeface="+mn-ea"/>
                  <a:cs typeface="+mn-cs"/>
                </a:rPr>
                <a:t>50</a:t>
              </a:r>
              <a:r>
                <a:rPr kumimoji="1" lang="ja-JP" altLang="en-US" sz="2400" b="1" i="0" u="sng" strike="noStrike" kern="1200" cap="none" spc="0" normalizeH="0" baseline="0" noProof="0" dirty="0">
                  <a:ln>
                    <a:noFill/>
                  </a:ln>
                  <a:solidFill>
                    <a:srgbClr val="0000FF"/>
                  </a:solidFill>
                  <a:effectLst/>
                  <a:uLnTx/>
                  <a:uFillTx/>
                  <a:latin typeface="+mn-ea"/>
                  <a:cs typeface="+mn-cs"/>
                </a:rPr>
                <a:t>％</a:t>
              </a:r>
              <a:r>
                <a:rPr kumimoji="1" lang="en-US" altLang="ja-JP" sz="2400" b="1" i="0" u="sng" strike="noStrike" kern="1200" cap="none" spc="0" normalizeH="0" baseline="0" noProof="0" dirty="0">
                  <a:ln>
                    <a:noFill/>
                  </a:ln>
                  <a:solidFill>
                    <a:srgbClr val="0000FF"/>
                  </a:solidFill>
                  <a:effectLst/>
                  <a:uLnTx/>
                  <a:uFillTx/>
                  <a:latin typeface="+mn-ea"/>
                  <a:cs typeface="+mn-cs"/>
                </a:rPr>
                <a:t>OFF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n-ea"/>
                <a:cs typeface="+mn-cs"/>
              </a:endParaRPr>
            </a:p>
          </p:txBody>
        </p:sp>
        <p:sp>
          <p:nvSpPr>
            <p:cNvPr id="24" name="正方形/長方形 23"/>
            <p:cNvSpPr/>
            <p:nvPr/>
          </p:nvSpPr>
          <p:spPr>
            <a:xfrm>
              <a:off x="-1520595" y="1556792"/>
              <a:ext cx="8519682"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4" name="グループ化 40"/>
          <p:cNvGrpSpPr/>
          <p:nvPr/>
        </p:nvGrpSpPr>
        <p:grpSpPr>
          <a:xfrm>
            <a:off x="361850" y="2589936"/>
            <a:ext cx="4148078" cy="1872208"/>
            <a:chOff x="552626" y="2420888"/>
            <a:chExt cx="3947365" cy="2340260"/>
          </a:xfrm>
        </p:grpSpPr>
        <p:sp>
          <p:nvSpPr>
            <p:cNvPr id="26" name="正方形/長方形 25"/>
            <p:cNvSpPr/>
            <p:nvPr/>
          </p:nvSpPr>
          <p:spPr>
            <a:xfrm>
              <a:off x="552626" y="2420888"/>
              <a:ext cx="3947365" cy="23402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ea"/>
                <a:cs typeface="+mn-cs"/>
              </a:endParaRPr>
            </a:p>
          </p:txBody>
        </p:sp>
        <p:sp>
          <p:nvSpPr>
            <p:cNvPr id="27" name="正方形/長方形 26"/>
            <p:cNvSpPr/>
            <p:nvPr/>
          </p:nvSpPr>
          <p:spPr>
            <a:xfrm>
              <a:off x="558958" y="2420888"/>
              <a:ext cx="3869025" cy="17312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mn-ea"/>
                  <a:cs typeface="+mn-cs"/>
                </a:rPr>
                <a:t>はじめて割引・はじめてワイド割引</a:t>
              </a:r>
              <a:endParaRPr kumimoji="1" lang="en-US" altLang="ja-JP" sz="1800" b="0" i="0" u="sng"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sng"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■適用条件： </a:t>
              </a:r>
              <a:r>
                <a:rPr kumimoji="1" lang="en-US" altLang="ja-JP" sz="1200" b="0" i="0" u="none" strike="noStrike" kern="1200" cap="none" spc="0" normalizeH="0" baseline="0" noProof="0" dirty="0">
                  <a:ln>
                    <a:noFill/>
                  </a:ln>
                  <a:solidFill>
                    <a:prstClr val="black"/>
                  </a:solidFill>
                  <a:effectLst/>
                  <a:uLnTx/>
                  <a:uFillTx/>
                  <a:latin typeface="+mn-ea"/>
                  <a:cs typeface="+mn-cs"/>
                </a:rPr>
                <a:t>2016</a:t>
              </a:r>
              <a:r>
                <a:rPr kumimoji="1" lang="ja-JP" altLang="en-US" sz="1200" b="0" i="0" u="none" strike="noStrike" kern="1200" cap="none" spc="0" normalizeH="0" baseline="0" noProof="0" dirty="0">
                  <a:ln>
                    <a:noFill/>
                  </a:ln>
                  <a:solidFill>
                    <a:prstClr val="black"/>
                  </a:solidFill>
                  <a:effectLst/>
                  <a:uLnTx/>
                  <a:uFillTx/>
                  <a:latin typeface="+mn-ea"/>
                  <a:cs typeface="+mn-cs"/>
                </a:rPr>
                <a:t>年</a:t>
              </a:r>
              <a:r>
                <a:rPr kumimoji="1" lang="en-US" altLang="ja-JP" sz="1200" b="0" i="0" u="none" strike="noStrike" kern="1200" cap="none" spc="0" normalizeH="0" baseline="0" noProof="0" dirty="0">
                  <a:ln>
                    <a:noFill/>
                  </a:ln>
                  <a:solidFill>
                    <a:prstClr val="black"/>
                  </a:solidFill>
                  <a:effectLst/>
                  <a:uLnTx/>
                  <a:uFillTx/>
                  <a:latin typeface="+mn-ea"/>
                  <a:cs typeface="+mn-cs"/>
                </a:rPr>
                <a:t>4</a:t>
              </a:r>
              <a:r>
                <a:rPr kumimoji="1" lang="ja-JP" altLang="en-US" sz="1200" b="0" i="0" u="none" strike="noStrike" kern="1200" cap="none" spc="0" normalizeH="0" baseline="0" noProof="0" dirty="0">
                  <a:ln>
                    <a:noFill/>
                  </a:ln>
                  <a:solidFill>
                    <a:prstClr val="black"/>
                  </a:solidFill>
                  <a:effectLst/>
                  <a:uLnTx/>
                  <a:uFillTx/>
                  <a:latin typeface="+mn-ea"/>
                  <a:cs typeface="+mn-cs"/>
                </a:rPr>
                <a:t>月以降、初めての出稿となる路線</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■適用期間：</a:t>
              </a:r>
              <a:r>
                <a:rPr kumimoji="1" lang="en-US" altLang="ja-JP" sz="1200" b="0" i="0" u="none" strike="noStrike" kern="1200" cap="none" spc="0" normalizeH="0" baseline="0" noProof="0" dirty="0">
                  <a:ln>
                    <a:noFill/>
                  </a:ln>
                  <a:solidFill>
                    <a:prstClr val="black"/>
                  </a:solidFill>
                  <a:effectLst/>
                  <a:uLnTx/>
                  <a:uFillTx/>
                  <a:latin typeface="+mn-ea"/>
                  <a:cs typeface="+mn-cs"/>
                </a:rPr>
                <a:t>2</a:t>
              </a:r>
              <a:r>
                <a:rPr kumimoji="1" lang="ja-JP" altLang="en-US" sz="1200" b="0" i="0" u="none" strike="noStrike" kern="1200" cap="none" spc="0" normalizeH="0" baseline="0" noProof="0" dirty="0">
                  <a:ln>
                    <a:noFill/>
                  </a:ln>
                  <a:solidFill>
                    <a:prstClr val="black"/>
                  </a:solidFill>
                  <a:effectLst/>
                  <a:uLnTx/>
                  <a:uFillTx/>
                  <a:latin typeface="+mn-ea"/>
                  <a:cs typeface="+mn-cs"/>
                </a:rPr>
                <a:t>週間～</a:t>
              </a:r>
              <a:r>
                <a:rPr kumimoji="1" lang="en-US" altLang="ja-JP" sz="1200" b="0" i="0" u="none" strike="noStrike" kern="1200" cap="none" spc="0" normalizeH="0" baseline="0" noProof="0" dirty="0">
                  <a:ln>
                    <a:noFill/>
                  </a:ln>
                  <a:solidFill>
                    <a:prstClr val="black"/>
                  </a:solidFill>
                  <a:effectLst/>
                  <a:uLnTx/>
                  <a:uFillTx/>
                  <a:latin typeface="+mn-ea"/>
                  <a:cs typeface="+mn-cs"/>
                </a:rPr>
                <a:t>12</a:t>
              </a:r>
              <a:r>
                <a:rPr kumimoji="1" lang="ja-JP" altLang="en-US" sz="1200" b="0" i="0" u="none" strike="noStrike" kern="1200" cap="none" spc="0" normalizeH="0" baseline="0" noProof="0" dirty="0">
                  <a:ln>
                    <a:noFill/>
                  </a:ln>
                  <a:solidFill>
                    <a:prstClr val="black"/>
                  </a:solidFill>
                  <a:effectLst/>
                  <a:uLnTx/>
                  <a:uFillTx/>
                  <a:latin typeface="+mn-ea"/>
                  <a:cs typeface="+mn-cs"/>
                </a:rPr>
                <a:t>ヵ月掲出</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ea"/>
                <a:cs typeface="+mn-cs"/>
              </a:endParaRPr>
            </a:p>
          </p:txBody>
        </p:sp>
      </p:grpSp>
      <p:sp>
        <p:nvSpPr>
          <p:cNvPr id="28" name="正方形/長方形 27"/>
          <p:cNvSpPr/>
          <p:nvPr/>
        </p:nvSpPr>
        <p:spPr>
          <a:xfrm>
            <a:off x="4644008" y="2586389"/>
            <a:ext cx="4212211" cy="18466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mn-ea"/>
                <a:cs typeface="+mn-cs"/>
              </a:rPr>
              <a:t>おかえり割引</a:t>
            </a:r>
            <a:endParaRPr kumimoji="1" lang="en-US" altLang="ja-JP" sz="1800" b="0" i="0" u="sng"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下記の全ての条件に当てはまる場合に限り割引適用とする。</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■広告主の適用条件</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①</a:t>
            </a:r>
            <a:r>
              <a:rPr kumimoji="1" lang="en-US" altLang="ja-JP" sz="1200" b="0" i="0" u="none" strike="noStrike" kern="1200" cap="none" spc="0" normalizeH="0" baseline="0" noProof="0" dirty="0">
                <a:ln>
                  <a:noFill/>
                </a:ln>
                <a:solidFill>
                  <a:prstClr val="black"/>
                </a:solidFill>
                <a:effectLst/>
                <a:uLnTx/>
                <a:uFillTx/>
                <a:latin typeface="+mn-ea"/>
                <a:cs typeface="+mn-cs"/>
              </a:rPr>
              <a:t>2016</a:t>
            </a:r>
            <a:r>
              <a:rPr kumimoji="1" lang="ja-JP" altLang="en-US" sz="1200" b="0" i="0" u="none" strike="noStrike" kern="1200" cap="none" spc="0" normalizeH="0" baseline="0" noProof="0" dirty="0">
                <a:ln>
                  <a:noFill/>
                </a:ln>
                <a:solidFill>
                  <a:prstClr val="black"/>
                </a:solidFill>
                <a:effectLst/>
                <a:uLnTx/>
                <a:uFillTx/>
                <a:latin typeface="+mn-ea"/>
                <a:cs typeface="+mn-cs"/>
              </a:rPr>
              <a:t>年</a:t>
            </a:r>
            <a:r>
              <a:rPr kumimoji="1" lang="en-US" altLang="ja-JP" sz="1200" b="0" i="0" u="none" strike="noStrike" kern="1200" cap="none" spc="0" normalizeH="0" baseline="0" noProof="0" dirty="0">
                <a:ln>
                  <a:noFill/>
                </a:ln>
                <a:solidFill>
                  <a:prstClr val="black"/>
                </a:solidFill>
                <a:effectLst/>
                <a:uLnTx/>
                <a:uFillTx/>
                <a:latin typeface="+mn-ea"/>
                <a:cs typeface="+mn-cs"/>
              </a:rPr>
              <a:t>4</a:t>
            </a:r>
            <a:r>
              <a:rPr kumimoji="1" lang="ja-JP" altLang="en-US" sz="1200" b="0" i="0" u="none" strike="noStrike" kern="1200" cap="none" spc="0" normalizeH="0" baseline="0" noProof="0" dirty="0">
                <a:ln>
                  <a:noFill/>
                </a:ln>
                <a:solidFill>
                  <a:prstClr val="black"/>
                </a:solidFill>
                <a:effectLst/>
                <a:uLnTx/>
                <a:uFillTx/>
                <a:latin typeface="+mn-ea"/>
                <a:cs typeface="+mn-cs"/>
              </a:rPr>
              <a:t>月～</a:t>
            </a:r>
            <a:r>
              <a:rPr kumimoji="1" lang="en-US" altLang="ja-JP" sz="1200" b="0" i="0" u="none" strike="noStrike" kern="1200" cap="none" spc="0" normalizeH="0" baseline="0" noProof="0" dirty="0">
                <a:ln>
                  <a:noFill/>
                </a:ln>
                <a:solidFill>
                  <a:prstClr val="black"/>
                </a:solidFill>
                <a:effectLst/>
                <a:uLnTx/>
                <a:uFillTx/>
                <a:latin typeface="+mn-ea"/>
                <a:cs typeface="+mn-cs"/>
              </a:rPr>
              <a:t>2019</a:t>
            </a:r>
            <a:r>
              <a:rPr kumimoji="1" lang="ja-JP" altLang="en-US" sz="1200" b="0" i="0" u="none" strike="noStrike" kern="1200" cap="none" spc="0" normalizeH="0" baseline="0" noProof="0" dirty="0">
                <a:ln>
                  <a:noFill/>
                </a:ln>
                <a:solidFill>
                  <a:prstClr val="black"/>
                </a:solidFill>
                <a:effectLst/>
                <a:uLnTx/>
                <a:uFillTx/>
                <a:latin typeface="+mn-ea"/>
                <a:cs typeface="+mn-cs"/>
              </a:rPr>
              <a:t>年</a:t>
            </a:r>
            <a:r>
              <a:rPr kumimoji="1" lang="en-US" altLang="ja-JP" sz="1200" b="0" i="0" u="none" strike="noStrike" kern="1200" cap="none" spc="0" normalizeH="0" baseline="0" noProof="0" dirty="0">
                <a:ln>
                  <a:noFill/>
                </a:ln>
                <a:solidFill>
                  <a:prstClr val="black"/>
                </a:solidFill>
                <a:effectLst/>
                <a:uLnTx/>
                <a:uFillTx/>
                <a:latin typeface="+mn-ea"/>
                <a:cs typeface="+mn-cs"/>
              </a:rPr>
              <a:t>3</a:t>
            </a:r>
            <a:r>
              <a:rPr kumimoji="1" lang="ja-JP" altLang="en-US" sz="1200" b="0" i="0" u="none" strike="noStrike" kern="1200" cap="none" spc="0" normalizeH="0" baseline="0" noProof="0" dirty="0">
                <a:ln>
                  <a:noFill/>
                </a:ln>
                <a:solidFill>
                  <a:prstClr val="black"/>
                </a:solidFill>
                <a:effectLst/>
                <a:uLnTx/>
                <a:uFillTx/>
                <a:latin typeface="+mn-ea"/>
                <a:cs typeface="+mn-cs"/>
              </a:rPr>
              <a:t>月の期間内に出稿実績が有り</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②</a:t>
            </a:r>
            <a:r>
              <a:rPr kumimoji="1" lang="en-US" altLang="ja-JP" sz="1200" b="0" i="0" u="none" strike="noStrike" kern="1200" cap="none" spc="0" normalizeH="0" baseline="0" noProof="0" dirty="0">
                <a:ln>
                  <a:noFill/>
                </a:ln>
                <a:solidFill>
                  <a:prstClr val="black"/>
                </a:solidFill>
                <a:effectLst/>
                <a:uLnTx/>
                <a:uFillTx/>
                <a:latin typeface="+mn-ea"/>
                <a:cs typeface="+mn-cs"/>
              </a:rPr>
              <a:t>2019</a:t>
            </a:r>
            <a:r>
              <a:rPr kumimoji="1" lang="ja-JP" altLang="en-US" sz="1200" b="0" i="0" u="none" strike="noStrike" kern="1200" cap="none" spc="0" normalizeH="0" baseline="0" noProof="0" dirty="0">
                <a:ln>
                  <a:noFill/>
                </a:ln>
                <a:solidFill>
                  <a:prstClr val="black"/>
                </a:solidFill>
                <a:effectLst/>
                <a:uLnTx/>
                <a:uFillTx/>
                <a:latin typeface="+mn-ea"/>
                <a:cs typeface="+mn-cs"/>
              </a:rPr>
              <a:t>年</a:t>
            </a:r>
            <a:r>
              <a:rPr kumimoji="1" lang="en-US" altLang="ja-JP" sz="1200" b="0" i="0" u="none" strike="noStrike" kern="1200" cap="none" spc="0" normalizeH="0" baseline="0" noProof="0" dirty="0">
                <a:ln>
                  <a:noFill/>
                </a:ln>
                <a:solidFill>
                  <a:prstClr val="black"/>
                </a:solidFill>
                <a:effectLst/>
                <a:uLnTx/>
                <a:uFillTx/>
                <a:latin typeface="+mn-ea"/>
                <a:cs typeface="+mn-cs"/>
              </a:rPr>
              <a:t>4</a:t>
            </a:r>
            <a:r>
              <a:rPr kumimoji="1" lang="ja-JP" altLang="en-US" sz="1200" b="0" i="0" u="none" strike="noStrike" kern="1200" cap="none" spc="0" normalizeH="0" baseline="0" noProof="0" dirty="0">
                <a:ln>
                  <a:noFill/>
                </a:ln>
                <a:solidFill>
                  <a:prstClr val="black"/>
                </a:solidFill>
                <a:effectLst/>
                <a:uLnTx/>
                <a:uFillTx/>
                <a:latin typeface="+mn-ea"/>
                <a:cs typeface="+mn-cs"/>
              </a:rPr>
              <a:t>月～</a:t>
            </a:r>
            <a:r>
              <a:rPr kumimoji="1" lang="en-US" altLang="ja-JP" sz="1200" b="0" i="0" u="none" strike="noStrike" kern="1200" cap="none" spc="0" normalizeH="0" baseline="0" noProof="0" dirty="0">
                <a:ln>
                  <a:noFill/>
                </a:ln>
                <a:solidFill>
                  <a:prstClr val="black"/>
                </a:solidFill>
                <a:effectLst/>
                <a:uLnTx/>
                <a:uFillTx/>
                <a:latin typeface="+mn-ea"/>
                <a:cs typeface="+mn-cs"/>
              </a:rPr>
              <a:t>2020</a:t>
            </a:r>
            <a:r>
              <a:rPr kumimoji="1" lang="ja-JP" altLang="en-US" sz="1200" b="0" i="0" u="none" strike="noStrike" kern="1200" cap="none" spc="0" normalizeH="0" baseline="0" noProof="0" dirty="0">
                <a:ln>
                  <a:noFill/>
                </a:ln>
                <a:solidFill>
                  <a:prstClr val="black"/>
                </a:solidFill>
                <a:effectLst/>
                <a:uLnTx/>
                <a:uFillTx/>
                <a:latin typeface="+mn-ea"/>
                <a:cs typeface="+mn-cs"/>
              </a:rPr>
              <a:t>年</a:t>
            </a:r>
            <a:r>
              <a:rPr kumimoji="1" lang="en-US" altLang="ja-JP" sz="1200" b="0" i="0" u="none" strike="noStrike" kern="1200" cap="none" spc="0" normalizeH="0" baseline="0" noProof="0" dirty="0">
                <a:ln>
                  <a:noFill/>
                </a:ln>
                <a:solidFill>
                  <a:prstClr val="black"/>
                </a:solidFill>
                <a:effectLst/>
                <a:uLnTx/>
                <a:uFillTx/>
                <a:latin typeface="+mn-ea"/>
                <a:cs typeface="+mn-cs"/>
              </a:rPr>
              <a:t>3</a:t>
            </a:r>
            <a:r>
              <a:rPr kumimoji="1" lang="ja-JP" altLang="en-US" sz="1200" b="0" i="0" u="none" strike="noStrike" kern="1200" cap="none" spc="0" normalizeH="0" baseline="0" noProof="0" dirty="0">
                <a:ln>
                  <a:noFill/>
                </a:ln>
                <a:solidFill>
                  <a:prstClr val="black"/>
                </a:solidFill>
                <a:effectLst/>
                <a:uLnTx/>
                <a:uFillTx/>
                <a:latin typeface="+mn-ea"/>
                <a:cs typeface="+mn-cs"/>
              </a:rPr>
              <a:t>月の期間内に出稿実績が無い</a:t>
            </a: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■適用期間：</a:t>
            </a:r>
            <a:r>
              <a:rPr kumimoji="1" lang="en-US" altLang="ja-JP" sz="1200" b="0" i="0" u="none" strike="noStrike" kern="1200" cap="none" spc="0" normalizeH="0" baseline="0" noProof="0" dirty="0">
                <a:ln>
                  <a:noFill/>
                </a:ln>
                <a:solidFill>
                  <a:prstClr val="black"/>
                </a:solidFill>
                <a:effectLst/>
                <a:uLnTx/>
                <a:uFillTx/>
                <a:latin typeface="+mn-ea"/>
                <a:cs typeface="+mn-cs"/>
              </a:rPr>
              <a:t>2</a:t>
            </a:r>
            <a:r>
              <a:rPr kumimoji="1" lang="ja-JP" altLang="en-US" sz="1200" b="0" i="0" u="none" strike="noStrike" kern="1200" cap="none" spc="0" normalizeH="0" baseline="0" noProof="0" dirty="0">
                <a:ln>
                  <a:noFill/>
                </a:ln>
                <a:solidFill>
                  <a:prstClr val="black"/>
                </a:solidFill>
                <a:effectLst/>
                <a:uLnTx/>
                <a:uFillTx/>
                <a:latin typeface="+mn-ea"/>
                <a:cs typeface="+mn-cs"/>
              </a:rPr>
              <a:t>週間～</a:t>
            </a:r>
            <a:r>
              <a:rPr kumimoji="1" lang="en-US" altLang="ja-JP" sz="1200" b="0" i="0" u="none" strike="noStrike" kern="1200" cap="none" spc="0" normalizeH="0" baseline="0" noProof="0" dirty="0">
                <a:ln>
                  <a:noFill/>
                </a:ln>
                <a:solidFill>
                  <a:prstClr val="black"/>
                </a:solidFill>
                <a:effectLst/>
                <a:uLnTx/>
                <a:uFillTx/>
                <a:latin typeface="+mn-ea"/>
                <a:cs typeface="+mn-cs"/>
              </a:rPr>
              <a:t>12</a:t>
            </a:r>
            <a:r>
              <a:rPr kumimoji="1" lang="ja-JP" altLang="en-US" sz="1200" b="0" i="0" u="none" strike="noStrike" kern="1200" cap="none" spc="0" normalizeH="0" baseline="0" noProof="0" dirty="0">
                <a:ln>
                  <a:noFill/>
                </a:ln>
                <a:solidFill>
                  <a:prstClr val="black"/>
                </a:solidFill>
                <a:effectLst/>
                <a:uLnTx/>
                <a:uFillTx/>
                <a:latin typeface="+mn-ea"/>
                <a:cs typeface="+mn-cs"/>
              </a:rPr>
              <a:t>ヵ月掲出</a:t>
            </a:r>
            <a:endParaRPr kumimoji="1" lang="en-US" altLang="ja-JP" sz="1200" b="0" i="0" u="none" strike="noStrike" kern="1200" cap="none" spc="0" normalizeH="0" baseline="0" noProof="0" dirty="0">
              <a:ln>
                <a:noFill/>
              </a:ln>
              <a:solidFill>
                <a:prstClr val="black"/>
              </a:solidFill>
              <a:effectLst/>
              <a:uLnTx/>
              <a:uFillTx/>
              <a:latin typeface="+mn-ea"/>
              <a:cs typeface="+mn-cs"/>
            </a:endParaRPr>
          </a:p>
        </p:txBody>
      </p:sp>
      <p:sp>
        <p:nvSpPr>
          <p:cNvPr id="29" name="正方形/長方形 28"/>
          <p:cNvSpPr/>
          <p:nvPr/>
        </p:nvSpPr>
        <p:spPr>
          <a:xfrm>
            <a:off x="4629806" y="2592436"/>
            <a:ext cx="4251728" cy="1872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1763688" y="4509120"/>
            <a:ext cx="1665690" cy="1121136"/>
          </a:xfrm>
          <a:prstGeom prst="rect">
            <a:avLst/>
          </a:prstGeom>
          <a:noFill/>
          <a:ln w="9525">
            <a:noFill/>
            <a:miter lim="800000"/>
            <a:headEnd/>
            <a:tailEnd/>
          </a:ln>
        </p:spPr>
      </p:pic>
      <p:sp>
        <p:nvSpPr>
          <p:cNvPr id="30" name="正方形/長方形 29">
            <a:extLst>
              <a:ext uri="{FF2B5EF4-FFF2-40B4-BE49-F238E27FC236}">
                <a16:creationId xmlns:a16="http://schemas.microsoft.com/office/drawing/2014/main" id="{55D1AC0D-4C94-4E65-B9D9-B45BD99CB258}"/>
              </a:ext>
            </a:extLst>
          </p:cNvPr>
          <p:cNvSpPr/>
          <p:nvPr/>
        </p:nvSpPr>
        <p:spPr>
          <a:xfrm>
            <a:off x="361852" y="1090187"/>
            <a:ext cx="8519682" cy="461665"/>
          </a:xfrm>
          <a:prstGeom prst="rect">
            <a:avLst/>
          </a:prstGeom>
          <a:noFill/>
          <a:ln w="9525" cap="flat" cmpd="sng" algn="ctr">
            <a:noFill/>
            <a:prstDash val="solid"/>
          </a:ln>
          <a:effectLst/>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通常、広告料金の</a:t>
            </a:r>
            <a:r>
              <a:rPr kumimoji="1" lang="en-US" altLang="ja-JP"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20</a:t>
            </a:r>
            <a:r>
              <a:rPr kumimoji="1" lang="ja-JP" altLang="en-US"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％割引が適用となる、</a:t>
            </a:r>
            <a:r>
              <a:rPr kumimoji="1" lang="ja-JP" altLang="en-US" sz="1200" b="0" i="0" u="none" strike="noStrike" kern="0" cap="none" spc="0" normalizeH="0" baseline="0" noProof="0" dirty="0" err="1">
                <a:ln>
                  <a:noFill/>
                </a:ln>
                <a:solidFill>
                  <a:srgbClr val="000000"/>
                </a:solidFill>
                <a:effectLst/>
                <a:uLnTx/>
                <a:uFillTx/>
                <a:latin typeface="游ゴシック" panose="020B0400000000000000" pitchFamily="34" charset="-128"/>
                <a:ea typeface="游ゴシック" panose="020B0400000000000000" pitchFamily="34" charset="-128"/>
                <a:cs typeface="+mn-cs"/>
              </a:rPr>
              <a:t>まど</a:t>
            </a:r>
            <a:r>
              <a:rPr kumimoji="1" lang="ja-JP" altLang="en-US"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rPr>
              <a:t>上広告のはじめて割引・おかえり割引ですが、期間限定でさらにお得になりました。この機会に</a:t>
            </a:r>
            <a:r>
              <a:rPr kumimoji="1" lang="ja-JP" altLang="en-US" sz="1200" b="0" i="0" u="none" strike="noStrike" kern="0" cap="none" spc="0" normalizeH="0" baseline="0" noProof="0">
                <a:ln>
                  <a:noFill/>
                </a:ln>
                <a:solidFill>
                  <a:srgbClr val="000000"/>
                </a:solidFill>
                <a:effectLst/>
                <a:uLnTx/>
                <a:uFillTx/>
                <a:latin typeface="游ゴシック" panose="020B0400000000000000" pitchFamily="34" charset="-128"/>
                <a:ea typeface="游ゴシック" panose="020B0400000000000000" pitchFamily="34" charset="-128"/>
                <a:cs typeface="+mn-cs"/>
              </a:rPr>
              <a:t>ぜひご利用</a:t>
            </a:r>
            <a:r>
              <a:rPr kumimoji="1" lang="ja-JP" altLang="en-US" sz="1200" kern="0">
                <a:solidFill>
                  <a:srgbClr val="000000"/>
                </a:solidFill>
                <a:latin typeface="游ゴシック" panose="020B0400000000000000" pitchFamily="34" charset="-128"/>
                <a:ea typeface="游ゴシック" panose="020B0400000000000000" pitchFamily="34" charset="-128"/>
              </a:rPr>
              <a:t>下さい</a:t>
            </a:r>
            <a:r>
              <a:rPr kumimoji="1" lang="ja-JP" altLang="en-US" sz="1200" b="0" i="0" u="none" strike="noStrike" kern="0" cap="none" spc="0" normalizeH="0" baseline="0" noProof="0">
                <a:ln>
                  <a:noFill/>
                </a:ln>
                <a:solidFill>
                  <a:srgbClr val="000000"/>
                </a:solidFill>
                <a:effectLst/>
                <a:uLnTx/>
                <a:uFillTx/>
                <a:latin typeface="游ゴシック" panose="020B0400000000000000" pitchFamily="34" charset="-128"/>
                <a:ea typeface="游ゴシック" panose="020B0400000000000000" pitchFamily="34" charset="-128"/>
                <a:cs typeface="+mn-cs"/>
              </a:rPr>
              <a:t>。</a:t>
            </a:r>
            <a:endParaRPr kumimoji="1" lang="ja-JP" altLang="en-US" sz="1200" b="0" i="0" u="none" strike="noStrike" kern="0" cap="none" spc="0" normalizeH="0" baseline="0" noProof="0" dirty="0">
              <a:ln>
                <a:noFill/>
              </a:ln>
              <a:solidFill>
                <a:srgbClr val="000000"/>
              </a:solidFill>
              <a:effectLst/>
              <a:uLnTx/>
              <a:uFillTx/>
              <a:latin typeface="游ゴシック" panose="020B0400000000000000" pitchFamily="34" charset="-128"/>
              <a:ea typeface="游ゴシック" panose="020B0400000000000000" pitchFamily="34" charset="-128"/>
              <a:cs typeface="+mn-cs"/>
            </a:endParaRPr>
          </a:p>
        </p:txBody>
      </p:sp>
      <p:pic>
        <p:nvPicPr>
          <p:cNvPr id="21" name="図 20">
            <a:extLst>
              <a:ext uri="{FF2B5EF4-FFF2-40B4-BE49-F238E27FC236}">
                <a16:creationId xmlns:a16="http://schemas.microsoft.com/office/drawing/2014/main" id="{3C505A3E-EFC8-9440-8183-EF2A76BB3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46" y="144563"/>
            <a:ext cx="591027" cy="576374"/>
          </a:xfrm>
          <a:prstGeom prst="rect">
            <a:avLst/>
          </a:prstGeom>
        </p:spPr>
      </p:pic>
    </p:spTree>
    <p:extLst>
      <p:ext uri="{BB962C8B-B14F-4D97-AF65-F5344CB8AC3E}">
        <p14:creationId xmlns:p14="http://schemas.microsoft.com/office/powerpoint/2010/main" val="4223177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1404</TotalTime>
  <Words>2198</Words>
  <Application>Microsoft Office PowerPoint</Application>
  <PresentationFormat>画面に合わせる (4:3)</PresentationFormat>
  <Paragraphs>314</Paragraphs>
  <Slides>8</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HGP創英角ｺﾞｼｯｸUB</vt:lpstr>
      <vt:lpstr>Meiryo UI</vt:lpstr>
      <vt:lpstr>メイリオ</vt:lpstr>
      <vt:lpstr>游ゴシック</vt:lpstr>
      <vt:lpstr>游ゴシック Light</vt:lpstr>
      <vt:lpstr>游ゴシック Medium</vt:lpstr>
      <vt:lpstr>游ゴシック 本文</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川合秀典</dc:creator>
  <cp:lastModifiedBy>tarigaru</cp:lastModifiedBy>
  <cp:revision>111</cp:revision>
  <cp:lastPrinted>2020-05-11T06:41:43Z</cp:lastPrinted>
  <dcterms:created xsi:type="dcterms:W3CDTF">2019-12-27T06:45:07Z</dcterms:created>
  <dcterms:modified xsi:type="dcterms:W3CDTF">2020-05-12T07:45:05Z</dcterms:modified>
</cp:coreProperties>
</file>