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7" r:id="rId2"/>
    <p:sldId id="258" r:id="rId3"/>
    <p:sldId id="274" r:id="rId4"/>
    <p:sldId id="275" r:id="rId5"/>
    <p:sldId id="276" r:id="rId6"/>
    <p:sldId id="277" r:id="rId7"/>
    <p:sldId id="278" r:id="rId8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  <a:srgbClr val="6F4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84" autoAdjust="0"/>
    <p:restoredTop sz="87263" autoAdjust="0"/>
  </p:normalViewPr>
  <p:slideViewPr>
    <p:cSldViewPr snapToGrid="0" showGuides="1">
      <p:cViewPr varScale="1">
        <p:scale>
          <a:sx n="113" d="100"/>
          <a:sy n="113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54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r">
              <a:defRPr sz="1300"/>
            </a:lvl1pPr>
          </a:lstStyle>
          <a:p>
            <a:fld id="{97C5F74F-0FCF-4099-9229-6F8CEF2C52C3}" type="datetimeFigureOut">
              <a:rPr kumimoji="1" lang="ja-JP" altLang="en-US" smtClean="0"/>
              <a:pPr/>
              <a:t>2020/5/13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7" tIns="47844" rIns="95687" bIns="478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87" tIns="47844" rIns="95687" bIns="478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r">
              <a:defRPr sz="1300"/>
            </a:lvl1pPr>
          </a:lstStyle>
          <a:p>
            <a:fld id="{1A1D25A8-D66E-4143-BEC6-B3771B2C88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83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D25A8-D66E-4143-BEC6-B3771B2C88B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27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434">
              <a:defRPr/>
            </a:pPr>
            <a:fld id="{1A1D25A8-D66E-4143-BEC6-B3771B2C88B9}" type="slidenum">
              <a:rPr kumimoji="1" lang="ja-JP" altLang="en-US">
                <a:solidFill>
                  <a:prstClr val="black"/>
                </a:solidFill>
                <a:latin typeface="游ゴシック"/>
                <a:ea typeface="游ゴシック" panose="020B0400000000000000" pitchFamily="34" charset="-128"/>
              </a:rPr>
              <a:pPr defTabSz="478434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/>
              <a:ea typeface="游ゴシック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904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434">
              <a:defRPr/>
            </a:pPr>
            <a:fld id="{1A1D25A8-D66E-4143-BEC6-B3771B2C88B9}" type="slidenum">
              <a:rPr kumimoji="1" lang="ja-JP" altLang="en-US">
                <a:solidFill>
                  <a:prstClr val="black"/>
                </a:solidFill>
                <a:latin typeface="游ゴシック"/>
                <a:ea typeface="游ゴシック" panose="020B0400000000000000" pitchFamily="34" charset="-128"/>
              </a:rPr>
              <a:pPr defTabSz="478434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/>
              <a:ea typeface="游ゴシック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46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434">
              <a:defRPr/>
            </a:pPr>
            <a:fld id="{1A1D25A8-D66E-4143-BEC6-B3771B2C88B9}" type="slidenum">
              <a:rPr kumimoji="1" lang="ja-JP" altLang="en-US">
                <a:solidFill>
                  <a:prstClr val="black"/>
                </a:solidFill>
                <a:latin typeface="游ゴシック"/>
                <a:ea typeface="游ゴシック" panose="020B0400000000000000" pitchFamily="34" charset="-128"/>
              </a:rPr>
              <a:pPr defTabSz="478434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/>
              <a:ea typeface="游ゴシック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25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434">
              <a:defRPr/>
            </a:pPr>
            <a:fld id="{1A1D25A8-D66E-4143-BEC6-B3771B2C88B9}" type="slidenum">
              <a:rPr kumimoji="1" lang="ja-JP" altLang="en-US">
                <a:solidFill>
                  <a:prstClr val="black"/>
                </a:solidFill>
                <a:latin typeface="游ゴシック"/>
                <a:ea typeface="游ゴシック" panose="020B0400000000000000" pitchFamily="34" charset="-128"/>
              </a:rPr>
              <a:pPr defTabSz="478434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/>
              <a:ea typeface="游ゴシック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56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434">
              <a:defRPr/>
            </a:pPr>
            <a:fld id="{1A1D25A8-D66E-4143-BEC6-B3771B2C88B9}" type="slidenum">
              <a:rPr kumimoji="1" lang="ja-JP" altLang="en-US">
                <a:solidFill>
                  <a:prstClr val="black"/>
                </a:solidFill>
                <a:latin typeface="游ゴシック"/>
                <a:ea typeface="游ゴシック" panose="020B0400000000000000" pitchFamily="34" charset="-128"/>
              </a:rPr>
              <a:pPr defTabSz="478434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/>
              <a:ea typeface="游ゴシック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480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434">
              <a:defRPr/>
            </a:pPr>
            <a:fld id="{1A1D25A8-D66E-4143-BEC6-B3771B2C88B9}" type="slidenum">
              <a:rPr kumimoji="1" lang="ja-JP" altLang="en-US">
                <a:solidFill>
                  <a:prstClr val="black"/>
                </a:solidFill>
                <a:latin typeface="游ゴシック"/>
                <a:ea typeface="游ゴシック" panose="020B0400000000000000" pitchFamily="34" charset="-128"/>
              </a:rPr>
              <a:pPr defTabSz="478434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/>
              <a:ea typeface="游ゴシック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112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F40BDB-5C7A-4968-B20F-140BC1028711}" type="datetimeFigureOut">
              <a:rPr kumimoji="1" lang="ja-JP" altLang="en-US" smtClean="0"/>
              <a:pPr/>
              <a:t>2020/5/13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954525-FCD5-4F81-8102-05801311E8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51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A9836484-09EE-4D6F-9A4F-483B1687C1C8}"/>
              </a:ext>
            </a:extLst>
          </p:cNvPr>
          <p:cNvSpPr txBox="1">
            <a:spLocks/>
          </p:cNvSpPr>
          <p:nvPr userDrawn="1"/>
        </p:nvSpPr>
        <p:spPr>
          <a:xfrm>
            <a:off x="968991" y="119743"/>
            <a:ext cx="7919196" cy="5474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1" sz="1800" b="1" kern="120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j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D41AD4-9AEC-43D4-B132-69A9EE444F7D}"/>
              </a:ext>
            </a:extLst>
          </p:cNvPr>
          <p:cNvSpPr/>
          <p:nvPr userDrawn="1"/>
        </p:nvSpPr>
        <p:spPr>
          <a:xfrm>
            <a:off x="0" y="6695544"/>
            <a:ext cx="9144000" cy="1624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0430C3DA-5279-4E51-9BA0-BD1DC0F9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5922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FB901DA4-3BA6-4BE2-A7E6-04C51194DF16}"/>
              </a:ext>
            </a:extLst>
          </p:cNvPr>
          <p:cNvSpPr txBox="1">
            <a:spLocks/>
          </p:cNvSpPr>
          <p:nvPr userDrawn="1"/>
        </p:nvSpPr>
        <p:spPr>
          <a:xfrm>
            <a:off x="968991" y="119743"/>
            <a:ext cx="7919196" cy="5474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1" sz="1800" b="1" kern="120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j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C0C57C6-E7DF-4C33-B2F6-8819BEC3C4A7}"/>
              </a:ext>
            </a:extLst>
          </p:cNvPr>
          <p:cNvSpPr/>
          <p:nvPr userDrawn="1"/>
        </p:nvSpPr>
        <p:spPr>
          <a:xfrm>
            <a:off x="0" y="6695544"/>
            <a:ext cx="9144000" cy="162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F32AFAD6-FFBD-4B78-9AD5-094048CC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3681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F40BDB-5C7A-4968-B20F-140BC1028711}" type="datetimeFigureOut">
              <a:rPr kumimoji="1" lang="ja-JP" altLang="en-US" smtClean="0"/>
              <a:pPr/>
              <a:t>2020/5/13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954525-FCD5-4F81-8102-05801311E8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10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F40BDB-5C7A-4968-B20F-140BC1028711}" type="datetimeFigureOut">
              <a:rPr kumimoji="1" lang="ja-JP" altLang="en-US" smtClean="0"/>
              <a:pPr/>
              <a:t>2020/5/13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954525-FCD5-4F81-8102-05801311E8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47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F40BDB-5C7A-4968-B20F-140BC1028711}" type="datetimeFigureOut">
              <a:rPr kumimoji="1" lang="ja-JP" altLang="en-US" smtClean="0"/>
              <a:pPr/>
              <a:t>2020/5/13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954525-FCD5-4F81-8102-05801311E8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6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F40BDB-5C7A-4968-B20F-140BC1028711}" type="datetimeFigureOut">
              <a:rPr kumimoji="1" lang="ja-JP" altLang="en-US" smtClean="0"/>
              <a:pPr/>
              <a:t>2020/5/13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954525-FCD5-4F81-8102-05801311E8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40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F40BDB-5C7A-4968-B20F-140BC1028711}" type="datetimeFigureOut">
              <a:rPr kumimoji="1" lang="ja-JP" altLang="en-US" smtClean="0"/>
              <a:pPr/>
              <a:t>2020/5/13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954525-FCD5-4F81-8102-05801311E8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10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F40BDB-5C7A-4968-B20F-140BC1028711}" type="datetimeFigureOut">
              <a:rPr kumimoji="1" lang="ja-JP" altLang="en-US" smtClean="0"/>
              <a:pPr/>
              <a:t>2020/5/13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954525-FCD5-4F81-8102-05801311E8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53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F40BDB-5C7A-4968-B20F-140BC1028711}" type="datetimeFigureOut">
              <a:rPr kumimoji="1" lang="ja-JP" altLang="en-US" smtClean="0"/>
              <a:pPr/>
              <a:t>2020/5/13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954525-FCD5-4F81-8102-05801311E8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38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2359980-113D-4574-AF7B-FD63BE73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4" y="258921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2020</a:t>
            </a:r>
            <a:r>
              <a:rPr lang="ja-JP" altLang="en-US" dirty="0"/>
              <a:t>年度</a:t>
            </a:r>
            <a:r>
              <a:rPr lang="en-US" altLang="ja-JP" dirty="0"/>
              <a:t>GW</a:t>
            </a:r>
            <a:r>
              <a:rPr lang="ja-JP" altLang="en-US" dirty="0"/>
              <a:t>企画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1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024" y="258921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6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63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4">
            <a:extLst>
              <a:ext uri="{FF2B5EF4-FFF2-40B4-BE49-F238E27FC236}">
                <a16:creationId xmlns:a16="http://schemas.microsoft.com/office/drawing/2014/main" id="{7FCB668D-041A-423F-B449-D1A5656AC321}"/>
              </a:ext>
            </a:extLst>
          </p:cNvPr>
          <p:cNvSpPr txBox="1">
            <a:spLocks/>
          </p:cNvSpPr>
          <p:nvPr/>
        </p:nvSpPr>
        <p:spPr>
          <a:xfrm>
            <a:off x="518872" y="111764"/>
            <a:ext cx="8229600" cy="476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kumimoji="1"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企画商品一覧　デジタル媒体編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/>
              <a:ea typeface="Meiryo UI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B30CC4F-F2DF-4A4C-8905-7BB2A034F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67550"/>
              </p:ext>
            </p:extLst>
          </p:nvPr>
        </p:nvGraphicFramePr>
        <p:xfrm>
          <a:off x="518872" y="734673"/>
          <a:ext cx="8229600" cy="6011565"/>
        </p:xfrm>
        <a:graphic>
          <a:graphicData uri="http://schemas.openxmlformats.org/drawingml/2006/table">
            <a:tbl>
              <a:tblPr/>
              <a:tblGrid>
                <a:gridCol w="2436631">
                  <a:extLst>
                    <a:ext uri="{9D8B030D-6E8A-4147-A177-3AD203B41FA5}">
                      <a16:colId xmlns:a16="http://schemas.microsoft.com/office/drawing/2014/main" val="82728827"/>
                    </a:ext>
                  </a:extLst>
                </a:gridCol>
                <a:gridCol w="2203717">
                  <a:extLst>
                    <a:ext uri="{9D8B030D-6E8A-4147-A177-3AD203B41FA5}">
                      <a16:colId xmlns:a16="http://schemas.microsoft.com/office/drawing/2014/main" val="229067582"/>
                    </a:ext>
                  </a:extLst>
                </a:gridCol>
                <a:gridCol w="1600531">
                  <a:extLst>
                    <a:ext uri="{9D8B030D-6E8A-4147-A177-3AD203B41FA5}">
                      <a16:colId xmlns:a16="http://schemas.microsoft.com/office/drawing/2014/main" val="4169564786"/>
                    </a:ext>
                  </a:extLst>
                </a:gridCol>
                <a:gridCol w="716656">
                  <a:extLst>
                    <a:ext uri="{9D8B030D-6E8A-4147-A177-3AD203B41FA5}">
                      <a16:colId xmlns:a16="http://schemas.microsoft.com/office/drawing/2014/main" val="1975692952"/>
                    </a:ext>
                  </a:extLst>
                </a:gridCol>
                <a:gridCol w="1272065">
                  <a:extLst>
                    <a:ext uri="{9D8B030D-6E8A-4147-A177-3AD203B41FA5}">
                      <a16:colId xmlns:a16="http://schemas.microsoft.com/office/drawing/2014/main" val="2990974245"/>
                    </a:ext>
                  </a:extLst>
                </a:gridCol>
              </a:tblGrid>
              <a:tr h="40077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セット名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媒体詳細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掲出期間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日数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広告料金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66671"/>
                  </a:ext>
                </a:extLst>
              </a:tr>
              <a:tr h="400771">
                <a:tc>
                  <a:txBody>
                    <a:bodyPr/>
                    <a:lstStyle/>
                    <a:p>
                      <a:pPr algn="ctr" fontAlgn="ctr"/>
                      <a:r>
                        <a:rPr lang="e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TMV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コンテンツ放映特価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TMV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7/6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（月）～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9/6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（日）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35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¥16,000,000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1519"/>
                  </a:ext>
                </a:extLst>
              </a:tr>
              <a:tr h="400771">
                <a:tc>
                  <a:txBody>
                    <a:bodyPr/>
                    <a:lstStyle/>
                    <a:p>
                      <a:pPr algn="ctr" fontAlgn="ctr"/>
                      <a:r>
                        <a:rPr lang="e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TMV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フリースポット販売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TMV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7/6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（月）～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9/6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（日）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¥10,000,000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425006"/>
                  </a:ext>
                </a:extLst>
              </a:tr>
              <a:tr h="40077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デジタルメディア各種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夏期特価販売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TMV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7/6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（月）～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9/6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（日）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¥2,000,000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033882"/>
                  </a:ext>
                </a:extLst>
              </a:tr>
              <a:tr h="4007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MSV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¥500,000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876841"/>
                  </a:ext>
                </a:extLst>
              </a:tr>
              <a:tr h="4007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MCV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¥1,200,000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32272"/>
                  </a:ext>
                </a:extLst>
              </a:tr>
              <a:tr h="4007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MWV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¥480,000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415465"/>
                  </a:ext>
                </a:extLst>
              </a:tr>
              <a:tr h="40077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デジタルパッケージ各種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夏期特価販売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メトロデジタルパッケージ</a:t>
                      </a: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A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+α</a:t>
                      </a:r>
                      <a:endParaRPr lang="en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7/6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（月）～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9/6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（日）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¥2,700,000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952379"/>
                  </a:ext>
                </a:extLst>
              </a:tr>
              <a:tr h="4007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メトロデジタルパッケージ</a:t>
                      </a: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B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¥1,300,000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719705"/>
                  </a:ext>
                </a:extLst>
              </a:tr>
              <a:tr h="4007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メトロデジタルパッケージフル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¥3,000,000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034081"/>
                  </a:ext>
                </a:extLst>
              </a:tr>
              <a:tr h="4007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MWV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パッケージ①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¥2,400,000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998085"/>
                  </a:ext>
                </a:extLst>
              </a:tr>
              <a:tr h="4007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MWV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パッケージ②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¥900,000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239175"/>
                  </a:ext>
                </a:extLst>
              </a:tr>
              <a:tr h="4007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メトロデジタルパッケージフル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+</a:t>
                      </a:r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α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\3,400,000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427472"/>
                  </a:ext>
                </a:extLst>
              </a:tr>
              <a:tr h="400771">
                <a:tc>
                  <a:txBody>
                    <a:bodyPr/>
                    <a:lstStyle/>
                    <a:p>
                      <a:pPr algn="ctr" fontAlgn="ctr"/>
                      <a:r>
                        <a:rPr lang="e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MCV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単駅ロール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</a:t>
                      </a:r>
                      <a:r>
                        <a:rPr lang="e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week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大手町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MCV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7/6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（月）～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9/6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（日）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¥400,000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746108"/>
                  </a:ext>
                </a:extLst>
              </a:tr>
              <a:tr h="400771">
                <a:tc>
                  <a:txBody>
                    <a:bodyPr/>
                    <a:lstStyle/>
                    <a:p>
                      <a:pPr algn="ctr" fontAlgn="ctr"/>
                      <a:r>
                        <a:rPr lang="e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MWV1week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ジャック　夏期特価販売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MWV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7/6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（月）～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9/6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（日）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¥1,200,000</a:t>
                      </a:r>
                    </a:p>
                  </a:txBody>
                  <a:tcPr marL="4996" marR="4996" marT="4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22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72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32FB90-71B6-4264-968B-54056A425C62}"/>
              </a:ext>
            </a:extLst>
          </p:cNvPr>
          <p:cNvSpPr txBox="1"/>
          <p:nvPr/>
        </p:nvSpPr>
        <p:spPr>
          <a:xfrm>
            <a:off x="254417" y="1855926"/>
            <a:ext cx="115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34" charset="-128"/>
                <a:cs typeface="+mn-cs"/>
              </a:rPr>
              <a:t>＜企画概要＞</a:t>
            </a:r>
          </a:p>
        </p:txBody>
      </p:sp>
      <p:sp>
        <p:nvSpPr>
          <p:cNvPr id="15" name="Rectangle 110">
            <a:extLst>
              <a:ext uri="{FF2B5EF4-FFF2-40B4-BE49-F238E27FC236}">
                <a16:creationId xmlns:a16="http://schemas.microsoft.com/office/drawing/2014/main" id="{4C5543B2-272A-4499-A84D-3DA09E69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17" y="773353"/>
            <a:ext cx="3888432" cy="370624"/>
          </a:xfrm>
          <a:prstGeom prst="rect">
            <a:avLst/>
          </a:prstGeom>
          <a:noFill/>
          <a:ln w="9525" cmpd="thinThick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TMV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夏期限定オリジナルコンテンツ放映！</a:t>
            </a:r>
          </a:p>
        </p:txBody>
      </p:sp>
      <p:sp>
        <p:nvSpPr>
          <p:cNvPr id="16" name="テキスト ボックス 30">
            <a:extLst>
              <a:ext uri="{FF2B5EF4-FFF2-40B4-BE49-F238E27FC236}">
                <a16:creationId xmlns:a16="http://schemas.microsoft.com/office/drawing/2014/main" id="{2F46DF2C-C45F-4BC3-8D70-EECB4D48C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17" y="5428036"/>
            <a:ext cx="8633770" cy="120032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※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対象期間の中で連続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5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週間の連続放映とします。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※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オリジナル番組は、直接的な広告要素を含まない内容とします。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※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オリジナル番組名を冒頭に表記して下さい。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※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番組内のクレジットタイトルに必ず広告主名を表記して下さい。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※</a:t>
            </a:r>
            <a:r>
              <a:rPr kumimoji="1" lang="ja-JP" altLang="en-US" sz="900" kern="0" dirty="0">
                <a:solidFill>
                  <a:prstClr val="black"/>
                </a:solidFill>
                <a:latin typeface="+mn-ea"/>
              </a:rPr>
              <a:t>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番組内容については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週間毎に更新が必要です。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※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放映素材の納品締切日は別途資料をご覧下さい。なお、納品期限を過ぎた場合、別途費用がかかります。予めご了承下さい。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※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ロール切替などで複数素材を使用される場合は、既定のオプション費用が発生致します。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※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通常の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TMV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と並行して販売します。空き枠は事前にご確認下さい。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DA4298A-C66C-4BF8-B652-33544CC31C52}"/>
              </a:ext>
            </a:extLst>
          </p:cNvPr>
          <p:cNvSpPr txBox="1"/>
          <p:nvPr/>
        </p:nvSpPr>
        <p:spPr>
          <a:xfrm>
            <a:off x="254417" y="515103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＜備考＞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8EA117-3DBA-434B-9E0F-0B8A08261EF2}"/>
              </a:ext>
            </a:extLst>
          </p:cNvPr>
          <p:cNvSpPr txBox="1"/>
          <p:nvPr/>
        </p:nvSpPr>
        <p:spPr>
          <a:xfrm>
            <a:off x="1008704" y="246498"/>
            <a:ext cx="788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.TMV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コンテンツ放映特価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D506DBF-2720-4D53-9DE5-8739B4F959EB}"/>
              </a:ext>
            </a:extLst>
          </p:cNvPr>
          <p:cNvSpPr/>
          <p:nvPr/>
        </p:nvSpPr>
        <p:spPr>
          <a:xfrm>
            <a:off x="254418" y="1243005"/>
            <a:ext cx="8633769" cy="46166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通常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13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週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90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秒で販売している「オリジナル番組」を限定お手軽規模＆特価で販売致します。</a:t>
            </a:r>
            <a:endParaRPr kumimoji="1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30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秒（オリジナル番組）＋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15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秒（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CM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）合計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45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秒の枠を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5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週間連続放映の枠とします。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A12237A-CDBC-4AB4-AD09-9950C8E34781}"/>
              </a:ext>
            </a:extLst>
          </p:cNvPr>
          <p:cNvSpPr/>
          <p:nvPr/>
        </p:nvSpPr>
        <p:spPr>
          <a:xfrm>
            <a:off x="3833260" y="2152771"/>
            <a:ext cx="4605458" cy="10314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■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1week</a:t>
            </a: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スポット定価￥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48,0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00,000</a:t>
            </a: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のところ　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￥</a:t>
            </a:r>
            <a:r>
              <a:rPr kumimoji="0" lang="en-US" altLang="ja-JP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16</a:t>
            </a:r>
            <a:r>
              <a:rPr kumimoji="1" lang="en-US" altLang="ja-JP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,000,000</a:t>
            </a:r>
            <a:r>
              <a:rPr kumimoji="1" lang="ja-JP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＜</a:t>
            </a:r>
            <a:r>
              <a:rPr kumimoji="1" lang="en-US" altLang="ja-JP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67</a:t>
            </a:r>
            <a:r>
              <a:rPr kumimoji="1" lang="ja-JP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％</a:t>
            </a:r>
            <a:r>
              <a:rPr kumimoji="1" lang="en-US" altLang="ja-JP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OFF</a:t>
            </a:r>
            <a:r>
              <a:rPr kumimoji="1" lang="ja-JP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＞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D7575E1-CCB3-43CF-ACD7-42D4923719F5}"/>
              </a:ext>
            </a:extLst>
          </p:cNvPr>
          <p:cNvGrpSpPr/>
          <p:nvPr/>
        </p:nvGrpSpPr>
        <p:grpSpPr>
          <a:xfrm>
            <a:off x="254417" y="2132203"/>
            <a:ext cx="3281351" cy="2518665"/>
            <a:chOff x="203182" y="1767863"/>
            <a:chExt cx="2039875" cy="1464495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666197D8-3FB6-4979-AF27-4C672A3E5D89}"/>
                </a:ext>
              </a:extLst>
            </p:cNvPr>
            <p:cNvGrpSpPr/>
            <p:nvPr/>
          </p:nvGrpSpPr>
          <p:grpSpPr>
            <a:xfrm>
              <a:off x="203182" y="1767863"/>
              <a:ext cx="2039875" cy="1385906"/>
              <a:chOff x="222492" y="2102018"/>
              <a:chExt cx="3629428" cy="2467946"/>
            </a:xfrm>
          </p:grpSpPr>
          <p:pic>
            <p:nvPicPr>
              <p:cNvPr id="24" name="Picture 2" descr="C:\Documents and Settings\khamada\デスクトップ\図1.png">
                <a:extLst>
                  <a:ext uri="{FF2B5EF4-FFF2-40B4-BE49-F238E27FC236}">
                    <a16:creationId xmlns:a16="http://schemas.microsoft.com/office/drawing/2014/main" id="{1C289AB1-4FD5-4D84-B5B8-1E6F41A781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2492" y="2102018"/>
                <a:ext cx="3629428" cy="24679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F36BE82F-79CC-4184-8A94-B73EDB3792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325" b="98013" l="1245" r="97925">
                            <a14:foregroundMark x1="8299" y1="662" x2="3320" y2="61589"/>
                            <a14:foregroundMark x1="3320" y1="61589" x2="38589" y2="89404"/>
                            <a14:foregroundMark x1="38589" y1="89404" x2="76349" y2="94702"/>
                            <a14:foregroundMark x1="76349" y1="94702" x2="98340" y2="38411"/>
                            <a14:foregroundMark x1="98340" y1="38411" x2="19087" y2="10596"/>
                            <a14:foregroundMark x1="19087" y1="10596" x2="48963" y2="15894"/>
                            <a14:foregroundMark x1="9544" y1="3311" x2="2490" y2="64238"/>
                            <a14:foregroundMark x1="2490" y1="64238" x2="38589" y2="89404"/>
                            <a14:foregroundMark x1="38589" y1="89404" x2="75934" y2="97351"/>
                            <a14:foregroundMark x1="75934" y1="97351" x2="94606" y2="41060"/>
                            <a14:foregroundMark x1="94606" y1="41060" x2="11203" y2="3311"/>
                            <a14:foregroundMark x1="11203" y1="3311" x2="10788" y2="1987"/>
                            <a14:foregroundMark x1="8714" y1="4636" x2="2075" y2="64901"/>
                            <a14:foregroundMark x1="2075" y1="64901" x2="36515" y2="91391"/>
                            <a14:foregroundMark x1="36515" y1="91391" x2="11203" y2="46358"/>
                            <a14:foregroundMark x1="11203" y1="46358" x2="8714" y2="14570"/>
                            <a14:foregroundMark x1="7054" y1="23841" x2="1245" y2="85430"/>
                            <a14:foregroundMark x1="1245" y1="85430" x2="77593" y2="97351"/>
                            <a14:foregroundMark x1="77593" y1="97351" x2="35270" y2="64901"/>
                            <a14:foregroundMark x1="35270" y1="64901" x2="5809" y2="21192"/>
                            <a14:foregroundMark x1="2075" y1="80132" x2="1660" y2="88742"/>
                            <a14:foregroundMark x1="70954" y1="90728" x2="91286" y2="980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1347092">
                <a:off x="713727" y="2882257"/>
                <a:ext cx="1269820" cy="801680"/>
              </a:xfrm>
              <a:prstGeom prst="rect">
                <a:avLst/>
              </a:prstGeom>
            </p:spPr>
          </p:pic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00779BA4-E29C-423D-9C3C-AB173D08D1AE}"/>
                </a:ext>
              </a:extLst>
            </p:cNvPr>
            <p:cNvSpPr txBox="1"/>
            <p:nvPr/>
          </p:nvSpPr>
          <p:spPr>
            <a:xfrm>
              <a:off x="203182" y="2970748"/>
              <a:ext cx="6784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+mn-cs"/>
                </a:rPr>
                <a:t>TMV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+mn-cs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B2E7952-8D39-4447-BDEE-7C02A6FD0F4A}"/>
              </a:ext>
            </a:extLst>
          </p:cNvPr>
          <p:cNvGrpSpPr/>
          <p:nvPr/>
        </p:nvGrpSpPr>
        <p:grpSpPr>
          <a:xfrm>
            <a:off x="3739356" y="3206621"/>
            <a:ext cx="3784972" cy="620709"/>
            <a:chOff x="3899898" y="4207188"/>
            <a:chExt cx="2694883" cy="661010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18F79F66-1D49-4ED2-A061-CC8FE846CC4B}"/>
                </a:ext>
              </a:extLst>
            </p:cNvPr>
            <p:cNvSpPr txBox="1"/>
            <p:nvPr/>
          </p:nvSpPr>
          <p:spPr>
            <a:xfrm>
              <a:off x="3899898" y="4207188"/>
              <a:ext cx="1155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＜対象期間＞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D18526B-8742-4EEA-B0E6-7936DD190672}"/>
                </a:ext>
              </a:extLst>
            </p:cNvPr>
            <p:cNvSpPr txBox="1"/>
            <p:nvPr/>
          </p:nvSpPr>
          <p:spPr>
            <a:xfrm>
              <a:off x="3899898" y="4442110"/>
              <a:ext cx="2694883" cy="426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7/6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9/6</a:t>
              </a: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9CA201F2-B350-4F0D-A7D3-754FB57F4BDB}"/>
              </a:ext>
            </a:extLst>
          </p:cNvPr>
          <p:cNvSpPr/>
          <p:nvPr/>
        </p:nvSpPr>
        <p:spPr bwMode="auto">
          <a:xfrm>
            <a:off x="6804248" y="3429847"/>
            <a:ext cx="1065858" cy="365125"/>
          </a:xfrm>
          <a:prstGeom prst="roundRect">
            <a:avLst/>
          </a:prstGeom>
          <a:solidFill>
            <a:srgbClr val="E8C97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限定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1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社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8F79F66-1D49-4ED2-A061-CC8FE846CC4B}"/>
              </a:ext>
            </a:extLst>
          </p:cNvPr>
          <p:cNvSpPr txBox="1"/>
          <p:nvPr/>
        </p:nvSpPr>
        <p:spPr>
          <a:xfrm>
            <a:off x="3739356" y="3856528"/>
            <a:ext cx="1622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34" charset="-128"/>
                <a:cs typeface="+mn-cs"/>
              </a:rPr>
              <a:t>＜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34" charset="-128"/>
                <a:cs typeface="+mn-cs"/>
              </a:rPr>
              <a:t>枠構成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34" charset="-128"/>
                <a:cs typeface="+mn-cs"/>
              </a:rPr>
              <a:t>＞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4654550" y="4477979"/>
            <a:ext cx="1447488" cy="7664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+mn-cs"/>
              </a:rPr>
              <a:t>オリジナル番組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+mn-cs"/>
              </a:rPr>
              <a:t>（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+mn-cs"/>
              </a:rPr>
              <a:t>30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+mn-cs"/>
              </a:rPr>
              <a:t>秒）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099894" y="4477978"/>
            <a:ext cx="1408708" cy="76642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+mn-cs"/>
              </a:rPr>
              <a:t>純広告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+mn-cs"/>
              </a:rPr>
              <a:t>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+mn-cs"/>
              </a:rPr>
              <a:t>15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游ゴシック" panose="020B0400000000000000" pitchFamily="34" charset="-128"/>
                <a:cs typeface="+mn-cs"/>
              </a:rPr>
              <a:t>秒）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3833260" y="4109162"/>
            <a:ext cx="4908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30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秒（広告主制作オリジナル番組）＋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15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秒（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CM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）合計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45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秒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×5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週間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081DE62-B44E-40B3-8D38-2EA224DCCE66}"/>
              </a:ext>
            </a:extLst>
          </p:cNvPr>
          <p:cNvSpPr txBox="1"/>
          <p:nvPr/>
        </p:nvSpPr>
        <p:spPr>
          <a:xfrm>
            <a:off x="3726363" y="1852701"/>
            <a:ext cx="185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34" charset="-128"/>
                <a:cs typeface="+mn-cs"/>
              </a:rPr>
              <a:t>＜広告料金（税別）＞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611382A8-86AF-A444-AA7D-C1E3AADF1E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6" y="144563"/>
            <a:ext cx="591027" cy="5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8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0">
            <a:extLst>
              <a:ext uri="{FF2B5EF4-FFF2-40B4-BE49-F238E27FC236}">
                <a16:creationId xmlns:a16="http://schemas.microsoft.com/office/drawing/2014/main" id="{4C5543B2-272A-4499-A84D-3DA09E69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17" y="773353"/>
            <a:ext cx="3888432" cy="370624"/>
          </a:xfrm>
          <a:prstGeom prst="rect">
            <a:avLst/>
          </a:prstGeom>
          <a:noFill/>
          <a:ln w="9525" cmpd="thinThick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TMV8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本を特価で実施！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8EA117-3DBA-434B-9E0F-0B8A08261EF2}"/>
              </a:ext>
            </a:extLst>
          </p:cNvPr>
          <p:cNvSpPr txBox="1"/>
          <p:nvPr/>
        </p:nvSpPr>
        <p:spPr>
          <a:xfrm>
            <a:off x="1008704" y="246498"/>
            <a:ext cx="788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.TMV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フリースポット販売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D506DBF-2720-4D53-9DE5-8739B4F959EB}"/>
              </a:ext>
            </a:extLst>
          </p:cNvPr>
          <p:cNvSpPr/>
          <p:nvPr/>
        </p:nvSpPr>
        <p:spPr>
          <a:xfrm>
            <a:off x="254418" y="1243005"/>
            <a:ext cx="8633769" cy="46166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本文"/>
                <a:ea typeface="游ゴシック" panose="020B0400000000000000" pitchFamily="34" charset="-128"/>
                <a:cs typeface="+mn-cs"/>
              </a:rPr>
              <a:t>対象期間中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TMV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をフリースポット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本文"/>
                <a:ea typeface="游ゴシック" panose="020B0400000000000000" pitchFamily="34" charset="-128"/>
                <a:cs typeface="+mn-cs"/>
              </a:rPr>
              <a:t>販売いたします！</a:t>
            </a:r>
            <a:r>
              <a:rPr kumimoji="1" lang="en-US" altLang="ja-JP" sz="1200" kern="0" dirty="0">
                <a:solidFill>
                  <a:srgbClr val="000000"/>
                </a:solidFill>
                <a:latin typeface="+mn-ea"/>
              </a:rPr>
              <a:t>1,000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万円で通常定価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2,560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万円分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本文"/>
                <a:ea typeface="游ゴシック" panose="020B0400000000000000" pitchFamily="34" charset="-128"/>
                <a:cs typeface="+mn-cs"/>
              </a:rPr>
              <a:t>の放映が可能です！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 本文"/>
                <a:ea typeface="游ゴシック" panose="020B0400000000000000" pitchFamily="34" charset="-128"/>
                <a:cs typeface="+mn-cs"/>
              </a:rPr>
              <a:t>夏休みのイベント告知や買い物客向け告知など、この時期にぜひご利用下さい。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132FB90-71B6-4264-968B-54056A425C62}"/>
              </a:ext>
            </a:extLst>
          </p:cNvPr>
          <p:cNvSpPr txBox="1"/>
          <p:nvPr/>
        </p:nvSpPr>
        <p:spPr>
          <a:xfrm>
            <a:off x="254417" y="1917279"/>
            <a:ext cx="1702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34" charset="-128"/>
                <a:cs typeface="+mn-cs"/>
              </a:rPr>
              <a:t>＜掲出イメージ＞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3A12237A-CDBC-4AB4-AD09-9950C8E34781}"/>
              </a:ext>
            </a:extLst>
          </p:cNvPr>
          <p:cNvSpPr/>
          <p:nvPr/>
        </p:nvSpPr>
        <p:spPr>
          <a:xfrm>
            <a:off x="3922917" y="2225364"/>
            <a:ext cx="4461441" cy="10314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■定価￥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25,600,000</a:t>
            </a: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のところ　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+mn-cs"/>
              </a:rPr>
              <a:t>￥</a:t>
            </a:r>
            <a:r>
              <a:rPr kumimoji="1" lang="en-US" altLang="ja-JP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+mn-cs"/>
              </a:rPr>
              <a:t>10,000,000</a:t>
            </a:r>
            <a:r>
              <a:rPr kumimoji="1" lang="ja-JP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+mn-cs"/>
              </a:rPr>
              <a:t>＜</a:t>
            </a:r>
            <a:r>
              <a:rPr kumimoji="1" lang="en-US" altLang="ja-JP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+mn-cs"/>
              </a:rPr>
              <a:t>61</a:t>
            </a:r>
            <a:r>
              <a:rPr kumimoji="1" lang="ja-JP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+mn-cs"/>
              </a:rPr>
              <a:t>％</a:t>
            </a:r>
            <a:r>
              <a:rPr kumimoji="1" lang="en-US" altLang="ja-JP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+mn-cs"/>
              </a:rPr>
              <a:t>OFF</a:t>
            </a:r>
            <a:r>
              <a:rPr kumimoji="1" lang="ja-JP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+mn-cs"/>
              </a:rPr>
              <a:t>＞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7D7575E1-CCB3-43CF-ACD7-42D4923719F5}"/>
              </a:ext>
            </a:extLst>
          </p:cNvPr>
          <p:cNvGrpSpPr/>
          <p:nvPr/>
        </p:nvGrpSpPr>
        <p:grpSpPr>
          <a:xfrm>
            <a:off x="337868" y="2243355"/>
            <a:ext cx="3281351" cy="2383506"/>
            <a:chOff x="203182" y="1767863"/>
            <a:chExt cx="2039875" cy="1385906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666197D8-3FB6-4979-AF27-4C672A3E5D89}"/>
                </a:ext>
              </a:extLst>
            </p:cNvPr>
            <p:cNvGrpSpPr/>
            <p:nvPr/>
          </p:nvGrpSpPr>
          <p:grpSpPr>
            <a:xfrm>
              <a:off x="203182" y="1767863"/>
              <a:ext cx="2039875" cy="1385906"/>
              <a:chOff x="222492" y="2102018"/>
              <a:chExt cx="3629428" cy="2467946"/>
            </a:xfrm>
          </p:grpSpPr>
          <p:pic>
            <p:nvPicPr>
              <p:cNvPr id="39" name="Picture 2" descr="C:\Documents and Settings\khamada\デスクトップ\図1.png">
                <a:extLst>
                  <a:ext uri="{FF2B5EF4-FFF2-40B4-BE49-F238E27FC236}">
                    <a16:creationId xmlns:a16="http://schemas.microsoft.com/office/drawing/2014/main" id="{1C289AB1-4FD5-4D84-B5B8-1E6F41A781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2492" y="2102018"/>
                <a:ext cx="3629428" cy="24679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F36BE82F-79CC-4184-8A94-B73EDB3792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325" b="98013" l="1245" r="97925">
                            <a14:foregroundMark x1="8299" y1="662" x2="3320" y2="61589"/>
                            <a14:foregroundMark x1="3320" y1="61589" x2="38589" y2="89404"/>
                            <a14:foregroundMark x1="38589" y1="89404" x2="76349" y2="94702"/>
                            <a14:foregroundMark x1="76349" y1="94702" x2="98340" y2="38411"/>
                            <a14:foregroundMark x1="98340" y1="38411" x2="19087" y2="10596"/>
                            <a14:foregroundMark x1="19087" y1="10596" x2="48963" y2="15894"/>
                            <a14:foregroundMark x1="9544" y1="3311" x2="2490" y2="64238"/>
                            <a14:foregroundMark x1="2490" y1="64238" x2="38589" y2="89404"/>
                            <a14:foregroundMark x1="38589" y1="89404" x2="75934" y2="97351"/>
                            <a14:foregroundMark x1="75934" y1="97351" x2="94606" y2="41060"/>
                            <a14:foregroundMark x1="94606" y1="41060" x2="11203" y2="3311"/>
                            <a14:foregroundMark x1="11203" y1="3311" x2="10788" y2="1987"/>
                            <a14:foregroundMark x1="8714" y1="4636" x2="2075" y2="64901"/>
                            <a14:foregroundMark x1="2075" y1="64901" x2="36515" y2="91391"/>
                            <a14:foregroundMark x1="36515" y1="91391" x2="11203" y2="46358"/>
                            <a14:foregroundMark x1="11203" y1="46358" x2="8714" y2="14570"/>
                            <a14:foregroundMark x1="7054" y1="23841" x2="1245" y2="85430"/>
                            <a14:foregroundMark x1="1245" y1="85430" x2="77593" y2="97351"/>
                            <a14:foregroundMark x1="77593" y1="97351" x2="35270" y2="64901"/>
                            <a14:foregroundMark x1="35270" y1="64901" x2="5809" y2="21192"/>
                            <a14:foregroundMark x1="2075" y1="80132" x2="1660" y2="88742"/>
                            <a14:foregroundMark x1="70954" y1="90728" x2="91286" y2="980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1347092">
                <a:off x="713727" y="2882257"/>
                <a:ext cx="1269820" cy="801680"/>
              </a:xfrm>
              <a:prstGeom prst="rect">
                <a:avLst/>
              </a:prstGeom>
            </p:spPr>
          </p:pic>
        </p:grp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0779BA4-E29C-423D-9C3C-AB173D08D1AE}"/>
                </a:ext>
              </a:extLst>
            </p:cNvPr>
            <p:cNvSpPr txBox="1"/>
            <p:nvPr/>
          </p:nvSpPr>
          <p:spPr>
            <a:xfrm>
              <a:off x="203182" y="2970748"/>
              <a:ext cx="678426" cy="147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34" charset="-128"/>
                  <a:cs typeface="+mn-cs"/>
                </a:rPr>
                <a:t>TMV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本文"/>
                <a:ea typeface="游ゴシック" panose="020B0400000000000000" pitchFamily="34" charset="-128"/>
                <a:cs typeface="+mn-cs"/>
              </a:endParaRPr>
            </a:p>
          </p:txBody>
        </p: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D23CA66-662A-4424-971E-7B3AE796CC4E}"/>
              </a:ext>
            </a:extLst>
          </p:cNvPr>
          <p:cNvSpPr txBox="1"/>
          <p:nvPr/>
        </p:nvSpPr>
        <p:spPr>
          <a:xfrm>
            <a:off x="3795382" y="1959219"/>
            <a:ext cx="185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34" charset="-128"/>
                <a:cs typeface="+mn-cs"/>
              </a:rPr>
              <a:t>＜広告料金（税別）＞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3B2E7952-8D39-4447-BDEE-7C02A6FD0F4A}"/>
              </a:ext>
            </a:extLst>
          </p:cNvPr>
          <p:cNvGrpSpPr/>
          <p:nvPr/>
        </p:nvGrpSpPr>
        <p:grpSpPr>
          <a:xfrm>
            <a:off x="3817268" y="3975651"/>
            <a:ext cx="5106643" cy="1413279"/>
            <a:chOff x="3899898" y="4207188"/>
            <a:chExt cx="5106643" cy="1413279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18F79F66-1D49-4ED2-A061-CC8FE846CC4B}"/>
                </a:ext>
              </a:extLst>
            </p:cNvPr>
            <p:cNvSpPr txBox="1"/>
            <p:nvPr/>
          </p:nvSpPr>
          <p:spPr>
            <a:xfrm>
              <a:off x="3899898" y="4207188"/>
              <a:ext cx="1155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＜対象期間＞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0D18526B-8742-4EEA-B0E6-7936DD190672}"/>
                </a:ext>
              </a:extLst>
            </p:cNvPr>
            <p:cNvSpPr txBox="1"/>
            <p:nvPr/>
          </p:nvSpPr>
          <p:spPr>
            <a:xfrm>
              <a:off x="3899898" y="4442108"/>
              <a:ext cx="26948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①</a:t>
              </a:r>
              <a:r>
                <a: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7/6  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/12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②</a:t>
              </a:r>
              <a:r>
                <a: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/13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/19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③</a:t>
              </a:r>
              <a:r>
                <a: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/20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7/26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④</a:t>
              </a:r>
              <a:r>
                <a: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7/27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  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2C420C8A-0EDD-4923-8393-BCE8E51E3D17}"/>
                </a:ext>
              </a:extLst>
            </p:cNvPr>
            <p:cNvSpPr txBox="1"/>
            <p:nvPr/>
          </p:nvSpPr>
          <p:spPr>
            <a:xfrm>
              <a:off x="6441265" y="4450916"/>
              <a:ext cx="256527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⑤</a:t>
              </a:r>
              <a:r>
                <a: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  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8/9   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⑥</a:t>
              </a:r>
              <a:r>
                <a: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8/16 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⑦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8/17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8/23 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⑧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8/24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8/30 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⑨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8/31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  9/6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  （日）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46" name="角丸四角形 28">
            <a:extLst>
              <a:ext uri="{FF2B5EF4-FFF2-40B4-BE49-F238E27FC236}">
                <a16:creationId xmlns:a16="http://schemas.microsoft.com/office/drawing/2014/main" id="{9CA201F2-B350-4F0D-A7D3-754FB57F4BDB}"/>
              </a:ext>
            </a:extLst>
          </p:cNvPr>
          <p:cNvSpPr/>
          <p:nvPr/>
        </p:nvSpPr>
        <p:spPr bwMode="auto">
          <a:xfrm>
            <a:off x="7602240" y="3749916"/>
            <a:ext cx="1065858" cy="365125"/>
          </a:xfrm>
          <a:prstGeom prst="roundRect">
            <a:avLst/>
          </a:prstGeom>
          <a:solidFill>
            <a:srgbClr val="E8C97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限定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3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枠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7" name="テキスト ボックス 30">
            <a:extLst>
              <a:ext uri="{FF2B5EF4-FFF2-40B4-BE49-F238E27FC236}">
                <a16:creationId xmlns:a16="http://schemas.microsoft.com/office/drawing/2014/main" id="{2F46DF2C-C45F-4BC3-8D70-EECB4D48C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17" y="5841523"/>
            <a:ext cx="8634468" cy="78483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※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対象期間内で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15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秒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×8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本を掲出します。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※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放映日程は媒体社で調整の上決定とし、原則として放映開始日の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週間前までに報告します。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※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お申込み状況によっては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期</a:t>
            </a: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週間内で複数枠の放映をする場合がございます。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※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放映素材の納品締切日は別途資料をご覧ください。なお、納品期限を過ぎた場合、別途費用がかかります。予めご了承下さい。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※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ロール切替などで複数素材を使用される場合は、既定のオプション費用が発生致します。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DA4298A-C66C-4BF8-B652-33544CC31C52}"/>
              </a:ext>
            </a:extLst>
          </p:cNvPr>
          <p:cNvSpPr txBox="1"/>
          <p:nvPr/>
        </p:nvSpPr>
        <p:spPr>
          <a:xfrm>
            <a:off x="186714" y="5632848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＜備考＞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4FEDC57-769A-2F4C-A013-58BFB72A76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6" y="144563"/>
            <a:ext cx="591027" cy="5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8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0">
            <a:extLst>
              <a:ext uri="{FF2B5EF4-FFF2-40B4-BE49-F238E27FC236}">
                <a16:creationId xmlns:a16="http://schemas.microsoft.com/office/drawing/2014/main" id="{4C5543B2-272A-4499-A84D-3DA09E69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17" y="773353"/>
            <a:ext cx="3888432" cy="370624"/>
          </a:xfrm>
          <a:prstGeom prst="rect">
            <a:avLst/>
          </a:prstGeom>
          <a:noFill/>
          <a:ln w="9525" cmpd="thinThick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各種ネットワーク商品の期間限定お試し価格！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8EA117-3DBA-434B-9E0F-0B8A08261EF2}"/>
              </a:ext>
            </a:extLst>
          </p:cNvPr>
          <p:cNvSpPr txBox="1"/>
          <p:nvPr/>
        </p:nvSpPr>
        <p:spPr>
          <a:xfrm>
            <a:off x="1008704" y="246498"/>
            <a:ext cx="788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デジタルメディア各種　夏期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特価販売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D506DBF-2720-4D53-9DE5-8739B4F959EB}"/>
              </a:ext>
            </a:extLst>
          </p:cNvPr>
          <p:cNvSpPr/>
          <p:nvPr/>
        </p:nvSpPr>
        <p:spPr>
          <a:xfrm>
            <a:off x="254418" y="1243005"/>
            <a:ext cx="8633769" cy="46166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東京メトロのデジタルメディアである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TMV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・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MSV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・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MCV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・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MWV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について、期間限定で特別販売を実施致します。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この機会にぜひご利用下さい。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17D0866-FB58-4BF9-B3B3-1121A3952C86}"/>
              </a:ext>
            </a:extLst>
          </p:cNvPr>
          <p:cNvGrpSpPr/>
          <p:nvPr/>
        </p:nvGrpSpPr>
        <p:grpSpPr>
          <a:xfrm>
            <a:off x="201267" y="5625362"/>
            <a:ext cx="4674692" cy="996936"/>
            <a:chOff x="201267" y="5625362"/>
            <a:chExt cx="4674692" cy="996936"/>
          </a:xfrm>
        </p:grpSpPr>
        <p:sp>
          <p:nvSpPr>
            <p:cNvPr id="21" name="テキスト ボックス 30">
              <a:extLst>
                <a:ext uri="{FF2B5EF4-FFF2-40B4-BE49-F238E27FC236}">
                  <a16:creationId xmlns:a16="http://schemas.microsoft.com/office/drawing/2014/main" id="{687BBFEB-2020-4FC6-879B-AF0BC5BAF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17" y="5837468"/>
              <a:ext cx="4621542" cy="78483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※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通常通り広告システムからお申込下さい。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※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放映素材の納品締切日は各媒体ごとで異なります。詳細は別途資料をご覧下さい。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　 なお、納品期限を過ぎた場合、別途費用がかかります。予めご了承下さい。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※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ロール切替などで複数素材を使用される場合は、それぞれの媒体ごとで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　 既定のオプション費用が発生致します。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615AC67-2C9F-4494-A389-BE61E85AB8BD}"/>
                </a:ext>
              </a:extLst>
            </p:cNvPr>
            <p:cNvSpPr txBox="1"/>
            <p:nvPr/>
          </p:nvSpPr>
          <p:spPr>
            <a:xfrm>
              <a:off x="201267" y="5625362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＜備考＞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F6843E6-C1A8-489E-B813-8BCF6D17FF06}"/>
              </a:ext>
            </a:extLst>
          </p:cNvPr>
          <p:cNvSpPr txBox="1"/>
          <p:nvPr/>
        </p:nvSpPr>
        <p:spPr>
          <a:xfrm>
            <a:off x="582152" y="1807548"/>
            <a:ext cx="1540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34" charset="-128"/>
                <a:cs typeface="+mn-cs"/>
              </a:rPr>
              <a:t>＜掲出イメージ＞</a:t>
            </a: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B3AB0BA7-7DF7-4F53-97A0-24E9A89F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420" y="1829630"/>
            <a:ext cx="1768520" cy="25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＜広告料金（税別）＞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45AF499B-9A17-434D-86F5-082A276E8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6208" y="2103461"/>
            <a:ext cx="3651979" cy="4010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・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TMV1week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スポット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　■定価￥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3,200,000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のところ　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　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￥</a:t>
            </a:r>
            <a:r>
              <a:rPr kumimoji="0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2,000,000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＜</a:t>
            </a:r>
            <a:r>
              <a:rPr kumimoji="0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38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％ＯＦＦ＞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・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MSV1week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フルタイム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　■定価￥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1,000,000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のところ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　　　　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   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￥</a:t>
            </a:r>
            <a:r>
              <a:rPr kumimoji="0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500,000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＜</a:t>
            </a:r>
            <a:r>
              <a:rPr kumimoji="0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50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％ＯＦＦ＞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・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MCV1week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スポット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　■定価￥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2,000,000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のところ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　　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￥</a:t>
            </a:r>
            <a:r>
              <a:rPr kumimoji="0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1,200,000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＜</a:t>
            </a:r>
            <a:r>
              <a:rPr lang="en-US" altLang="ja-JP" sz="2000" b="1" u="sng" dirty="0">
                <a:solidFill>
                  <a:srgbClr val="0000FF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40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％ＯＦＦ＞</a:t>
            </a:r>
            <a:endParaRPr kumimoji="0" lang="en-US" altLang="ja-JP" sz="20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・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MWV1week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スポット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　■定価￥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1,080,000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のところ　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　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   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￥</a:t>
            </a:r>
            <a:r>
              <a:rPr kumimoji="0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480,000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＜</a:t>
            </a:r>
            <a:r>
              <a:rPr lang="en-US" altLang="ja-JP" sz="2000" b="1" u="sng" dirty="0">
                <a:solidFill>
                  <a:srgbClr val="0000FF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56</a:t>
            </a: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％ＯＦＦ＞</a:t>
            </a:r>
            <a:endParaRPr kumimoji="0" lang="en-US" altLang="ja-JP" sz="20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118122D-4958-497D-8DD6-58317F716C7F}"/>
              </a:ext>
            </a:extLst>
          </p:cNvPr>
          <p:cNvGrpSpPr/>
          <p:nvPr/>
        </p:nvGrpSpPr>
        <p:grpSpPr>
          <a:xfrm>
            <a:off x="705323" y="2074511"/>
            <a:ext cx="3437526" cy="2393800"/>
            <a:chOff x="323963" y="1407131"/>
            <a:chExt cx="4189358" cy="2923459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B310FD60-AA0A-44A2-91E1-87FBE1FE5DA0}"/>
                </a:ext>
              </a:extLst>
            </p:cNvPr>
            <p:cNvGrpSpPr/>
            <p:nvPr/>
          </p:nvGrpSpPr>
          <p:grpSpPr>
            <a:xfrm>
              <a:off x="323963" y="1407131"/>
              <a:ext cx="2039875" cy="1385906"/>
              <a:chOff x="203182" y="1767863"/>
              <a:chExt cx="2039875" cy="1385906"/>
            </a:xfrm>
          </p:grpSpPr>
          <p:grpSp>
            <p:nvGrpSpPr>
              <p:cNvPr id="57" name="グループ化 56">
                <a:extLst>
                  <a:ext uri="{FF2B5EF4-FFF2-40B4-BE49-F238E27FC236}">
                    <a16:creationId xmlns:a16="http://schemas.microsoft.com/office/drawing/2014/main" id="{83FDE1EB-4A1D-41B3-BE88-7F48B7F63865}"/>
                  </a:ext>
                </a:extLst>
              </p:cNvPr>
              <p:cNvGrpSpPr/>
              <p:nvPr/>
            </p:nvGrpSpPr>
            <p:grpSpPr>
              <a:xfrm>
                <a:off x="203182" y="1767863"/>
                <a:ext cx="2039875" cy="1385906"/>
                <a:chOff x="222492" y="2102018"/>
                <a:chExt cx="3629428" cy="2467946"/>
              </a:xfrm>
            </p:grpSpPr>
            <p:pic>
              <p:nvPicPr>
                <p:cNvPr id="59" name="Picture 2" descr="C:\Documents and Settings\khamada\デスクトップ\図1.png">
                  <a:extLst>
                    <a:ext uri="{FF2B5EF4-FFF2-40B4-BE49-F238E27FC236}">
                      <a16:creationId xmlns:a16="http://schemas.microsoft.com/office/drawing/2014/main" id="{E9AA85B1-9731-4D65-9181-C3617EFBAC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22492" y="2102018"/>
                  <a:ext cx="3629428" cy="2467946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60" name="図 59">
                  <a:extLst>
                    <a:ext uri="{FF2B5EF4-FFF2-40B4-BE49-F238E27FC236}">
                      <a16:creationId xmlns:a16="http://schemas.microsoft.com/office/drawing/2014/main" id="{48B885AF-0FBC-46BD-8B7D-FC3DCF064D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835" b="97248" l="1163" r="98256">
                              <a14:foregroundMark x1="8140" y1="917" x2="3488" y2="61468"/>
                              <a14:foregroundMark x1="3488" y1="61468" x2="38372" y2="88991"/>
                              <a14:foregroundMark x1="38372" y1="88991" x2="76744" y2="94495"/>
                              <a14:foregroundMark x1="76744" y1="94495" x2="98256" y2="38532"/>
                              <a14:foregroundMark x1="98256" y1="38532" x2="19186" y2="11009"/>
                              <a14:foregroundMark x1="19186" y1="11009" x2="49419" y2="16514"/>
                              <a14:foregroundMark x1="9302" y1="3670" x2="2326" y2="64220"/>
                              <a14:foregroundMark x1="2326" y1="64220" x2="38953" y2="88991"/>
                              <a14:foregroundMark x1="38953" y1="88991" x2="76163" y2="96330"/>
                              <a14:foregroundMark x1="76163" y1="96330" x2="94767" y2="41284"/>
                              <a14:foregroundMark x1="94767" y1="41284" x2="11628" y2="3670"/>
                              <a14:foregroundMark x1="11628" y1="3670" x2="10465" y2="1835"/>
                              <a14:foregroundMark x1="8721" y1="4587" x2="2326" y2="65138"/>
                              <a14:foregroundMark x1="2326" y1="65138" x2="36628" y2="90826"/>
                              <a14:foregroundMark x1="36628" y1="90826" x2="11628" y2="46789"/>
                              <a14:foregroundMark x1="11628" y1="46789" x2="8721" y2="14679"/>
                              <a14:foregroundMark x1="6977" y1="23853" x2="1744" y2="85321"/>
                              <a14:foregroundMark x1="1744" y1="85321" x2="77907" y2="96330"/>
                              <a14:foregroundMark x1="77907" y1="96330" x2="35465" y2="65138"/>
                              <a14:foregroundMark x1="35465" y1="65138" x2="5814" y2="22018"/>
                              <a14:foregroundMark x1="1744" y1="79817" x2="1744" y2="88991"/>
                              <a14:foregroundMark x1="70930" y1="90826" x2="91279" y2="9816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21347092">
                  <a:off x="713727" y="2882257"/>
                  <a:ext cx="1269820" cy="801680"/>
                </a:xfrm>
                <a:prstGeom prst="rect">
                  <a:avLst/>
                </a:prstGeom>
              </p:spPr>
            </p:pic>
          </p:grp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8CCBF6F-8D03-4D30-810E-07C434A64ABF}"/>
                  </a:ext>
                </a:extLst>
              </p:cNvPr>
              <p:cNvSpPr txBox="1"/>
              <p:nvPr/>
            </p:nvSpPr>
            <p:spPr>
              <a:xfrm>
                <a:off x="319548" y="2851355"/>
                <a:ext cx="6784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TMV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BA40F360-3777-4E82-885E-7183353E2DA6}"/>
                </a:ext>
              </a:extLst>
            </p:cNvPr>
            <p:cNvGrpSpPr/>
            <p:nvPr/>
          </p:nvGrpSpPr>
          <p:grpSpPr>
            <a:xfrm>
              <a:off x="2471091" y="1413159"/>
              <a:ext cx="2042230" cy="1361486"/>
              <a:chOff x="2416138" y="1772617"/>
              <a:chExt cx="2042230" cy="1361486"/>
            </a:xfrm>
          </p:grpSpPr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47F02890-4FAB-41F5-87C0-B9744F1F6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6138" y="1772617"/>
                <a:ext cx="2042230" cy="1361486"/>
              </a:xfrm>
              <a:prstGeom prst="rect">
                <a:avLst/>
              </a:prstGeom>
            </p:spPr>
          </p:pic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3A824BD-E7AA-4F0F-A1EC-67515C4D88F4}"/>
                  </a:ext>
                </a:extLst>
              </p:cNvPr>
              <p:cNvSpPr txBox="1"/>
              <p:nvPr/>
            </p:nvSpPr>
            <p:spPr>
              <a:xfrm>
                <a:off x="2432162" y="2861390"/>
                <a:ext cx="6784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MSV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A49DA164-2B68-48FF-A270-2C9CB53189D1}"/>
                </a:ext>
              </a:extLst>
            </p:cNvPr>
            <p:cNvGrpSpPr/>
            <p:nvPr/>
          </p:nvGrpSpPr>
          <p:grpSpPr>
            <a:xfrm>
              <a:off x="326249" y="2894827"/>
              <a:ext cx="2017764" cy="1357786"/>
              <a:chOff x="1229600" y="3238457"/>
              <a:chExt cx="2207653" cy="1485565"/>
            </a:xfrm>
          </p:grpSpPr>
          <p:pic>
            <p:nvPicPr>
              <p:cNvPr id="53" name="図 52">
                <a:extLst>
                  <a:ext uri="{FF2B5EF4-FFF2-40B4-BE49-F238E27FC236}">
                    <a16:creationId xmlns:a16="http://schemas.microsoft.com/office/drawing/2014/main" id="{7985A158-060D-42B7-9F1C-2D080D755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9600" y="3238457"/>
                <a:ext cx="2207653" cy="1471769"/>
              </a:xfrm>
              <a:prstGeom prst="rect">
                <a:avLst/>
              </a:prstGeom>
            </p:spPr>
          </p:pic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7A9A7792-C255-45EF-BC10-13D13799A53E}"/>
                  </a:ext>
                </a:extLst>
              </p:cNvPr>
              <p:cNvSpPr txBox="1"/>
              <p:nvPr/>
            </p:nvSpPr>
            <p:spPr>
              <a:xfrm>
                <a:off x="1243027" y="4462412"/>
                <a:ext cx="6784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MCV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445B8A9F-0B9A-4A42-8701-FE6C885139A2}"/>
                </a:ext>
              </a:extLst>
            </p:cNvPr>
            <p:cNvGrpSpPr/>
            <p:nvPr/>
          </p:nvGrpSpPr>
          <p:grpSpPr>
            <a:xfrm>
              <a:off x="2452154" y="2899535"/>
              <a:ext cx="2055737" cy="1431055"/>
              <a:chOff x="1460089" y="3326601"/>
              <a:chExt cx="1946788" cy="1396425"/>
            </a:xfrm>
          </p:grpSpPr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0284AFDE-2C5C-40C4-B1B5-9C7D35726518}"/>
                  </a:ext>
                </a:extLst>
              </p:cNvPr>
              <p:cNvSpPr/>
              <p:nvPr/>
            </p:nvSpPr>
            <p:spPr>
              <a:xfrm>
                <a:off x="1548679" y="4492194"/>
                <a:ext cx="531419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GP創英角ｺﾞｼｯｸUB" pitchFamily="50" charset="-128"/>
                    <a:ea typeface="HGP創英角ｺﾞｼｯｸUB" pitchFamily="50" charset="-128"/>
                    <a:cs typeface="+mn-cs"/>
                  </a:rPr>
                  <a:t>ＭＤＮ</a:t>
                </a:r>
                <a:endPara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id="{0B574BC7-F2BD-4400-A571-DCF1C2F254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84" r="-922"/>
              <a:stretch/>
            </p:blipFill>
            <p:spPr>
              <a:xfrm>
                <a:off x="1460089" y="3326601"/>
                <a:ext cx="1946788" cy="1324057"/>
              </a:xfrm>
              <a:prstGeom prst="rect">
                <a:avLst/>
              </a:prstGeom>
            </p:spPr>
          </p:pic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C4E433DF-2F3A-4C50-9ADC-BFF82807BEC8}"/>
                  </a:ext>
                </a:extLst>
              </p:cNvPr>
              <p:cNvSpPr txBox="1"/>
              <p:nvPr/>
            </p:nvSpPr>
            <p:spPr>
              <a:xfrm>
                <a:off x="1475175" y="4396742"/>
                <a:ext cx="678427" cy="29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MWV</a:t>
                </a:r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E628119-956E-471F-BD26-E0AF1250661E}"/>
              </a:ext>
            </a:extLst>
          </p:cNvPr>
          <p:cNvGrpSpPr/>
          <p:nvPr/>
        </p:nvGrpSpPr>
        <p:grpSpPr>
          <a:xfrm>
            <a:off x="193633" y="4470900"/>
            <a:ext cx="4778434" cy="1384787"/>
            <a:chOff x="3899737" y="4247454"/>
            <a:chExt cx="4778434" cy="1384787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1168706-21FE-47C0-84E4-97F5A83DABAD}"/>
                </a:ext>
              </a:extLst>
            </p:cNvPr>
            <p:cNvSpPr txBox="1"/>
            <p:nvPr/>
          </p:nvSpPr>
          <p:spPr>
            <a:xfrm>
              <a:off x="3899737" y="4247454"/>
              <a:ext cx="1155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＜対象期間＞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0A4A7F6-35C3-4293-A2A1-1A0E21723599}"/>
                </a:ext>
              </a:extLst>
            </p:cNvPr>
            <p:cNvSpPr txBox="1"/>
            <p:nvPr/>
          </p:nvSpPr>
          <p:spPr>
            <a:xfrm>
              <a:off x="3899898" y="4442108"/>
              <a:ext cx="2694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①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7/6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/12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②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/13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/19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③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/20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7/26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④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7/27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78A49B7C-1CF5-422D-9943-05C3D38D3DF6}"/>
                </a:ext>
              </a:extLst>
            </p:cNvPr>
            <p:cNvSpPr txBox="1"/>
            <p:nvPr/>
          </p:nvSpPr>
          <p:spPr>
            <a:xfrm>
              <a:off x="6112895" y="4431912"/>
              <a:ext cx="2565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⑤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8/9  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⑥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8/10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8/16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⑦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8/17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8/23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⑧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8/24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8/30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⑨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8/31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9/6 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　　    各期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日間・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15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秒放映</a:t>
              </a:r>
              <a:endPara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pic>
        <p:nvPicPr>
          <p:cNvPr id="38" name="図 37">
            <a:extLst>
              <a:ext uri="{FF2B5EF4-FFF2-40B4-BE49-F238E27FC236}">
                <a16:creationId xmlns:a16="http://schemas.microsoft.com/office/drawing/2014/main" id="{7E301409-7517-7B45-AB35-BB940B3CDB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6" y="144563"/>
            <a:ext cx="591027" cy="5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2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36F40B96-69E6-4BC2-9B28-3CD93AF1CE7E}"/>
              </a:ext>
            </a:extLst>
          </p:cNvPr>
          <p:cNvGrpSpPr/>
          <p:nvPr/>
        </p:nvGrpSpPr>
        <p:grpSpPr>
          <a:xfrm>
            <a:off x="4141695" y="1541863"/>
            <a:ext cx="4862456" cy="2318231"/>
            <a:chOff x="4027278" y="1447687"/>
            <a:chExt cx="5239510" cy="2027292"/>
          </a:xfrm>
        </p:grpSpPr>
        <p:grpSp>
          <p:nvGrpSpPr>
            <p:cNvPr id="66" name="グループ化 60">
              <a:extLst>
                <a:ext uri="{FF2B5EF4-FFF2-40B4-BE49-F238E27FC236}">
                  <a16:creationId xmlns:a16="http://schemas.microsoft.com/office/drawing/2014/main" id="{EBDB50E8-FBDB-4D89-B5D3-6C768460E396}"/>
                </a:ext>
              </a:extLst>
            </p:cNvPr>
            <p:cNvGrpSpPr/>
            <p:nvPr/>
          </p:nvGrpSpPr>
          <p:grpSpPr>
            <a:xfrm>
              <a:off x="4027278" y="1447687"/>
              <a:ext cx="5114555" cy="2027292"/>
              <a:chOff x="971107" y="3419981"/>
              <a:chExt cx="4569780" cy="2016658"/>
            </a:xfrm>
          </p:grpSpPr>
          <p:sp>
            <p:nvSpPr>
              <p:cNvPr id="68" name="テキスト ボックス 72">
                <a:extLst>
                  <a:ext uri="{FF2B5EF4-FFF2-40B4-BE49-F238E27FC236}">
                    <a16:creationId xmlns:a16="http://schemas.microsoft.com/office/drawing/2014/main" id="{8CA77D94-679C-4899-B962-7A8C30F16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107" y="3656176"/>
                <a:ext cx="4569780" cy="17804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■メトロデジタルパッケージＡ＋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α</a:t>
                </a: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</a:t>
                </a:r>
                <a:r>
                  <a:rPr kumimoji="0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TMV1week</a:t>
                </a: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スポット</a:t>
                </a:r>
                <a:endPara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</a:t>
                </a:r>
                <a:r>
                  <a:rPr kumimoji="0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MSV1week</a:t>
                </a: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フルタイム</a:t>
                </a:r>
                <a:endPara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</a:t>
                </a:r>
                <a:r>
                  <a:rPr kumimoji="0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MWV1week</a:t>
                </a: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スポット</a:t>
                </a:r>
                <a:endPara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■メトロデジタルパッケージＢ　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</a:t>
                </a:r>
                <a:r>
                  <a:rPr kumimoji="0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MSV1week</a:t>
                </a: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フルタイム</a:t>
                </a:r>
                <a:endPara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   </a:t>
                </a:r>
                <a:r>
                  <a:rPr kumimoji="0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MCV1week</a:t>
                </a: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スポット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■メトロデジタルパッケージフル　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</a:t>
                </a:r>
                <a:r>
                  <a:rPr kumimoji="0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TMV1week</a:t>
                </a: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スポット</a:t>
                </a:r>
                <a:endPara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</a:t>
                </a:r>
                <a:r>
                  <a:rPr kumimoji="0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MSV1week</a:t>
                </a: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フルタイム</a:t>
                </a:r>
                <a:endPara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</a:t>
                </a:r>
                <a:r>
                  <a:rPr kumimoji="0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MCV1week</a:t>
                </a: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スポット</a:t>
                </a:r>
                <a:endPara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</p:txBody>
          </p:sp>
          <p:sp>
            <p:nvSpPr>
              <p:cNvPr id="69" name="Rectangle 19">
                <a:extLst>
                  <a:ext uri="{FF2B5EF4-FFF2-40B4-BE49-F238E27FC236}">
                    <a16:creationId xmlns:a16="http://schemas.microsoft.com/office/drawing/2014/main" id="{58EB79FE-9198-46FB-A131-73D6686C7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266" y="3419981"/>
                <a:ext cx="1571625" cy="252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＜対象商品＞</a:t>
                </a:r>
              </a:p>
            </p:txBody>
          </p:sp>
        </p:grpSp>
        <p:sp>
          <p:nvSpPr>
            <p:cNvPr id="67" name="テキスト ボックス 72">
              <a:extLst>
                <a:ext uri="{FF2B5EF4-FFF2-40B4-BE49-F238E27FC236}">
                  <a16:creationId xmlns:a16="http://schemas.microsoft.com/office/drawing/2014/main" id="{948379AD-CD13-445F-A9FE-FE732FF61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380" y="1684117"/>
              <a:ext cx="2828408" cy="1762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■</a:t>
              </a:r>
              <a:r>
                <a:rPr kumimoji="0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MWV</a:t>
              </a: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パッケージ①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TMV1week</a:t>
              </a: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スポット</a:t>
              </a:r>
              <a:endPara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lvl="0"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MWV1week</a:t>
              </a:r>
              <a:r>
                <a:rPr lang="ja-JP" altLang="en-US" sz="900" dirty="0">
                  <a:solidFill>
                    <a:prstClr val="black"/>
                  </a:solidFill>
                  <a:latin typeface="游ゴシック" panose="020B0400000000000000" pitchFamily="34" charset="-128"/>
                  <a:ea typeface="游ゴシック" panose="020B0400000000000000" pitchFamily="34" charset="-128"/>
                </a:rPr>
                <a:t>スポット</a:t>
              </a:r>
              <a:endPara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■</a:t>
              </a:r>
              <a:r>
                <a:rPr kumimoji="0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MWV</a:t>
              </a: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パッケージ②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MSV1week</a:t>
              </a: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フルタイム</a:t>
              </a:r>
              <a:endPara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lvl="0"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MWV1week</a:t>
              </a:r>
              <a:r>
                <a:rPr lang="ja-JP" altLang="en-US" sz="900" dirty="0">
                  <a:solidFill>
                    <a:prstClr val="black"/>
                  </a:solidFill>
                  <a:latin typeface="游ゴシック" panose="020B0400000000000000" pitchFamily="34" charset="-128"/>
                  <a:ea typeface="游ゴシック" panose="020B0400000000000000" pitchFamily="34" charset="-128"/>
                </a:rPr>
                <a:t>スポット</a:t>
              </a:r>
              <a:endPara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■メトロデジタルパッケージフル</a:t>
              </a:r>
              <a:r>
                <a:rPr kumimoji="0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+α</a:t>
              </a: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TMV1week</a:t>
              </a: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スポット</a:t>
              </a:r>
              <a:endPara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MSV1week</a:t>
              </a: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フルタイム</a:t>
              </a:r>
              <a:endPara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MCV1week</a:t>
              </a: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スポット</a:t>
              </a:r>
              <a:endPara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lvl="0"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MWV1week</a:t>
              </a:r>
              <a:r>
                <a:rPr lang="ja-JP" altLang="en-US" sz="900" dirty="0">
                  <a:solidFill>
                    <a:prstClr val="black"/>
                  </a:solidFill>
                  <a:latin typeface="游ゴシック" panose="020B0400000000000000" pitchFamily="34" charset="-128"/>
                  <a:ea typeface="游ゴシック" panose="020B0400000000000000" pitchFamily="34" charset="-128"/>
                </a:rPr>
                <a:t>スポット</a:t>
              </a:r>
              <a:endPara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</p:txBody>
        </p:sp>
      </p:grpSp>
      <p:sp>
        <p:nvSpPr>
          <p:cNvPr id="15" name="Rectangle 110">
            <a:extLst>
              <a:ext uri="{FF2B5EF4-FFF2-40B4-BE49-F238E27FC236}">
                <a16:creationId xmlns:a16="http://schemas.microsoft.com/office/drawing/2014/main" id="{4C5543B2-272A-4499-A84D-3DA09E69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17" y="773353"/>
            <a:ext cx="3888432" cy="370624"/>
          </a:xfrm>
          <a:prstGeom prst="rect">
            <a:avLst/>
          </a:prstGeom>
          <a:noFill/>
          <a:ln w="9525" cmpd="thinThick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期間限定のお得なリーチプラン！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8EA117-3DBA-434B-9E0F-0B8A08261EF2}"/>
              </a:ext>
            </a:extLst>
          </p:cNvPr>
          <p:cNvSpPr txBox="1"/>
          <p:nvPr/>
        </p:nvSpPr>
        <p:spPr>
          <a:xfrm>
            <a:off x="1008704" y="246498"/>
            <a:ext cx="788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デジタルパッケージ各種　夏期特価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販売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D506DBF-2720-4D53-9DE5-8739B4F959EB}"/>
              </a:ext>
            </a:extLst>
          </p:cNvPr>
          <p:cNvSpPr/>
          <p:nvPr/>
        </p:nvSpPr>
        <p:spPr>
          <a:xfrm>
            <a:off x="254418" y="1222262"/>
            <a:ext cx="8633769" cy="276999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東京メトロのお得なデジタルパッケージ商品が、期間限定でさらにお得になりました。この機会にぜひご利用下さい。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489BAA5-0072-4FD6-9649-8563AA2D7098}"/>
              </a:ext>
            </a:extLst>
          </p:cNvPr>
          <p:cNvGrpSpPr/>
          <p:nvPr/>
        </p:nvGrpSpPr>
        <p:grpSpPr>
          <a:xfrm>
            <a:off x="319401" y="1806718"/>
            <a:ext cx="3529170" cy="2480605"/>
            <a:chOff x="323963" y="1407131"/>
            <a:chExt cx="4189358" cy="2923459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169087B8-F288-4FFF-AACB-FCEC84A67D49}"/>
                </a:ext>
              </a:extLst>
            </p:cNvPr>
            <p:cNvGrpSpPr/>
            <p:nvPr/>
          </p:nvGrpSpPr>
          <p:grpSpPr>
            <a:xfrm>
              <a:off x="323963" y="1407131"/>
              <a:ext cx="2039875" cy="1385906"/>
              <a:chOff x="203182" y="1767863"/>
              <a:chExt cx="2039875" cy="1385906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5A824C81-9B0B-4901-B943-68CDA4F2D1F1}"/>
                  </a:ext>
                </a:extLst>
              </p:cNvPr>
              <p:cNvGrpSpPr/>
              <p:nvPr/>
            </p:nvGrpSpPr>
            <p:grpSpPr>
              <a:xfrm>
                <a:off x="203182" y="1767863"/>
                <a:ext cx="2039875" cy="1385906"/>
                <a:chOff x="222492" y="2102018"/>
                <a:chExt cx="3629428" cy="2467946"/>
              </a:xfrm>
            </p:grpSpPr>
            <p:pic>
              <p:nvPicPr>
                <p:cNvPr id="49" name="Picture 2" descr="C:\Documents and Settings\khamada\デスクトップ\図1.png">
                  <a:extLst>
                    <a:ext uri="{FF2B5EF4-FFF2-40B4-BE49-F238E27FC236}">
                      <a16:creationId xmlns:a16="http://schemas.microsoft.com/office/drawing/2014/main" id="{49E8E948-B76D-4992-8D0E-1FB2FE6DEB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22492" y="2102018"/>
                  <a:ext cx="3629428" cy="2467946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50" name="図 49">
                  <a:extLst>
                    <a:ext uri="{FF2B5EF4-FFF2-40B4-BE49-F238E27FC236}">
                      <a16:creationId xmlns:a16="http://schemas.microsoft.com/office/drawing/2014/main" id="{E981A573-CD9E-4EA6-9C46-29D9288DA4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835" b="97248" l="1163" r="98256">
                              <a14:foregroundMark x1="8140" y1="917" x2="3488" y2="61468"/>
                              <a14:foregroundMark x1="3488" y1="61468" x2="38372" y2="88991"/>
                              <a14:foregroundMark x1="38372" y1="88991" x2="76744" y2="94495"/>
                              <a14:foregroundMark x1="76744" y1="94495" x2="98256" y2="38532"/>
                              <a14:foregroundMark x1="98256" y1="38532" x2="19186" y2="11009"/>
                              <a14:foregroundMark x1="19186" y1="11009" x2="49419" y2="16514"/>
                              <a14:foregroundMark x1="9302" y1="3670" x2="2326" y2="64220"/>
                              <a14:foregroundMark x1="2326" y1="64220" x2="38953" y2="88991"/>
                              <a14:foregroundMark x1="38953" y1="88991" x2="76163" y2="96330"/>
                              <a14:foregroundMark x1="76163" y1="96330" x2="94767" y2="41284"/>
                              <a14:foregroundMark x1="94767" y1="41284" x2="11628" y2="3670"/>
                              <a14:foregroundMark x1="11628" y1="3670" x2="10465" y2="1835"/>
                              <a14:foregroundMark x1="8721" y1="4587" x2="2326" y2="65138"/>
                              <a14:foregroundMark x1="2326" y1="65138" x2="36628" y2="90826"/>
                              <a14:foregroundMark x1="36628" y1="90826" x2="11628" y2="46789"/>
                              <a14:foregroundMark x1="11628" y1="46789" x2="8721" y2="14679"/>
                              <a14:foregroundMark x1="6977" y1="23853" x2="1744" y2="85321"/>
                              <a14:foregroundMark x1="1744" y1="85321" x2="77907" y2="96330"/>
                              <a14:foregroundMark x1="77907" y1="96330" x2="35465" y2="65138"/>
                              <a14:foregroundMark x1="35465" y1="65138" x2="5814" y2="22018"/>
                              <a14:foregroundMark x1="1744" y1="79817" x2="1744" y2="88991"/>
                              <a14:foregroundMark x1="70930" y1="90826" x2="91279" y2="9816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21347092">
                  <a:off x="713727" y="2882257"/>
                  <a:ext cx="1269820" cy="801680"/>
                </a:xfrm>
                <a:prstGeom prst="rect">
                  <a:avLst/>
                </a:prstGeom>
              </p:spPr>
            </p:pic>
          </p:grp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9C4D336-5246-4AC4-97EB-85FD901058A0}"/>
                  </a:ext>
                </a:extLst>
              </p:cNvPr>
              <p:cNvSpPr txBox="1"/>
              <p:nvPr/>
            </p:nvSpPr>
            <p:spPr>
              <a:xfrm>
                <a:off x="319548" y="2851355"/>
                <a:ext cx="6784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TMV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88E271F9-4EB7-4ABF-BC98-5C5189F09307}"/>
                </a:ext>
              </a:extLst>
            </p:cNvPr>
            <p:cNvGrpSpPr/>
            <p:nvPr/>
          </p:nvGrpSpPr>
          <p:grpSpPr>
            <a:xfrm>
              <a:off x="2471091" y="1413159"/>
              <a:ext cx="2042230" cy="1361486"/>
              <a:chOff x="2416138" y="1772617"/>
              <a:chExt cx="2042230" cy="1361486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07FCE040-34A8-44B7-B966-8289F8EC1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6138" y="1772617"/>
                <a:ext cx="2042230" cy="1361486"/>
              </a:xfrm>
              <a:prstGeom prst="rect">
                <a:avLst/>
              </a:prstGeom>
            </p:spPr>
          </p:pic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4BF7C86-BE64-4270-B84E-92C43BB26D3A}"/>
                  </a:ext>
                </a:extLst>
              </p:cNvPr>
              <p:cNvSpPr txBox="1"/>
              <p:nvPr/>
            </p:nvSpPr>
            <p:spPr>
              <a:xfrm>
                <a:off x="2432162" y="2861390"/>
                <a:ext cx="6784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MSV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B99ED8A3-3D94-42E1-B3ED-3AF86F71D848}"/>
                </a:ext>
              </a:extLst>
            </p:cNvPr>
            <p:cNvGrpSpPr/>
            <p:nvPr/>
          </p:nvGrpSpPr>
          <p:grpSpPr>
            <a:xfrm>
              <a:off x="326249" y="2894827"/>
              <a:ext cx="2017764" cy="1357786"/>
              <a:chOff x="1229600" y="3238457"/>
              <a:chExt cx="2207653" cy="1485565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F79C98A0-FA11-4AC9-9C8E-D07A36187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9600" y="3238457"/>
                <a:ext cx="2207653" cy="1471769"/>
              </a:xfrm>
              <a:prstGeom prst="rect">
                <a:avLst/>
              </a:prstGeom>
            </p:spPr>
          </p:pic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CEB4ABA-C882-43F4-A2D6-F24947B89E8D}"/>
                  </a:ext>
                </a:extLst>
              </p:cNvPr>
              <p:cNvSpPr txBox="1"/>
              <p:nvPr/>
            </p:nvSpPr>
            <p:spPr>
              <a:xfrm>
                <a:off x="1243027" y="4462412"/>
                <a:ext cx="6784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MCV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B9B2944E-F84D-4261-888F-B9CD82183B55}"/>
                </a:ext>
              </a:extLst>
            </p:cNvPr>
            <p:cNvGrpSpPr/>
            <p:nvPr/>
          </p:nvGrpSpPr>
          <p:grpSpPr>
            <a:xfrm>
              <a:off x="2452154" y="2899535"/>
              <a:ext cx="2055737" cy="1431055"/>
              <a:chOff x="1460089" y="3326601"/>
              <a:chExt cx="1946788" cy="1396425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606F050F-1353-4D1B-B2E5-570C36DD73FA}"/>
                  </a:ext>
                </a:extLst>
              </p:cNvPr>
              <p:cNvSpPr/>
              <p:nvPr/>
            </p:nvSpPr>
            <p:spPr>
              <a:xfrm>
                <a:off x="1548679" y="4492194"/>
                <a:ext cx="531419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GP創英角ｺﾞｼｯｸUB" pitchFamily="50" charset="-128"/>
                    <a:ea typeface="HGP創英角ｺﾞｼｯｸUB" pitchFamily="50" charset="-128"/>
                    <a:cs typeface="+mn-cs"/>
                  </a:rPr>
                  <a:t>ＭＤＮ</a:t>
                </a:r>
                <a:endPara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A6731C50-91B4-45F5-A60B-C0064822FC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84" r="-922"/>
              <a:stretch/>
            </p:blipFill>
            <p:spPr>
              <a:xfrm>
                <a:off x="1460089" y="3326601"/>
                <a:ext cx="1946788" cy="1324057"/>
              </a:xfrm>
              <a:prstGeom prst="rect">
                <a:avLst/>
              </a:prstGeom>
            </p:spPr>
          </p:pic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2327A6D-EEA0-4E03-9A50-E1E48A20EC26}"/>
                  </a:ext>
                </a:extLst>
              </p:cNvPr>
              <p:cNvSpPr txBox="1"/>
              <p:nvPr/>
            </p:nvSpPr>
            <p:spPr>
              <a:xfrm>
                <a:off x="1475175" y="4396742"/>
                <a:ext cx="678427" cy="29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MWV</a:t>
                </a:r>
              </a:p>
            </p:txBody>
          </p:sp>
        </p:grp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63E4E73-CE7B-4BD7-8398-F090939629A4}"/>
              </a:ext>
            </a:extLst>
          </p:cNvPr>
          <p:cNvSpPr txBox="1"/>
          <p:nvPr/>
        </p:nvSpPr>
        <p:spPr>
          <a:xfrm>
            <a:off x="262451" y="1518437"/>
            <a:ext cx="1540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34" charset="-128"/>
                <a:cs typeface="+mn-cs"/>
              </a:rPr>
              <a:t>＜掲出イメージ＞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7267974E-F89C-4B63-82AE-C8EFB5AC7AB3}"/>
              </a:ext>
            </a:extLst>
          </p:cNvPr>
          <p:cNvGrpSpPr/>
          <p:nvPr/>
        </p:nvGrpSpPr>
        <p:grpSpPr>
          <a:xfrm>
            <a:off x="4109421" y="3913806"/>
            <a:ext cx="4910171" cy="2680632"/>
            <a:chOff x="4605826" y="3554651"/>
            <a:chExt cx="4604300" cy="1695276"/>
          </a:xfrm>
        </p:grpSpPr>
        <p:grpSp>
          <p:nvGrpSpPr>
            <p:cNvPr id="53" name="グループ化 37">
              <a:extLst>
                <a:ext uri="{FF2B5EF4-FFF2-40B4-BE49-F238E27FC236}">
                  <a16:creationId xmlns:a16="http://schemas.microsoft.com/office/drawing/2014/main" id="{FB5CF319-FD21-46DB-ADF3-40D9027807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826" y="3554651"/>
              <a:ext cx="4476085" cy="1611653"/>
              <a:chOff x="5227140" y="3513671"/>
              <a:chExt cx="4002884" cy="1302501"/>
            </a:xfrm>
          </p:grpSpPr>
          <p:sp>
            <p:nvSpPr>
              <p:cNvPr id="55" name="Rectangle 8">
                <a:extLst>
                  <a:ext uri="{FF2B5EF4-FFF2-40B4-BE49-F238E27FC236}">
                    <a16:creationId xmlns:a16="http://schemas.microsoft.com/office/drawing/2014/main" id="{B08957C1-F5A5-4E2E-B4E8-B33C8BE8C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3611" y="3637980"/>
                <a:ext cx="3946413" cy="1178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・</a:t>
                </a: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メトロデジタルパッケージＡ＋</a:t>
                </a:r>
                <a:r>
                  <a:rPr kumimoji="0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α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■定価￥</a:t>
                </a:r>
                <a:r>
                  <a:rPr kumimoji="0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4,380,000</a:t>
                </a: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のところ</a:t>
                </a:r>
                <a:r>
                  <a:rPr kumimoji="0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　</a:t>
                </a:r>
                <a:endParaRPr kumimoji="0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￥</a:t>
                </a:r>
                <a:r>
                  <a:rPr kumimoji="0" lang="en-US" altLang="ja-JP" sz="1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2,700,000</a:t>
                </a:r>
                <a:r>
                  <a:rPr kumimoji="0" lang="ja-JP" alt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＜</a:t>
                </a:r>
                <a:r>
                  <a:rPr lang="en-US" altLang="ja-JP" sz="1200" b="1" u="sng" dirty="0">
                    <a:solidFill>
                      <a:srgbClr val="0000FF"/>
                    </a:solidFill>
                    <a:latin typeface="游ゴシック" panose="020B0400000000000000" pitchFamily="34" charset="-128"/>
                    <a:ea typeface="游ゴシック" panose="020B0400000000000000" pitchFamily="34" charset="-128"/>
                  </a:rPr>
                  <a:t>38</a:t>
                </a:r>
                <a:r>
                  <a:rPr kumimoji="0" lang="ja-JP" alt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％ＯＦＦ＞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・メトロデジタルパッケージＢ</a:t>
                </a:r>
                <a:endPara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</a:t>
                </a: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■定価￥</a:t>
                </a:r>
                <a:r>
                  <a:rPr kumimoji="0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2,300,000</a:t>
                </a: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のところ</a:t>
                </a:r>
                <a:r>
                  <a:rPr kumimoji="0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</a:t>
                </a:r>
                <a:r>
                  <a:rPr kumimoji="0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</a:t>
                </a:r>
                <a:endParaRPr kumimoji="0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￥</a:t>
                </a:r>
                <a:r>
                  <a:rPr kumimoji="0" lang="en-US" altLang="ja-JP" sz="1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1,300,000</a:t>
                </a:r>
                <a:r>
                  <a:rPr kumimoji="0" lang="ja-JP" alt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＜</a:t>
                </a:r>
                <a:r>
                  <a:rPr lang="en-US" altLang="ja-JP" sz="1200" b="1" u="sng" dirty="0">
                    <a:solidFill>
                      <a:srgbClr val="0000FF"/>
                    </a:solidFill>
                    <a:latin typeface="游ゴシック" panose="020B0400000000000000" pitchFamily="34" charset="-128"/>
                    <a:ea typeface="游ゴシック" panose="020B0400000000000000" pitchFamily="34" charset="-128"/>
                  </a:rPr>
                  <a:t>43</a:t>
                </a:r>
                <a:r>
                  <a:rPr kumimoji="0" lang="ja-JP" alt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％ＯＦＦ＞</a:t>
                </a:r>
                <a:endParaRPr kumimoji="0" lang="en-US" altLang="ja-JP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・メトロデジタルパッケージフル</a:t>
                </a:r>
                <a:endPara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■定価￥</a:t>
                </a:r>
                <a:r>
                  <a:rPr kumimoji="0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5,000,000</a:t>
                </a:r>
                <a:r>
                  <a:rPr kumimoji="0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のところ</a:t>
                </a:r>
                <a:r>
                  <a:rPr kumimoji="0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</a:t>
                </a:r>
                <a:r>
                  <a:rPr kumimoji="0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　</a:t>
                </a:r>
                <a:endParaRPr kumimoji="0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￥</a:t>
                </a:r>
                <a:r>
                  <a:rPr kumimoji="0" lang="en-US" altLang="ja-JP" sz="1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3,000,000</a:t>
                </a:r>
                <a:r>
                  <a:rPr kumimoji="0" lang="ja-JP" alt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＜</a:t>
                </a:r>
                <a:r>
                  <a:rPr kumimoji="0" lang="en-US" altLang="ja-JP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40</a:t>
                </a:r>
                <a:r>
                  <a:rPr kumimoji="0" lang="ja-JP" alt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％ＯＦＦ＞</a:t>
                </a:r>
                <a:endParaRPr kumimoji="0" lang="en-US" altLang="ja-JP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0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6" name="Rectangle 19">
                <a:extLst>
                  <a:ext uri="{FF2B5EF4-FFF2-40B4-BE49-F238E27FC236}">
                    <a16:creationId xmlns:a16="http://schemas.microsoft.com/office/drawing/2014/main" id="{B1A5F3CD-FD67-4D40-A2A1-E02ECC8CA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7140" y="3513671"/>
                <a:ext cx="1571625" cy="144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34" charset="-128"/>
                    <a:ea typeface="游ゴシック" panose="020B0400000000000000" pitchFamily="34" charset="-128"/>
                    <a:cs typeface="+mn-cs"/>
                  </a:rPr>
                  <a:t>＜広告料金（税別）＞</a:t>
                </a:r>
              </a:p>
            </p:txBody>
          </p:sp>
        </p:grpSp>
        <p:sp>
          <p:nvSpPr>
            <p:cNvPr id="54" name="Rectangle 8">
              <a:extLst>
                <a:ext uri="{FF2B5EF4-FFF2-40B4-BE49-F238E27FC236}">
                  <a16:creationId xmlns:a16="http://schemas.microsoft.com/office/drawing/2014/main" id="{ACC71822-E4F5-43BC-9F3E-FDDA33118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5394" y="3725724"/>
              <a:ext cx="2324732" cy="1524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・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MWV</a:t>
              </a: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パッケージ①</a:t>
              </a:r>
              <a:endPara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■定価￥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4,280,000</a:t>
              </a: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のところ</a:t>
              </a:r>
              <a:r>
                <a:rPr kumimoji="0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r>
                <a:rPr kumimoji="0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endPara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￥</a:t>
              </a:r>
              <a:r>
                <a:rPr kumimoji="0" lang="en-US" altLang="ja-JP" sz="14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2,400,000</a:t>
              </a:r>
              <a:r>
                <a:rPr kumimoji="0" lang="ja-JP" alt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＜</a:t>
              </a:r>
              <a:r>
                <a:rPr kumimoji="0" lang="en-US" altLang="ja-JP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44</a:t>
              </a:r>
              <a:r>
                <a:rPr kumimoji="0" lang="ja-JP" alt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％ＯＦＦ＞</a:t>
              </a:r>
              <a:endParaRPr kumimoji="0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・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MWV</a:t>
              </a: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パッケージ②</a:t>
              </a:r>
              <a:endParaRPr kumimoji="0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■定価￥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2,080,000</a:t>
              </a: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のところ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r>
                <a:rPr kumimoji="0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endPara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￥</a:t>
              </a:r>
              <a:r>
                <a:rPr lang="en-US" altLang="ja-JP" sz="1400" b="1" u="sng" dirty="0">
                  <a:solidFill>
                    <a:srgbClr val="0000FF"/>
                  </a:solidFill>
                  <a:latin typeface="游ゴシック" panose="020B0400000000000000" pitchFamily="34" charset="-128"/>
                  <a:ea typeface="游ゴシック" panose="020B0400000000000000" pitchFamily="34" charset="-128"/>
                </a:rPr>
                <a:t>9</a:t>
              </a:r>
              <a:r>
                <a:rPr kumimoji="0" lang="en-US" altLang="ja-JP" sz="14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00,000</a:t>
              </a:r>
              <a:r>
                <a:rPr kumimoji="0" lang="ja-JP" alt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＜</a:t>
              </a:r>
              <a:r>
                <a:rPr kumimoji="0" lang="en-US" altLang="ja-JP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57</a:t>
              </a:r>
              <a:r>
                <a:rPr kumimoji="0" lang="ja-JP" alt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％ＯＦＦ＞</a:t>
              </a:r>
              <a:endParaRPr kumimoji="0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1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・メトロデジタルパッケージフル＋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α</a:t>
              </a:r>
              <a:endParaRPr kumimoji="0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■定価￥</a:t>
              </a:r>
              <a:r>
                <a:rPr kumimoji="0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6,080,000</a:t>
              </a: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のところ</a:t>
              </a:r>
              <a:r>
                <a:rPr kumimoji="0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r>
                <a:rPr kumimoji="0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</a:t>
              </a:r>
              <a:endPara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￥</a:t>
              </a:r>
              <a:r>
                <a:rPr kumimoji="0" lang="en-US" altLang="ja-JP" sz="14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3,400,000</a:t>
              </a:r>
              <a:r>
                <a:rPr kumimoji="0" lang="ja-JP" alt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＜</a:t>
              </a:r>
              <a:r>
                <a:rPr kumimoji="0" lang="en-US" altLang="ja-JP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44</a:t>
              </a:r>
              <a:r>
                <a:rPr kumimoji="0" lang="ja-JP" alt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％ＯＦＦ＞</a:t>
              </a:r>
              <a:endParaRPr kumimoji="0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884BDC30-FB25-49FF-9C0A-FC819B3705FE}"/>
              </a:ext>
            </a:extLst>
          </p:cNvPr>
          <p:cNvGrpSpPr/>
          <p:nvPr/>
        </p:nvGrpSpPr>
        <p:grpSpPr>
          <a:xfrm>
            <a:off x="133355" y="5355465"/>
            <a:ext cx="3799500" cy="1162712"/>
            <a:chOff x="207638" y="5782753"/>
            <a:chExt cx="3799500" cy="1162712"/>
          </a:xfrm>
        </p:grpSpPr>
        <p:sp>
          <p:nvSpPr>
            <p:cNvPr id="58" name="テキスト ボックス 30">
              <a:extLst>
                <a:ext uri="{FF2B5EF4-FFF2-40B4-BE49-F238E27FC236}">
                  <a16:creationId xmlns:a16="http://schemas.microsoft.com/office/drawing/2014/main" id="{70B19BF6-E4D6-4401-892D-A5E166944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17" y="6022135"/>
              <a:ext cx="3752721" cy="92333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※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通常通り広告システムからお申込下さい。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※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放映素材の納品締切日は各媒体ごとで異なります。詳細は別途資</a:t>
              </a: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   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料をご覧ください。なお、納品期限を過ぎた場合、別途費用が</a:t>
              </a:r>
              <a:r>
                <a:rPr kumimoji="1" lang="ja-JP" alt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かか</a:t>
              </a: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   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ります。予めご了承下さい。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※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ロール切替などで複数素材を使用される場合は、それぞれの媒体</a:t>
              </a: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   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34" charset="-128"/>
                  <a:cs typeface="+mn-cs"/>
                </a:rPr>
                <a:t>ごとで 既定のオプション費用が発生致します。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0E83AFDB-5183-4871-B761-04D950B89631}"/>
                </a:ext>
              </a:extLst>
            </p:cNvPr>
            <p:cNvSpPr txBox="1"/>
            <p:nvPr/>
          </p:nvSpPr>
          <p:spPr>
            <a:xfrm>
              <a:off x="207638" y="5782753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＜備考＞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9E628119-956E-471F-BD26-E0AF1250661E}"/>
              </a:ext>
            </a:extLst>
          </p:cNvPr>
          <p:cNvGrpSpPr/>
          <p:nvPr/>
        </p:nvGrpSpPr>
        <p:grpSpPr>
          <a:xfrm>
            <a:off x="53786" y="4223474"/>
            <a:ext cx="4509492" cy="1461731"/>
            <a:chOff x="3899737" y="4247454"/>
            <a:chExt cx="4509492" cy="1461731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D1168706-21FE-47C0-84E4-97F5A83DABAD}"/>
                </a:ext>
              </a:extLst>
            </p:cNvPr>
            <p:cNvSpPr txBox="1"/>
            <p:nvPr/>
          </p:nvSpPr>
          <p:spPr>
            <a:xfrm>
              <a:off x="3899737" y="4247454"/>
              <a:ext cx="1155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＜対象期間＞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50A4A7F6-35C3-4293-A2A1-1A0E21723599}"/>
                </a:ext>
              </a:extLst>
            </p:cNvPr>
            <p:cNvSpPr txBox="1"/>
            <p:nvPr/>
          </p:nvSpPr>
          <p:spPr>
            <a:xfrm>
              <a:off x="3899898" y="4442108"/>
              <a:ext cx="2694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①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7/6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/12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②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/13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/19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③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/20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7/26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④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7/27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78A49B7C-1CF5-422D-9943-05C3D38D3DF6}"/>
                </a:ext>
              </a:extLst>
            </p:cNvPr>
            <p:cNvSpPr txBox="1"/>
            <p:nvPr/>
          </p:nvSpPr>
          <p:spPr>
            <a:xfrm>
              <a:off x="5843953" y="4431912"/>
              <a:ext cx="2565276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⑤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8/9  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⑥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8/10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8/16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⑦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8/17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8/23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⑧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8/24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8/30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⑨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8/31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9/6 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　　　　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各期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日間・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15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秒放映</a:t>
              </a:r>
              <a:endPara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FAA2140B-B9C6-6545-8C09-11423C5D00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6" y="144563"/>
            <a:ext cx="591027" cy="5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5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E8D0620-3379-445C-8B4F-2BA5C6EE2A9A}"/>
              </a:ext>
            </a:extLst>
          </p:cNvPr>
          <p:cNvSpPr/>
          <p:nvPr/>
        </p:nvSpPr>
        <p:spPr>
          <a:xfrm>
            <a:off x="311020" y="1243005"/>
            <a:ext cx="8577168" cy="46166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大手町は数多くの商業施設が立ち並び、さらには東京駅にも隣接しておりますので、</a:t>
            </a:r>
            <a:endParaRPr kumimoji="1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ビジネスマンを中心とした幅広いプロモートが可能です。</a:t>
            </a:r>
          </a:p>
        </p:txBody>
      </p:sp>
      <p:sp>
        <p:nvSpPr>
          <p:cNvPr id="45" name="Rectangle 110">
            <a:extLst>
              <a:ext uri="{FF2B5EF4-FFF2-40B4-BE49-F238E27FC236}">
                <a16:creationId xmlns:a16="http://schemas.microsoft.com/office/drawing/2014/main" id="{56A2EDAB-75EF-4A2D-8D50-BDDAAEBC5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17" y="895722"/>
            <a:ext cx="3888432" cy="370624"/>
          </a:xfrm>
          <a:prstGeom prst="rect">
            <a:avLst/>
          </a:prstGeom>
          <a:noFill/>
          <a:ln w="9525" cmpd="thinThick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旅はじめの旅行客に！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B381813-5D1A-40F3-B8FB-E93935A4CA7C}"/>
              </a:ext>
            </a:extLst>
          </p:cNvPr>
          <p:cNvSpPr txBox="1"/>
          <p:nvPr/>
        </p:nvSpPr>
        <p:spPr>
          <a:xfrm>
            <a:off x="999179" y="227448"/>
            <a:ext cx="788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.MCV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単駅ロール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1week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大手町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D938CB67-5BBE-4837-8BD7-0ACB839A8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7" y="2314319"/>
            <a:ext cx="4361967" cy="2123027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EA2A229-76D6-4FC5-8F7E-764AEEEC0914}"/>
              </a:ext>
            </a:extLst>
          </p:cNvPr>
          <p:cNvSpPr txBox="1"/>
          <p:nvPr/>
        </p:nvSpPr>
        <p:spPr>
          <a:xfrm>
            <a:off x="4673003" y="1866641"/>
            <a:ext cx="2136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＜放映箇所（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7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エリア）＞</a:t>
            </a:r>
          </a:p>
        </p:txBody>
      </p:sp>
      <p:grpSp>
        <p:nvGrpSpPr>
          <p:cNvPr id="60" name="グループ化 37">
            <a:extLst>
              <a:ext uri="{FF2B5EF4-FFF2-40B4-BE49-F238E27FC236}">
                <a16:creationId xmlns:a16="http://schemas.microsoft.com/office/drawing/2014/main" id="{7E548B74-5EBD-45ED-9C5F-8D21CFDC2FDE}"/>
              </a:ext>
            </a:extLst>
          </p:cNvPr>
          <p:cNvGrpSpPr>
            <a:grpSpLocks/>
          </p:cNvGrpSpPr>
          <p:nvPr/>
        </p:nvGrpSpPr>
        <p:grpSpPr bwMode="auto">
          <a:xfrm>
            <a:off x="5142286" y="5351893"/>
            <a:ext cx="3745901" cy="1198105"/>
            <a:chOff x="5738130" y="3549109"/>
            <a:chExt cx="4294605" cy="707385"/>
          </a:xfrm>
        </p:grpSpPr>
        <p:sp>
          <p:nvSpPr>
            <p:cNvPr id="61" name="Rectangle 19">
              <a:extLst>
                <a:ext uri="{FF2B5EF4-FFF2-40B4-BE49-F238E27FC236}">
                  <a16:creationId xmlns:a16="http://schemas.microsoft.com/office/drawing/2014/main" id="{DC900E3D-BB32-4D21-BEAC-749F9FDAB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130" y="3549109"/>
              <a:ext cx="1571625" cy="134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＜広告料金（税別）＞</a:t>
              </a:r>
            </a:p>
          </p:txBody>
        </p:sp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8D24D73B-05E5-4DD5-AED7-9C1489E1F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3782" y="3697415"/>
              <a:ext cx="4238953" cy="5590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・単駅ロール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１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week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　■定価￥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800,000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のところ　　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￥</a:t>
              </a:r>
              <a:r>
                <a:rPr kumimoji="1" lang="en-US" altLang="ja-JP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400,000</a:t>
              </a:r>
              <a:r>
                <a:rPr kumimoji="1" lang="ja-JP" alt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＜</a:t>
              </a:r>
              <a:r>
                <a:rPr kumimoji="1" lang="en-US" altLang="ja-JP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50</a:t>
              </a:r>
              <a:r>
                <a:rPr kumimoji="1" lang="ja-JP" alt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％ＯＦＦ＞</a:t>
              </a:r>
              <a:endPara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1117F09-3D42-4452-A7BA-474C50F1F834}"/>
              </a:ext>
            </a:extLst>
          </p:cNvPr>
          <p:cNvSpPr txBox="1"/>
          <p:nvPr/>
        </p:nvSpPr>
        <p:spPr>
          <a:xfrm>
            <a:off x="258299" y="2001550"/>
            <a:ext cx="1540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34" charset="-128"/>
                <a:cs typeface="+mn-cs"/>
              </a:rPr>
              <a:t>＜掲出イメージ＞</a:t>
            </a: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0443705B-20C0-4889-9BA0-F781E034B0AF}"/>
              </a:ext>
            </a:extLst>
          </p:cNvPr>
          <p:cNvGrpSpPr/>
          <p:nvPr/>
        </p:nvGrpSpPr>
        <p:grpSpPr>
          <a:xfrm>
            <a:off x="238867" y="5596501"/>
            <a:ext cx="4696448" cy="953498"/>
            <a:chOff x="412760" y="5668800"/>
            <a:chExt cx="4696448" cy="953498"/>
          </a:xfrm>
        </p:grpSpPr>
        <p:sp>
          <p:nvSpPr>
            <p:cNvPr id="70" name="テキスト ボックス 30">
              <a:extLst>
                <a:ext uri="{FF2B5EF4-FFF2-40B4-BE49-F238E27FC236}">
                  <a16:creationId xmlns:a16="http://schemas.microsoft.com/office/drawing/2014/main" id="{C09413E8-8146-4592-9859-B84E3FFD6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911" y="5837468"/>
              <a:ext cx="4624297" cy="78483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34" charset="-128"/>
                  <a:cs typeface="+mn-cs"/>
                </a:rPr>
                <a:t>※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34" charset="-128"/>
                  <a:cs typeface="+mn-cs"/>
                </a:rPr>
                <a:t>通常通り広告システムからお申込下さい。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34" charset="-128"/>
                  <a:cs typeface="+mn-cs"/>
                </a:rPr>
                <a:t>※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34" charset="-128"/>
                  <a:cs typeface="+mn-cs"/>
                </a:rPr>
                <a:t>放映素材の納品締切日は各媒体ごとで異なります。詳細は別途資料をご覧下さい。</a:t>
              </a: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34" charset="-128"/>
                  <a:cs typeface="+mn-cs"/>
                </a:rPr>
                <a:t>   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34" charset="-128"/>
                  <a:cs typeface="+mn-cs"/>
                </a:rPr>
                <a:t>なお、納品期限を過ぎた場合、別途費用がかかります。予めご了承下さい。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34" charset="-128"/>
                  <a:cs typeface="+mn-cs"/>
                </a:rPr>
                <a:t>※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34" charset="-128"/>
                  <a:cs typeface="+mn-cs"/>
                </a:rPr>
                <a:t>ロール切替などで複数素材を使用される場合は、それぞれの媒体ごとで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34" charset="-128"/>
                  <a:cs typeface="+mn-cs"/>
                </a:rPr>
                <a:t>　 既定のオプション費用が発生致します。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480932F8-D702-42EB-AB01-4C5E9A9DA6C4}"/>
                </a:ext>
              </a:extLst>
            </p:cNvPr>
            <p:cNvSpPr txBox="1"/>
            <p:nvPr/>
          </p:nvSpPr>
          <p:spPr>
            <a:xfrm>
              <a:off x="412760" y="5668800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50" charset="-128"/>
                  <a:cs typeface="+mn-cs"/>
                </a:rPr>
                <a:t>＜備考＞</a:t>
              </a: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9765DF52-BD34-469E-B3A5-03120663FC89}"/>
              </a:ext>
            </a:extLst>
          </p:cNvPr>
          <p:cNvGrpSpPr/>
          <p:nvPr/>
        </p:nvGrpSpPr>
        <p:grpSpPr>
          <a:xfrm>
            <a:off x="4647284" y="2135588"/>
            <a:ext cx="4572000" cy="2808312"/>
            <a:chOff x="4572000" y="2204864"/>
            <a:chExt cx="4572000" cy="2808312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6933ADDD-9301-49E6-BD6C-DDCF61CAF365}"/>
                </a:ext>
              </a:extLst>
            </p:cNvPr>
            <p:cNvSpPr/>
            <p:nvPr/>
          </p:nvSpPr>
          <p:spPr>
            <a:xfrm>
              <a:off x="7847856" y="2852936"/>
              <a:ext cx="1296144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Meiryo UI" pitchFamily="50" charset="-128"/>
                  <a:cs typeface="Meiryo UI" pitchFamily="50" charset="-128"/>
                </a:rPr>
                <a:t>JR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Meiryo UI" pitchFamily="50" charset="-128"/>
                  <a:cs typeface="Meiryo UI" pitchFamily="50" charset="-128"/>
                </a:rPr>
                <a:t>東京駅</a:t>
              </a:r>
            </a:p>
          </p:txBody>
        </p:sp>
        <p:grpSp>
          <p:nvGrpSpPr>
            <p:cNvPr id="78" name="グループ化 91">
              <a:extLst>
                <a:ext uri="{FF2B5EF4-FFF2-40B4-BE49-F238E27FC236}">
                  <a16:creationId xmlns:a16="http://schemas.microsoft.com/office/drawing/2014/main" id="{665A6FAC-4918-4189-9FBB-4AD0EB5638E6}"/>
                </a:ext>
              </a:extLst>
            </p:cNvPr>
            <p:cNvGrpSpPr/>
            <p:nvPr/>
          </p:nvGrpSpPr>
          <p:grpSpPr>
            <a:xfrm>
              <a:off x="4572000" y="2204864"/>
              <a:ext cx="4248472" cy="2808312"/>
              <a:chOff x="4572000" y="2204864"/>
              <a:chExt cx="4248472" cy="2808312"/>
            </a:xfrm>
          </p:grpSpPr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004EE2E6-AAFB-403C-841B-1517089B1CE5}"/>
                  </a:ext>
                </a:extLst>
              </p:cNvPr>
              <p:cNvSpPr/>
              <p:nvPr/>
            </p:nvSpPr>
            <p:spPr>
              <a:xfrm>
                <a:off x="4644008" y="2204864"/>
                <a:ext cx="4176464" cy="2808312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本文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F3283031-C778-4F16-AD24-A4DEBE9ABE4A}"/>
                  </a:ext>
                </a:extLst>
              </p:cNvPr>
              <p:cNvCxnSpPr/>
              <p:nvPr/>
            </p:nvCxnSpPr>
            <p:spPr>
              <a:xfrm flipH="1">
                <a:off x="4644008" y="3465004"/>
                <a:ext cx="417646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</p:cxnSp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44E80E31-E5AD-40A3-BC6E-D26681E30AE0}"/>
                  </a:ext>
                </a:extLst>
              </p:cNvPr>
              <p:cNvCxnSpPr/>
              <p:nvPr/>
            </p:nvCxnSpPr>
            <p:spPr>
              <a:xfrm>
                <a:off x="7956376" y="2204864"/>
                <a:ext cx="0" cy="2808312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dash"/>
              </a:ln>
              <a:effectLst/>
            </p:spPr>
          </p:cxn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5B35CD19-66F9-4FA2-83CC-9FB9836D367C}"/>
                  </a:ext>
                </a:extLst>
              </p:cNvPr>
              <p:cNvCxnSpPr/>
              <p:nvPr/>
            </p:nvCxnSpPr>
            <p:spPr>
              <a:xfrm>
                <a:off x="6084168" y="2204864"/>
                <a:ext cx="0" cy="2808312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4F180250-666B-4360-9EF4-7AED27849108}"/>
                  </a:ext>
                </a:extLst>
              </p:cNvPr>
              <p:cNvSpPr/>
              <p:nvPr/>
            </p:nvSpPr>
            <p:spPr>
              <a:xfrm>
                <a:off x="5999629" y="2996952"/>
                <a:ext cx="216024" cy="1368152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eaVert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千代田線　大手町駅</a:t>
                </a:r>
              </a:p>
            </p:txBody>
          </p:sp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4117E9F4-FD8B-43E6-9513-D2A9C830ABA0}"/>
                  </a:ext>
                </a:extLst>
              </p:cNvPr>
              <p:cNvSpPr/>
              <p:nvPr/>
            </p:nvSpPr>
            <p:spPr>
              <a:xfrm>
                <a:off x="7858037" y="2348880"/>
                <a:ext cx="216024" cy="1368152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eaVert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丸ノ内線　大手町駅</a:t>
                </a:r>
              </a:p>
            </p:txBody>
          </p:sp>
          <p:cxnSp>
            <p:nvCxnSpPr>
              <p:cNvPr id="86" name="直線矢印コネクタ 85">
                <a:extLst>
                  <a:ext uri="{FF2B5EF4-FFF2-40B4-BE49-F238E27FC236}">
                    <a16:creationId xmlns:a16="http://schemas.microsoft.com/office/drawing/2014/main" id="{675371C3-013F-4C66-965A-B53F58EFE350}"/>
                  </a:ext>
                </a:extLst>
              </p:cNvPr>
              <p:cNvCxnSpPr/>
              <p:nvPr/>
            </p:nvCxnSpPr>
            <p:spPr>
              <a:xfrm>
                <a:off x="8388424" y="3140968"/>
                <a:ext cx="28803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371344DF-761D-440D-B150-A49DC0AF6FB0}"/>
                  </a:ext>
                </a:extLst>
              </p:cNvPr>
              <p:cNvSpPr/>
              <p:nvPr/>
            </p:nvSpPr>
            <p:spPr>
              <a:xfrm>
                <a:off x="6444208" y="3356992"/>
                <a:ext cx="1296144" cy="216024"/>
              </a:xfrm>
              <a:prstGeom prst="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半蔵門線　大手町駅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520DDC9C-A297-41CC-9A39-7770955E9DB6}"/>
                  </a:ext>
                </a:extLst>
              </p:cNvPr>
              <p:cNvCxnSpPr/>
              <p:nvPr/>
            </p:nvCxnSpPr>
            <p:spPr>
              <a:xfrm flipH="1">
                <a:off x="4644008" y="4477904"/>
                <a:ext cx="417646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dash"/>
              </a:ln>
              <a:effectLst/>
            </p:spPr>
          </p:cxnSp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EFAE9409-A9DC-4235-A5DB-CFD982863A06}"/>
                  </a:ext>
                </a:extLst>
              </p:cNvPr>
              <p:cNvSpPr/>
              <p:nvPr/>
            </p:nvSpPr>
            <p:spPr>
              <a:xfrm>
                <a:off x="6444208" y="4365104"/>
                <a:ext cx="1800200" cy="216024"/>
              </a:xfrm>
              <a:prstGeom prst="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東西線　大手町駅</a:t>
                </a:r>
              </a:p>
            </p:txBody>
          </p:sp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6A65544E-B24F-4401-9801-A437E9C5FE25}"/>
                  </a:ext>
                </a:extLst>
              </p:cNvPr>
              <p:cNvSpPr/>
              <p:nvPr/>
            </p:nvSpPr>
            <p:spPr>
              <a:xfrm>
                <a:off x="4572000" y="4653136"/>
                <a:ext cx="1296144" cy="2160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都営地下鉄 三田線</a:t>
                </a:r>
              </a:p>
            </p:txBody>
          </p:sp>
          <p:cxnSp>
            <p:nvCxnSpPr>
              <p:cNvPr id="91" name="直線矢印コネクタ 90">
                <a:extLst>
                  <a:ext uri="{FF2B5EF4-FFF2-40B4-BE49-F238E27FC236}">
                    <a16:creationId xmlns:a16="http://schemas.microsoft.com/office/drawing/2014/main" id="{A3D8C78A-E665-4504-B7D0-9F826B655D11}"/>
                  </a:ext>
                </a:extLst>
              </p:cNvPr>
              <p:cNvCxnSpPr/>
              <p:nvPr/>
            </p:nvCxnSpPr>
            <p:spPr>
              <a:xfrm>
                <a:off x="5868144" y="4653136"/>
                <a:ext cx="0" cy="28803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0FD8F3D8-EAA9-48C6-90E9-EA9F6A533943}"/>
                  </a:ext>
                </a:extLst>
              </p:cNvPr>
              <p:cNvSpPr/>
              <p:nvPr/>
            </p:nvSpPr>
            <p:spPr>
              <a:xfrm>
                <a:off x="6300192" y="3645024"/>
                <a:ext cx="1512168" cy="288032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1F497D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大手町ビル</a:t>
                </a:r>
              </a:p>
            </p:txBody>
          </p:sp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B3AB1CE6-93C1-4B37-8045-76361D3649C9}"/>
                  </a:ext>
                </a:extLst>
              </p:cNvPr>
              <p:cNvSpPr/>
              <p:nvPr/>
            </p:nvSpPr>
            <p:spPr>
              <a:xfrm>
                <a:off x="6278475" y="2996952"/>
                <a:ext cx="720080" cy="288032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1F497D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読売新聞社</a:t>
                </a:r>
              </a:p>
            </p:txBody>
          </p:sp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B307FAC7-3500-40E1-9FA4-1A0D6910E301}"/>
                  </a:ext>
                </a:extLst>
              </p:cNvPr>
              <p:cNvSpPr/>
              <p:nvPr/>
            </p:nvSpPr>
            <p:spPr>
              <a:xfrm>
                <a:off x="7070563" y="2996952"/>
                <a:ext cx="720080" cy="288032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1F497D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東京サンケイビル</a:t>
                </a:r>
              </a:p>
            </p:txBody>
          </p:sp>
          <p:sp>
            <p:nvSpPr>
              <p:cNvPr id="95" name="正方形/長方形 94">
                <a:extLst>
                  <a:ext uri="{FF2B5EF4-FFF2-40B4-BE49-F238E27FC236}">
                    <a16:creationId xmlns:a16="http://schemas.microsoft.com/office/drawing/2014/main" id="{11BC6C49-B5EE-4A31-9E4B-2D1CC0B5AE81}"/>
                  </a:ext>
                </a:extLst>
              </p:cNvPr>
              <p:cNvSpPr/>
              <p:nvPr/>
            </p:nvSpPr>
            <p:spPr>
              <a:xfrm>
                <a:off x="6300192" y="4005064"/>
                <a:ext cx="720080" cy="288032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1F497D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大手町</a:t>
                </a:r>
                <a:endParaRPr kumimoji="1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Meiryo UI" pitchFamily="50" charset="-128"/>
                  <a:cs typeface="Meiryo UI" pitchFamily="50" charset="-128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ファースト</a:t>
                </a:r>
                <a:endParaRPr kumimoji="1" lang="en-US" altLang="ja-JP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Meiryo UI" pitchFamily="50" charset="-128"/>
                  <a:cs typeface="Meiryo UI" pitchFamily="50" charset="-128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スクエア</a:t>
                </a:r>
              </a:p>
            </p:txBody>
          </p:sp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9D1EAC9D-0ACF-4E0F-9519-A25E8FF86A64}"/>
                  </a:ext>
                </a:extLst>
              </p:cNvPr>
              <p:cNvSpPr/>
              <p:nvPr/>
            </p:nvSpPr>
            <p:spPr>
              <a:xfrm>
                <a:off x="5123113" y="4005064"/>
                <a:ext cx="792088" cy="288032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1F497D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大手町</a:t>
                </a:r>
                <a:endPara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Meiryo UI" pitchFamily="50" charset="-128"/>
                  <a:cs typeface="Meiryo UI" pitchFamily="50" charset="-128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センタービル</a:t>
                </a:r>
                <a:endPara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82282F97-D9BE-4E86-8700-FFB187FBB564}"/>
                  </a:ext>
                </a:extLst>
              </p:cNvPr>
              <p:cNvSpPr/>
              <p:nvPr/>
            </p:nvSpPr>
            <p:spPr>
              <a:xfrm>
                <a:off x="4644008" y="3645024"/>
                <a:ext cx="1283148" cy="288032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1F497D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600" kern="0" dirty="0">
                    <a:solidFill>
                      <a:prstClr val="black"/>
                    </a:solidFill>
                    <a:latin typeface="游ゴシック 本文"/>
                    <a:ea typeface="Meiryo UI" pitchFamily="50" charset="-128"/>
                    <a:cs typeface="Meiryo UI" pitchFamily="50" charset="-128"/>
                  </a:rPr>
                  <a:t>大手町パークビルディング</a:t>
                </a:r>
                <a:endParaRPr kumimoji="1" lang="ja-JP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98" name="円/楕円 45">
                <a:extLst>
                  <a:ext uri="{FF2B5EF4-FFF2-40B4-BE49-F238E27FC236}">
                    <a16:creationId xmlns:a16="http://schemas.microsoft.com/office/drawing/2014/main" id="{36D23525-27AD-4970-92D7-C45AE6B8F8CA}"/>
                  </a:ext>
                </a:extLst>
              </p:cNvPr>
              <p:cNvSpPr/>
              <p:nvPr/>
            </p:nvSpPr>
            <p:spPr>
              <a:xfrm rot="1343578">
                <a:off x="6400203" y="3328989"/>
                <a:ext cx="288032" cy="288032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本文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9" name="円/楕円 46">
                <a:extLst>
                  <a:ext uri="{FF2B5EF4-FFF2-40B4-BE49-F238E27FC236}">
                    <a16:creationId xmlns:a16="http://schemas.microsoft.com/office/drawing/2014/main" id="{ABA52C7B-4EEB-4853-AD64-B43440EF2F5A}"/>
                  </a:ext>
                </a:extLst>
              </p:cNvPr>
              <p:cNvSpPr/>
              <p:nvPr/>
            </p:nvSpPr>
            <p:spPr>
              <a:xfrm rot="903233">
                <a:off x="7491865" y="3324529"/>
                <a:ext cx="288032" cy="288032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本文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0" name="円/楕円 47">
                <a:extLst>
                  <a:ext uri="{FF2B5EF4-FFF2-40B4-BE49-F238E27FC236}">
                    <a16:creationId xmlns:a16="http://schemas.microsoft.com/office/drawing/2014/main" id="{E0658F41-FDDF-4699-9768-66D723C28BBB}"/>
                  </a:ext>
                </a:extLst>
              </p:cNvPr>
              <p:cNvSpPr/>
              <p:nvPr/>
            </p:nvSpPr>
            <p:spPr>
              <a:xfrm rot="1943366">
                <a:off x="7829627" y="3518275"/>
                <a:ext cx="288032" cy="288032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本文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1" name="円/楕円 48">
                <a:extLst>
                  <a:ext uri="{FF2B5EF4-FFF2-40B4-BE49-F238E27FC236}">
                    <a16:creationId xmlns:a16="http://schemas.microsoft.com/office/drawing/2014/main" id="{5CD8DDB8-E04D-4797-8E81-46C3BC5EE7F1}"/>
                  </a:ext>
                </a:extLst>
              </p:cNvPr>
              <p:cNvSpPr/>
              <p:nvPr/>
            </p:nvSpPr>
            <p:spPr>
              <a:xfrm rot="2334712">
                <a:off x="5953655" y="4135577"/>
                <a:ext cx="288032" cy="288032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本文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2" name="円/楕円 49">
                <a:extLst>
                  <a:ext uri="{FF2B5EF4-FFF2-40B4-BE49-F238E27FC236}">
                    <a16:creationId xmlns:a16="http://schemas.microsoft.com/office/drawing/2014/main" id="{8F02B412-DC80-4522-8B29-46C14C89D245}"/>
                  </a:ext>
                </a:extLst>
              </p:cNvPr>
              <p:cNvSpPr/>
              <p:nvPr/>
            </p:nvSpPr>
            <p:spPr>
              <a:xfrm rot="916997">
                <a:off x="8001024" y="4325965"/>
                <a:ext cx="288032" cy="288032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本文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3" name="円/楕円 50">
                <a:extLst>
                  <a:ext uri="{FF2B5EF4-FFF2-40B4-BE49-F238E27FC236}">
                    <a16:creationId xmlns:a16="http://schemas.microsoft.com/office/drawing/2014/main" id="{A468327A-C561-488C-A064-7DA481659879}"/>
                  </a:ext>
                </a:extLst>
              </p:cNvPr>
              <p:cNvSpPr/>
              <p:nvPr/>
            </p:nvSpPr>
            <p:spPr>
              <a:xfrm rot="1830988">
                <a:off x="7289477" y="4311923"/>
                <a:ext cx="288032" cy="288032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本文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" name="円/楕円 51">
                <a:extLst>
                  <a:ext uri="{FF2B5EF4-FFF2-40B4-BE49-F238E27FC236}">
                    <a16:creationId xmlns:a16="http://schemas.microsoft.com/office/drawing/2014/main" id="{C1F65115-D0F4-4458-B44B-C99E77DE3219}"/>
                  </a:ext>
                </a:extLst>
              </p:cNvPr>
              <p:cNvSpPr/>
              <p:nvPr/>
            </p:nvSpPr>
            <p:spPr>
              <a:xfrm rot="1343578">
                <a:off x="5984157" y="3312987"/>
                <a:ext cx="288032" cy="288032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本文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5" name="円/楕円 52">
                <a:extLst>
                  <a:ext uri="{FF2B5EF4-FFF2-40B4-BE49-F238E27FC236}">
                    <a16:creationId xmlns:a16="http://schemas.microsoft.com/office/drawing/2014/main" id="{F3359422-10DA-4E31-9F12-903AB8B985D5}"/>
                  </a:ext>
                </a:extLst>
              </p:cNvPr>
              <p:cNvSpPr/>
              <p:nvPr/>
            </p:nvSpPr>
            <p:spPr>
              <a:xfrm>
                <a:off x="4760020" y="2320876"/>
                <a:ext cx="172020" cy="172020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 本文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D1266F26-1646-4255-AC34-38875E3D729A}"/>
                  </a:ext>
                </a:extLst>
              </p:cNvPr>
              <p:cNvSpPr txBox="1"/>
              <p:nvPr/>
            </p:nvSpPr>
            <p:spPr>
              <a:xfrm>
                <a:off x="4860032" y="2292841"/>
                <a:ext cx="100811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・・・　ＭＣＶ設置箇所</a:t>
                </a:r>
              </a:p>
            </p:txBody>
          </p:sp>
          <p:sp>
            <p:nvSpPr>
              <p:cNvPr id="107" name="正方形/長方形 106">
                <a:extLst>
                  <a:ext uri="{FF2B5EF4-FFF2-40B4-BE49-F238E27FC236}">
                    <a16:creationId xmlns:a16="http://schemas.microsoft.com/office/drawing/2014/main" id="{A2FB6E02-7E11-4E20-9F0C-0CE05E5B3180}"/>
                  </a:ext>
                </a:extLst>
              </p:cNvPr>
              <p:cNvSpPr/>
              <p:nvPr/>
            </p:nvSpPr>
            <p:spPr>
              <a:xfrm>
                <a:off x="7092280" y="4005064"/>
                <a:ext cx="720080" cy="288032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1F497D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OOTEMORI</a:t>
                </a:r>
              </a:p>
            </p:txBody>
          </p:sp>
          <p:sp>
            <p:nvSpPr>
              <p:cNvPr id="108" name="正方形/長方形 107">
                <a:extLst>
                  <a:ext uri="{FF2B5EF4-FFF2-40B4-BE49-F238E27FC236}">
                    <a16:creationId xmlns:a16="http://schemas.microsoft.com/office/drawing/2014/main" id="{2A6D69E8-8AFA-46BC-B113-8B0010989B37}"/>
                  </a:ext>
                </a:extLst>
              </p:cNvPr>
              <p:cNvSpPr/>
              <p:nvPr/>
            </p:nvSpPr>
            <p:spPr>
              <a:xfrm>
                <a:off x="7092280" y="4647993"/>
                <a:ext cx="720080" cy="288032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1F497D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 本文"/>
                    <a:ea typeface="Meiryo UI" pitchFamily="50" charset="-128"/>
                    <a:cs typeface="Meiryo UI" pitchFamily="50" charset="-128"/>
                  </a:rPr>
                  <a:t>丸の内永楽ビル</a:t>
                </a:r>
                <a:endParaRPr kumimoji="1" lang="en-US" altLang="ja-JP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Meiryo UI" pitchFamily="50" charset="-128"/>
                  <a:cs typeface="Meiryo UI" pitchFamily="50" charset="-128"/>
                </a:endParaRPr>
              </a:p>
            </p:txBody>
          </p:sp>
        </p:grp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B1AFCA71-CA7D-46EF-9ACE-3C6BA91EE412}"/>
                </a:ext>
              </a:extLst>
            </p:cNvPr>
            <p:cNvSpPr/>
            <p:nvPr/>
          </p:nvSpPr>
          <p:spPr>
            <a:xfrm>
              <a:off x="7847856" y="2852936"/>
              <a:ext cx="1296144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Meiryo UI" pitchFamily="50" charset="-128"/>
                  <a:cs typeface="Meiryo UI" pitchFamily="50" charset="-128"/>
                </a:rPr>
                <a:t>JR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Meiryo UI" pitchFamily="50" charset="-128"/>
                  <a:cs typeface="Meiryo UI" pitchFamily="50" charset="-128"/>
                </a:rPr>
                <a:t>東京駅</a:t>
              </a: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9E628119-956E-471F-BD26-E0AF1250661E}"/>
              </a:ext>
            </a:extLst>
          </p:cNvPr>
          <p:cNvGrpSpPr/>
          <p:nvPr/>
        </p:nvGrpSpPr>
        <p:grpSpPr>
          <a:xfrm>
            <a:off x="236750" y="4227703"/>
            <a:ext cx="4509492" cy="1461731"/>
            <a:chOff x="3899737" y="4247454"/>
            <a:chExt cx="4509492" cy="1461731"/>
          </a:xfrm>
        </p:grpSpPr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D1168706-21FE-47C0-84E4-97F5A83DABAD}"/>
                </a:ext>
              </a:extLst>
            </p:cNvPr>
            <p:cNvSpPr txBox="1"/>
            <p:nvPr/>
          </p:nvSpPr>
          <p:spPr>
            <a:xfrm>
              <a:off x="3899737" y="4247454"/>
              <a:ext cx="1155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＜対象期間＞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50A4A7F6-35C3-4293-A2A1-1A0E21723599}"/>
                </a:ext>
              </a:extLst>
            </p:cNvPr>
            <p:cNvSpPr txBox="1"/>
            <p:nvPr/>
          </p:nvSpPr>
          <p:spPr>
            <a:xfrm>
              <a:off x="3899898" y="4442108"/>
              <a:ext cx="2694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①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7/6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/12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②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/13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/19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③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/20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7/26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④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7/27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78A49B7C-1CF5-422D-9943-05C3D38D3DF6}"/>
                </a:ext>
              </a:extLst>
            </p:cNvPr>
            <p:cNvSpPr txBox="1"/>
            <p:nvPr/>
          </p:nvSpPr>
          <p:spPr>
            <a:xfrm>
              <a:off x="5843953" y="4431912"/>
              <a:ext cx="2565276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⑤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8/9  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⑥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8/10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8/16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⑦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8/17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8/23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⑧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8/24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8/30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⑨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8/31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9/6 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　　　　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各期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日間・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15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秒放映</a:t>
              </a:r>
              <a:endPara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pic>
        <p:nvPicPr>
          <p:cNvPr id="51" name="図 50">
            <a:extLst>
              <a:ext uri="{FF2B5EF4-FFF2-40B4-BE49-F238E27FC236}">
                <a16:creationId xmlns:a16="http://schemas.microsoft.com/office/drawing/2014/main" id="{EBE720A4-E3AF-EC41-991B-07AA81E4F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6" y="144563"/>
            <a:ext cx="591027" cy="5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CF950BC0-C0A1-461A-8094-FB9719CEC6BE}"/>
              </a:ext>
            </a:extLst>
          </p:cNvPr>
          <p:cNvSpPr/>
          <p:nvPr/>
        </p:nvSpPr>
        <p:spPr>
          <a:xfrm>
            <a:off x="336404" y="1123877"/>
            <a:ext cx="8551783" cy="46166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こちらの商品は通常の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1week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スポットとは</a:t>
            </a:r>
            <a:r>
              <a:rPr kumimoji="1" lang="ja-JP" altLang="en-US" sz="12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異なり、</a:t>
            </a:r>
            <a:r>
              <a:rPr kumimoji="1" lang="en-US" altLang="ja-JP" sz="12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1</a:t>
            </a:r>
            <a:r>
              <a:rPr kumimoji="1" lang="ja-JP" altLang="en-US" sz="12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社が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独占して「全エリア・全申込枠分」の放映が可能となっております。</a:t>
            </a:r>
            <a:endParaRPr kumimoji="1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表参道駅から押上駅まで東京メトロの主要駅を中心に、都心全体へ向けた広告展開を実施できます。</a:t>
            </a:r>
            <a:endParaRPr kumimoji="1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85" name="Rectangle 110">
            <a:extLst>
              <a:ext uri="{FF2B5EF4-FFF2-40B4-BE49-F238E27FC236}">
                <a16:creationId xmlns:a16="http://schemas.microsoft.com/office/drawing/2014/main" id="{C1787BF1-B6CC-410D-90CF-BA572DE3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17" y="773353"/>
            <a:ext cx="5317708" cy="370624"/>
          </a:xfrm>
          <a:prstGeom prst="rect">
            <a:avLst/>
          </a:prstGeom>
          <a:noFill/>
          <a:ln w="9525" cmpd="thinThick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新媒体のトライアル価格！</a:t>
            </a:r>
          </a:p>
        </p:txBody>
      </p: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11D93A5C-2ADA-44C4-B6F3-3A70DC2FB164}"/>
              </a:ext>
            </a:extLst>
          </p:cNvPr>
          <p:cNvGrpSpPr/>
          <p:nvPr/>
        </p:nvGrpSpPr>
        <p:grpSpPr>
          <a:xfrm>
            <a:off x="325443" y="5632985"/>
            <a:ext cx="4621662" cy="1005735"/>
            <a:chOff x="323562" y="5616563"/>
            <a:chExt cx="4621662" cy="1005735"/>
          </a:xfrm>
        </p:grpSpPr>
        <p:sp>
          <p:nvSpPr>
            <p:cNvPr id="87" name="テキスト ボックス 30">
              <a:extLst>
                <a:ext uri="{FF2B5EF4-FFF2-40B4-BE49-F238E27FC236}">
                  <a16:creationId xmlns:a16="http://schemas.microsoft.com/office/drawing/2014/main" id="{CF4BD816-16ED-4FA5-AF6F-AF83DD8C2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433" y="5837468"/>
              <a:ext cx="4580791" cy="78483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50" charset="-128"/>
                  <a:cs typeface="+mn-cs"/>
                </a:rPr>
                <a:t>※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50" charset="-128"/>
                  <a:cs typeface="+mn-cs"/>
                </a:rPr>
                <a:t>通常通り広告システムからお申込下さい。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50" charset="-128"/>
                  <a:cs typeface="+mn-cs"/>
                </a:rPr>
                <a:t>※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50" charset="-128"/>
                  <a:cs typeface="+mn-cs"/>
                </a:rPr>
                <a:t>放映素材の納品締切日は各媒体ごとで異なります。詳細は別途資料をご覧下さい。  </a:t>
              </a: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50" charset="-128"/>
                  <a:cs typeface="+mn-cs"/>
                </a:rPr>
                <a:t>   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50" charset="-128"/>
                  <a:cs typeface="+mn-cs"/>
                </a:rPr>
                <a:t>なお、納品期限を過ぎた場合、別途費用がかかります。予めご了承下さい。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50" charset="-128"/>
                  <a:cs typeface="+mn-cs"/>
                </a:rPr>
                <a:t>※ 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50" charset="-128"/>
                  <a:cs typeface="+mn-cs"/>
                </a:rPr>
                <a:t>ロール切替などで複数素材を使用される場合は、それぞれの媒体ごとで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50" charset="-128"/>
                  <a:cs typeface="+mn-cs"/>
                </a:rPr>
                <a:t>　 既定のオプション費用が発生致します</a:t>
              </a:r>
              <a:r>
                <a:rPr kumimoji="1" lang="ja-JP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Yu Gothic Medium" panose="020B0500000000000000" pitchFamily="50" charset="-128"/>
                  <a:cs typeface="+mn-cs"/>
                </a:rPr>
                <a:t>。</a:t>
              </a: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0973B2DD-0929-444F-9E2D-FEB76AAD89DB}"/>
                </a:ext>
              </a:extLst>
            </p:cNvPr>
            <p:cNvSpPr txBox="1"/>
            <p:nvPr/>
          </p:nvSpPr>
          <p:spPr>
            <a:xfrm>
              <a:off x="323562" y="5616563"/>
              <a:ext cx="10081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本文"/>
                  <a:ea typeface="游ゴシック" panose="020B0400000000000000" pitchFamily="50" charset="-128"/>
                  <a:cs typeface="+mn-cs"/>
                </a:rPr>
                <a:t>＜備考＞</a:t>
              </a:r>
            </a:p>
          </p:txBody>
        </p:sp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B28865D-1157-4A14-8B20-C43E52BD6AA0}"/>
              </a:ext>
            </a:extLst>
          </p:cNvPr>
          <p:cNvSpPr txBox="1"/>
          <p:nvPr/>
        </p:nvSpPr>
        <p:spPr>
          <a:xfrm>
            <a:off x="999179" y="227448"/>
            <a:ext cx="788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L.MWV1week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ジャック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夏期特価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販売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7A7485D-0C50-44B9-B07E-82190A5F4DE3}"/>
              </a:ext>
            </a:extLst>
          </p:cNvPr>
          <p:cNvSpPr txBox="1"/>
          <p:nvPr/>
        </p:nvSpPr>
        <p:spPr>
          <a:xfrm>
            <a:off x="285248" y="1764987"/>
            <a:ext cx="1540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34" charset="-128"/>
                <a:cs typeface="+mn-cs"/>
              </a:rPr>
              <a:t>＜掲出イメージ＞</a:t>
            </a:r>
          </a:p>
        </p:txBody>
      </p:sp>
      <p:sp>
        <p:nvSpPr>
          <p:cNvPr id="95" name="Rectangle 8">
            <a:extLst>
              <a:ext uri="{FF2B5EF4-FFF2-40B4-BE49-F238E27FC236}">
                <a16:creationId xmlns:a16="http://schemas.microsoft.com/office/drawing/2014/main" id="{0393D13F-7F19-4A52-96EE-D410424DE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45" y="5521653"/>
            <a:ext cx="3631942" cy="963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・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MWV1week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ジャック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　■定価￥</a:t>
            </a:r>
            <a:r>
              <a:rPr lang="en-US" altLang="ja-JP" sz="1400" dirty="0">
                <a:solidFill>
                  <a:prstClr val="black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2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,700,000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のところ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　　　　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￥</a:t>
            </a:r>
            <a:r>
              <a:rPr kumimoji="0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1,200,000</a:t>
            </a:r>
            <a:r>
              <a:rPr kumimoji="0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＜</a:t>
            </a:r>
            <a:r>
              <a:rPr lang="en-US" altLang="ja-JP" b="1" u="sng">
                <a:solidFill>
                  <a:srgbClr val="0000FF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5</a:t>
            </a:r>
            <a:r>
              <a:rPr lang="en-US" altLang="ja-JP" b="1" u="sng" dirty="0">
                <a:solidFill>
                  <a:srgbClr val="0000FF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6</a:t>
            </a:r>
            <a:r>
              <a:rPr kumimoji="0" lang="ja-JP" altLang="en-US" sz="18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％</a:t>
            </a:r>
            <a:r>
              <a:rPr kumimoji="0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ＯＦＦ＞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96" name="Rectangle 19">
            <a:extLst>
              <a:ext uri="{FF2B5EF4-FFF2-40B4-BE49-F238E27FC236}">
                <a16:creationId xmlns:a16="http://schemas.microsoft.com/office/drawing/2014/main" id="{973AF39F-4344-482E-A40B-D3C599B72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678" y="1763539"/>
            <a:ext cx="132480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本文"/>
                <a:ea typeface="游ゴシック" panose="020B0400000000000000" pitchFamily="50" charset="-128"/>
                <a:cs typeface="+mn-cs"/>
              </a:rPr>
              <a:t>＜放映箇所＞</a:t>
            </a:r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77F32386-3645-4BF5-AEAF-006572A9B8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5952" y="2037314"/>
            <a:ext cx="3582235" cy="2546979"/>
          </a:xfrm>
          <a:prstGeom prst="rect">
            <a:avLst/>
          </a:prstGeom>
        </p:spPr>
      </p:pic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8ACAD7DF-CEFE-4E01-9361-04EADF6786FC}"/>
              </a:ext>
            </a:extLst>
          </p:cNvPr>
          <p:cNvGrpSpPr/>
          <p:nvPr/>
        </p:nvGrpSpPr>
        <p:grpSpPr>
          <a:xfrm>
            <a:off x="336404" y="2036581"/>
            <a:ext cx="5045927" cy="1578312"/>
            <a:chOff x="146403" y="2237310"/>
            <a:chExt cx="5045927" cy="1578312"/>
          </a:xfrm>
        </p:grpSpPr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3F5B7950-2CA3-4B9C-835C-5E94632A3C1A}"/>
                </a:ext>
              </a:extLst>
            </p:cNvPr>
            <p:cNvGrpSpPr/>
            <p:nvPr/>
          </p:nvGrpSpPr>
          <p:grpSpPr>
            <a:xfrm>
              <a:off x="146403" y="2237310"/>
              <a:ext cx="2305709" cy="1578312"/>
              <a:chOff x="1451218" y="3350974"/>
              <a:chExt cx="1970745" cy="1372052"/>
            </a:xfrm>
          </p:grpSpPr>
          <p:sp>
            <p:nvSpPr>
              <p:cNvPr id="104" name="正方形/長方形 103">
                <a:extLst>
                  <a:ext uri="{FF2B5EF4-FFF2-40B4-BE49-F238E27FC236}">
                    <a16:creationId xmlns:a16="http://schemas.microsoft.com/office/drawing/2014/main" id="{DDE27F2D-775A-41D6-AC7A-BCE7BE07E4FE}"/>
                  </a:ext>
                </a:extLst>
              </p:cNvPr>
              <p:cNvSpPr/>
              <p:nvPr/>
            </p:nvSpPr>
            <p:spPr>
              <a:xfrm>
                <a:off x="1548679" y="4492194"/>
                <a:ext cx="531419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GP創英角ｺﾞｼｯｸUB" pitchFamily="50" charset="-128"/>
                    <a:ea typeface="HGP創英角ｺﾞｼｯｸUB" pitchFamily="50" charset="-128"/>
                    <a:cs typeface="+mn-cs"/>
                  </a:rPr>
                  <a:t>ＭＤＮ</a:t>
                </a:r>
                <a:endPara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pic>
            <p:nvPicPr>
              <p:cNvPr id="105" name="図 104">
                <a:extLst>
                  <a:ext uri="{FF2B5EF4-FFF2-40B4-BE49-F238E27FC236}">
                    <a16:creationId xmlns:a16="http://schemas.microsoft.com/office/drawing/2014/main" id="{1ABDF028-4DA2-4502-8ECA-AF68732C1C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84" r="-922"/>
              <a:stretch/>
            </p:blipFill>
            <p:spPr>
              <a:xfrm>
                <a:off x="1475175" y="3350974"/>
                <a:ext cx="1946788" cy="1324057"/>
              </a:xfrm>
              <a:prstGeom prst="rect">
                <a:avLst/>
              </a:prstGeom>
            </p:spPr>
          </p:pic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726175EF-3BB3-4E82-A094-FDFFFF5AF27A}"/>
                  </a:ext>
                </a:extLst>
              </p:cNvPr>
              <p:cNvSpPr txBox="1"/>
              <p:nvPr/>
            </p:nvSpPr>
            <p:spPr>
              <a:xfrm>
                <a:off x="1451218" y="4454617"/>
                <a:ext cx="1316982" cy="220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有楽町線 有楽町駅</a:t>
                </a:r>
                <a:endPara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9B05103E-7A57-48C8-AEFC-CE113BC78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6936" y="2252300"/>
              <a:ext cx="2259826" cy="1508112"/>
            </a:xfrm>
            <a:prstGeom prst="rect">
              <a:avLst/>
            </a:prstGeom>
          </p:spPr>
        </p:pic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C001191F-8A78-41BE-AE6B-1B015FA58BBE}"/>
                </a:ext>
              </a:extLst>
            </p:cNvPr>
            <p:cNvSpPr txBox="1"/>
            <p:nvPr/>
          </p:nvSpPr>
          <p:spPr>
            <a:xfrm>
              <a:off x="3651503" y="3506863"/>
              <a:ext cx="15408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銀座線 表参道駅</a:t>
              </a:r>
              <a:endPara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sp>
        <p:nvSpPr>
          <p:cNvPr id="107" name="正方形/長方形 37">
            <a:extLst>
              <a:ext uri="{FF2B5EF4-FFF2-40B4-BE49-F238E27FC236}">
                <a16:creationId xmlns:a16="http://schemas.microsoft.com/office/drawing/2014/main" id="{5A9FF106-B76C-4F82-9727-5310CA32F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69" y="3658638"/>
            <a:ext cx="45724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  &lt;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媒体詳細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【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設　　置　　駅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】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：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19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駅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23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エリア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【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面　　　　　数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】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：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23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面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【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モニターサイズ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】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：表参道駅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…55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インチ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×4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面（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4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面マルチ）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　　　　　　　　　　その他　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…80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インチ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8" name="Rectangle 19">
            <a:extLst>
              <a:ext uri="{FF2B5EF4-FFF2-40B4-BE49-F238E27FC236}">
                <a16:creationId xmlns:a16="http://schemas.microsoft.com/office/drawing/2014/main" id="{CE07AE2F-62DA-47D5-9E01-811C53C9F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656" y="5260602"/>
            <a:ext cx="1370825" cy="2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＜広告料金（税別）＞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4D7B2B-F5CA-4507-973D-58B79E4786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6163" y="2398540"/>
            <a:ext cx="1793015" cy="607716"/>
          </a:xfrm>
          <a:prstGeom prst="rect">
            <a:avLst/>
          </a:prstGeom>
          <a:scene3d>
            <a:camera prst="perspectiveHeroicExtremeLeftFacing">
              <a:rot lat="0" lon="3600000" rev="21593535"/>
            </a:camera>
            <a:lightRig rig="threePt" dir="t"/>
          </a:scene3d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9E628119-956E-471F-BD26-E0AF1250661E}"/>
              </a:ext>
            </a:extLst>
          </p:cNvPr>
          <p:cNvGrpSpPr/>
          <p:nvPr/>
        </p:nvGrpSpPr>
        <p:grpSpPr>
          <a:xfrm>
            <a:off x="355002" y="4503173"/>
            <a:ext cx="4509492" cy="1384787"/>
            <a:chOff x="3899737" y="4247454"/>
            <a:chExt cx="4509492" cy="1384787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1168706-21FE-47C0-84E4-97F5A83DABAD}"/>
                </a:ext>
              </a:extLst>
            </p:cNvPr>
            <p:cNvSpPr txBox="1"/>
            <p:nvPr/>
          </p:nvSpPr>
          <p:spPr>
            <a:xfrm>
              <a:off x="3899737" y="4247454"/>
              <a:ext cx="1155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＜対象期間＞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0A4A7F6-35C3-4293-A2A1-1A0E21723599}"/>
                </a:ext>
              </a:extLst>
            </p:cNvPr>
            <p:cNvSpPr txBox="1"/>
            <p:nvPr/>
          </p:nvSpPr>
          <p:spPr>
            <a:xfrm>
              <a:off x="3899898" y="4442108"/>
              <a:ext cx="2694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①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7/6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/12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②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/13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/19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③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/20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7/26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④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7/27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78A49B7C-1CF5-422D-9943-05C3D38D3DF6}"/>
                </a:ext>
              </a:extLst>
            </p:cNvPr>
            <p:cNvSpPr txBox="1"/>
            <p:nvPr/>
          </p:nvSpPr>
          <p:spPr>
            <a:xfrm>
              <a:off x="5843953" y="4431912"/>
              <a:ext cx="2565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⑤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8/9  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⑥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8/10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8/16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⑦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8/17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8/23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⑧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8/24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8/30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⑨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8/31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（月）～ 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9/6 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  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（日）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                      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各期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日間・</a:t>
              </a: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15</a:t>
              </a:r>
              <a:r>
                <a:rPr kumimoji="0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</a:rPr>
                <a:t>秒放映</a:t>
              </a:r>
              <a:endPara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F8AF3C1D-8C28-244E-8C0B-6338A90BBA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6" y="144563"/>
            <a:ext cx="591027" cy="5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4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1293</TotalTime>
  <Words>2136</Words>
  <Application>Microsoft Office PowerPoint</Application>
  <PresentationFormat>画面に合わせる (4:3)</PresentationFormat>
  <Paragraphs>325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HGP創英角ｺﾞｼｯｸUB</vt:lpstr>
      <vt:lpstr>Meiryo UI</vt:lpstr>
      <vt:lpstr>メイリオ</vt:lpstr>
      <vt:lpstr>游ゴシック</vt:lpstr>
      <vt:lpstr>游ゴシック Light</vt:lpstr>
      <vt:lpstr>游ゴシック Medium</vt:lpstr>
      <vt:lpstr>游ゴシック 本文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川合秀典</dc:creator>
  <cp:lastModifiedBy>tarigaru</cp:lastModifiedBy>
  <cp:revision>107</cp:revision>
  <cp:lastPrinted>2020-05-11T06:41:43Z</cp:lastPrinted>
  <dcterms:created xsi:type="dcterms:W3CDTF">2019-12-27T06:45:07Z</dcterms:created>
  <dcterms:modified xsi:type="dcterms:W3CDTF">2020-05-13T01:09:16Z</dcterms:modified>
</cp:coreProperties>
</file>