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65" r:id="rId2"/>
  </p:sldIdLst>
  <p:sldSz cx="9144000" cy="6858000" type="screen4x3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2F9F"/>
    <a:srgbClr val="FF99CC"/>
    <a:srgbClr val="FFFF66"/>
    <a:srgbClr val="F600C1"/>
    <a:srgbClr val="8FFF71"/>
    <a:srgbClr val="77FF6D"/>
    <a:srgbClr val="4F03E7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D06DB-4865-4D5F-AF56-EBC7F34BAD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61533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05B56-1B73-42D9-80CF-E6567CF06B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5648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046B5-8277-434A-B1A3-310A71AE9D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1629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53D75-3AEE-4B99-8C9E-9678A2E90F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1651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5BC46-CCE5-4F3F-9E52-55F0B203B2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400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EF956-0138-49F1-B70C-5A4C504C4B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38341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6D398-C0F4-40CC-B529-4E927A75BB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12951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B3133-EFBC-42CF-9FCA-A45284B8DC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9027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373D4-082B-4AC0-844C-747260F88B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52139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70DFA-F048-40CC-8C22-BA6B0D60C6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8169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8CAA4-F458-4077-BF1D-A53001E9F1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758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0307A785-32FF-4064-973C-F4084F344F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808409"/>
              </p:ext>
            </p:extLst>
          </p:nvPr>
        </p:nvGraphicFramePr>
        <p:xfrm>
          <a:off x="92336" y="2378111"/>
          <a:ext cx="9011393" cy="3885533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901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103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7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対象媒体</a:t>
                      </a:r>
                      <a:endParaRPr kumimoji="1" lang="en-US" altLang="ja-JP" sz="1200" b="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49" marR="91449" marT="45722" marB="4572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地下鉄３線（浅草線・三田線・新宿線）への同時掲出</a:t>
                      </a:r>
                    </a:p>
                  </a:txBody>
                  <a:tcPr marL="91449" marR="91449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適用対象</a:t>
                      </a:r>
                      <a:endParaRPr kumimoji="1" lang="en-US" altLang="ja-JP" sz="1200" b="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49" marR="91449" marT="45722" marB="4572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2020</a:t>
                      </a:r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月１日（水）～</a:t>
                      </a:r>
                      <a:r>
                        <a:rPr kumimoji="1" lang="en-US" altLang="ja-JP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2020</a:t>
                      </a:r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年６月１２日（金）掲出開始分（</a:t>
                      </a:r>
                      <a:r>
                        <a:rPr kumimoji="1" lang="en-US" altLang="ja-JP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日（日）掲出終了）</a:t>
                      </a:r>
                    </a:p>
                  </a:txBody>
                  <a:tcPr marL="91449" marR="91449" marT="45722" marB="45722" anchor="ctr"/>
                </a:tc>
                <a:extLst>
                  <a:ext uri="{0D108BD9-81ED-4DB2-BD59-A6C34878D82A}">
                    <a16:rowId xmlns:a16="http://schemas.microsoft.com/office/drawing/2014/main" val="598731475"/>
                  </a:ext>
                </a:extLst>
              </a:tr>
              <a:tr h="20797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料　　金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49" marR="91449" marT="45722" marB="4572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　　　　　　　　　　　　　</a:t>
                      </a:r>
                      <a:endParaRPr kumimoji="1" lang="en-US" altLang="ja-JP" sz="1200" b="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49" marR="91449" marT="45722" marB="4572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05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</a:p>
                  </a:txBody>
                  <a:tcPr marL="91449" marR="91449" marT="45722" marB="4572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・同一広告主、同一商材とします。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掲出開始月２か月前の第１営業日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から決定優先での受け付けとなります。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・その他割引（官庁割引等）との併用不可。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・パチンコ広告は適用不可。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・対象期間内のお申し込みは３期（３か月）までとします。</a:t>
                      </a:r>
                    </a:p>
                  </a:txBody>
                  <a:tcPr marL="91449" marR="91449" marT="45722" marB="45722" anchor="ctr"/>
                </a:tc>
                <a:extLst>
                  <a:ext uri="{0D108BD9-81ED-4DB2-BD59-A6C34878D82A}">
                    <a16:rowId xmlns:a16="http://schemas.microsoft.com/office/drawing/2014/main" val="4001475746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440335" y="1944985"/>
            <a:ext cx="823595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ja-JP" altLang="en-US" sz="2000" b="1" dirty="0">
                <a:solidFill>
                  <a:srgbClr val="0000FF"/>
                </a:solidFill>
                <a:latin typeface="Ebrima" panose="02000000000000000000" pitchFamily="2" charset="0"/>
                <a:cs typeface="Ebrima" panose="02000000000000000000" pitchFamily="2" charset="0"/>
              </a:rPr>
              <a:t>　</a:t>
            </a:r>
            <a:r>
              <a:rPr lang="ja-JP" altLang="en-US" sz="2400" b="1" dirty="0">
                <a:solidFill>
                  <a:srgbClr val="0000FF"/>
                </a:solidFill>
                <a:latin typeface="Ebrima" panose="02000000000000000000" pitchFamily="2" charset="0"/>
                <a:cs typeface="Ebrima" panose="02000000000000000000" pitchFamily="2" charset="0"/>
              </a:rPr>
              <a:t>　　 </a:t>
            </a: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Ebrima" panose="02000000000000000000" pitchFamily="2" charset="0"/>
              </a:rPr>
              <a:t>浅草線・三田線・新宿線にお得に掲出いただけます！</a:t>
            </a:r>
            <a:endParaRPr lang="ja-JP" altLang="en-US" sz="2000" b="1" dirty="0">
              <a:solidFill>
                <a:schemeClr val="tx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Ebrima" panose="02000000000000000000" pitchFamily="2" charset="0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-6350" y="0"/>
            <a:ext cx="9150350" cy="1257300"/>
          </a:xfrm>
          <a:prstGeom prst="rect">
            <a:avLst/>
          </a:prstGeom>
          <a:solidFill>
            <a:srgbClr val="FA38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3" name="円/楕円 12"/>
          <p:cNvSpPr/>
          <p:nvPr/>
        </p:nvSpPr>
        <p:spPr bwMode="auto">
          <a:xfrm>
            <a:off x="6350" y="685800"/>
            <a:ext cx="1065213" cy="1143000"/>
          </a:xfrm>
          <a:prstGeom prst="ellipse">
            <a:avLst/>
          </a:prstGeom>
          <a:solidFill>
            <a:srgbClr val="FA38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4" name="円/楕円 13"/>
          <p:cNvSpPr/>
          <p:nvPr/>
        </p:nvSpPr>
        <p:spPr bwMode="auto">
          <a:xfrm>
            <a:off x="1069975" y="685800"/>
            <a:ext cx="1085850" cy="1143000"/>
          </a:xfrm>
          <a:prstGeom prst="ellipse">
            <a:avLst/>
          </a:prstGeom>
          <a:solidFill>
            <a:srgbClr val="FA38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0" y="1235075"/>
            <a:ext cx="9137650" cy="669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 err="1">
                <a:solidFill>
                  <a:srgbClr val="FD35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まど</a:t>
            </a:r>
            <a:r>
              <a:rPr lang="ja-JP" altLang="en-US" sz="3600" dirty="0">
                <a:solidFill>
                  <a:srgbClr val="FD35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上ポスター得々キャンペーン</a:t>
            </a:r>
            <a:r>
              <a:rPr lang="ja-JP" altLang="en-US" sz="1000" dirty="0">
                <a:solidFill>
                  <a:srgbClr val="FD35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　　　　　　　　　　　　　　　　　　　　　　　　　　　　　　　　　　　　　　　　　　　　　　　　　　　　　</a:t>
            </a:r>
            <a:endParaRPr lang="en-US" altLang="ja-JP" sz="1000" dirty="0">
              <a:solidFill>
                <a:srgbClr val="FD359E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080" name="テキスト ボックス 20"/>
          <p:cNvSpPr txBox="1">
            <a:spLocks noChangeArrowheads="1"/>
          </p:cNvSpPr>
          <p:nvPr/>
        </p:nvSpPr>
        <p:spPr bwMode="auto">
          <a:xfrm>
            <a:off x="1493838" y="249238"/>
            <a:ext cx="55657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1">
                <a:solidFill>
                  <a:schemeClr val="bg1"/>
                </a:solidFill>
                <a:latin typeface="Arial" charset="0"/>
              </a:rPr>
              <a:t>Vehicle Media</a:t>
            </a:r>
            <a:r>
              <a:rPr lang="ja-JP" altLang="en-US" sz="6000" b="1">
                <a:solidFill>
                  <a:schemeClr val="bg1"/>
                </a:solidFill>
                <a:latin typeface="Arial" charset="0"/>
              </a:rPr>
              <a:t> </a:t>
            </a:r>
            <a:r>
              <a:rPr lang="ja-JP" altLang="en-US" sz="1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rPr>
              <a:t>地下鉄車両メディア</a:t>
            </a:r>
            <a:r>
              <a:rPr lang="en-US" altLang="ja-JP" sz="1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rPr>
              <a:t> </a:t>
            </a:r>
            <a:endParaRPr lang="ja-JP" altLang="en-US" sz="1400">
              <a:solidFill>
                <a:schemeClr val="bg1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8" name="Rectangle 111"/>
          <p:cNvSpPr>
            <a:spLocks noChangeArrowheads="1"/>
          </p:cNvSpPr>
          <p:nvPr/>
        </p:nvSpPr>
        <p:spPr bwMode="auto">
          <a:xfrm>
            <a:off x="-13690" y="1905000"/>
            <a:ext cx="9144000" cy="45719"/>
          </a:xfrm>
          <a:prstGeom prst="rect">
            <a:avLst/>
          </a:prstGeom>
          <a:gradFill rotWithShape="1">
            <a:gsLst>
              <a:gs pos="0">
                <a:srgbClr val="FD359E"/>
              </a:gs>
              <a:gs pos="6000">
                <a:srgbClr val="FD359E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0" scaled="1"/>
          </a:gradFill>
          <a:ln>
            <a:noFill/>
          </a:ln>
          <a:effectLst/>
        </p:spPr>
        <p:txBody>
          <a:bodyPr wrap="none" lIns="84885" tIns="42442" rIns="84885" bIns="42442" anchor="ctr"/>
          <a:lstStyle/>
          <a:p>
            <a:pPr>
              <a:defRPr/>
            </a:pPr>
            <a:endParaRPr lang="ja-JP" altLang="en-US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540916"/>
              </p:ext>
            </p:extLst>
          </p:nvPr>
        </p:nvGraphicFramePr>
        <p:xfrm>
          <a:off x="1041400" y="3276600"/>
          <a:ext cx="3305810" cy="1905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33730">
                  <a:extLst>
                    <a:ext uri="{9D8B030D-6E8A-4147-A177-3AD203B41FA5}">
                      <a16:colId xmlns:a16="http://schemas.microsoft.com/office/drawing/2014/main" val="729494767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162951483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50908114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081044736"/>
                    </a:ext>
                  </a:extLst>
                </a:gridCol>
              </a:tblGrid>
              <a:tr h="185420">
                <a:tc rowSpan="2"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路線名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枚　数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広告料金（円・税抜）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1344697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シングル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ワイド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722699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浅草線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３００枚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</a:rPr>
                        <a:t>314,000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</a:rPr>
                        <a:t>628,000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393619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三田線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２５０枚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</a:rPr>
                        <a:t>310,000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</a:rPr>
                        <a:t>620,000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671081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新宿線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３１０枚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</a:rPr>
                        <a:t>323,000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</a:rPr>
                        <a:t>646,000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0149347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4419601" y="3299791"/>
            <a:ext cx="46841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dirty="0"/>
          </a:p>
          <a:p>
            <a:r>
              <a:rPr lang="ja-JP" altLang="en-US" dirty="0"/>
              <a:t>３線シングル・ワイドを</a:t>
            </a:r>
            <a:r>
              <a:rPr lang="ja-JP" altLang="en-US" sz="2000" b="1" dirty="0">
                <a:solidFill>
                  <a:srgbClr val="FF0000"/>
                </a:solidFill>
              </a:rPr>
              <a:t>５０％ＯＦＦ</a:t>
            </a:r>
            <a:r>
              <a:rPr lang="ja-JP" altLang="en-US" dirty="0"/>
              <a:t>にてご提供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　</a:t>
            </a:r>
            <a:r>
              <a:rPr kumimoji="1" lang="ja-JP" altLang="en-US" dirty="0"/>
              <a:t>シングル</a:t>
            </a:r>
            <a:r>
              <a:rPr lang="ja-JP" altLang="en-US" dirty="0"/>
              <a:t>　　</a:t>
            </a:r>
            <a:r>
              <a:rPr lang="en-US" altLang="ja-JP" dirty="0"/>
              <a:t>947,000</a:t>
            </a:r>
            <a:r>
              <a:rPr kumimoji="1" lang="ja-JP" altLang="en-US" dirty="0"/>
              <a:t>円</a:t>
            </a:r>
            <a:r>
              <a:rPr lang="ja-JP" altLang="en-US" dirty="0"/>
              <a:t>⇒  </a:t>
            </a:r>
            <a:r>
              <a:rPr lang="en-US" altLang="ja-JP" u="sng" dirty="0">
                <a:solidFill>
                  <a:srgbClr val="FF0000"/>
                </a:solidFill>
              </a:rPr>
              <a:t>500,000</a:t>
            </a:r>
            <a:r>
              <a:rPr lang="ja-JP" altLang="en-US" u="sng" dirty="0">
                <a:solidFill>
                  <a:srgbClr val="FF0000"/>
                </a:solidFill>
              </a:rPr>
              <a:t>円</a:t>
            </a:r>
            <a:endParaRPr lang="en-US" altLang="ja-JP" u="sng" dirty="0">
              <a:solidFill>
                <a:srgbClr val="FF0000"/>
              </a:solidFill>
            </a:endParaRPr>
          </a:p>
          <a:p>
            <a:r>
              <a:rPr lang="ja-JP" altLang="en-US" dirty="0"/>
              <a:t>　ワイド　　 </a:t>
            </a:r>
            <a:r>
              <a:rPr lang="en-US" altLang="ja-JP" dirty="0"/>
              <a:t>1,894.000</a:t>
            </a:r>
            <a:r>
              <a:rPr lang="ja-JP" altLang="en-US" dirty="0"/>
              <a:t>円⇒</a:t>
            </a:r>
            <a:r>
              <a:rPr lang="en-US" altLang="ja-JP" u="sng" dirty="0">
                <a:solidFill>
                  <a:srgbClr val="FF0000"/>
                </a:solidFill>
              </a:rPr>
              <a:t>1,000,000</a:t>
            </a:r>
            <a:r>
              <a:rPr lang="ja-JP" altLang="en-US" u="sng" dirty="0">
                <a:solidFill>
                  <a:srgbClr val="FF0000"/>
                </a:solidFill>
              </a:rPr>
              <a:t>円</a:t>
            </a:r>
            <a:endParaRPr lang="en-US" altLang="ja-JP" u="sng" dirty="0">
              <a:solidFill>
                <a:srgbClr val="FF0000"/>
              </a:solidFill>
            </a:endParaRPr>
          </a:p>
          <a:p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00" y="13372"/>
            <a:ext cx="1205510" cy="120551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2616</TotalTime>
  <Words>211</Words>
  <Application>Microsoft Office PowerPoint</Application>
  <PresentationFormat>画面に合わせる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HGP創英角ｺﾞｼｯｸUB</vt:lpstr>
      <vt:lpstr>メイリオ</vt:lpstr>
      <vt:lpstr>Arial</vt:lpstr>
      <vt:lpstr>Calibri</vt:lpstr>
      <vt:lpstr>Ebrima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ota-a</dc:creator>
  <cp:lastModifiedBy>tarigaru</cp:lastModifiedBy>
  <cp:revision>179</cp:revision>
  <cp:lastPrinted>2019-12-19T01:26:54Z</cp:lastPrinted>
  <dcterms:created xsi:type="dcterms:W3CDTF">2013-10-17T06:40:23Z</dcterms:created>
  <dcterms:modified xsi:type="dcterms:W3CDTF">2020-04-03T03:55:15Z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