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65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F9F"/>
    <a:srgbClr val="FF99CC"/>
    <a:srgbClr val="FFFF66"/>
    <a:srgbClr val="F600C1"/>
    <a:srgbClr val="8FFF71"/>
    <a:srgbClr val="77FF6D"/>
    <a:srgbClr val="4F03E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06DB-4865-4D5F-AF56-EBC7F34BA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5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5B56-1B73-42D9-80CF-E6567CF06B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56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46B5-8277-434A-B1A3-310A71AE9D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62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3D75-3AEE-4B99-8C9E-9678A2E90F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65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BC46-CCE5-4F3F-9E52-55F0B203B2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00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F956-0138-49F1-B70C-5A4C504C4B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3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398-C0F4-40CC-B529-4E927A75BB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5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3133-EFBC-42CF-9FCA-A45284B8D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902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73D4-082B-4AC0-844C-747260F88B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13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0DFA-F048-40CC-8C22-BA6B0D60C6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1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8CAA4-F458-4077-BF1D-A53001E9F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0307A785-32FF-4064-973C-F4084F344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08409"/>
              </p:ext>
            </p:extLst>
          </p:nvPr>
        </p:nvGraphicFramePr>
        <p:xfrm>
          <a:off x="92336" y="2378111"/>
          <a:ext cx="9011393" cy="38855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0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7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対象媒体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地下鉄３線（浅草線・三田線・新宿線）への同時掲出</a:t>
                      </a: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適用対象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月１日（水）～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年６月１２日（金）掲出開始分（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日（日）掲出終了）</a:t>
                      </a: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598731475"/>
                  </a:ext>
                </a:extLst>
              </a:tr>
              <a:tr h="20797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料　　金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　　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91449" marR="91449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・同一広告主、同一商材とします。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掲出開始月２か月前の第１営業日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から決定優先での受け付けとなります。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・その他割引（官庁割引等）との併用不可。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・パチンコ広告は適用不可。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・対象期間内のお申し込みは３期（３か月）までとします。</a:t>
                      </a:r>
                    </a:p>
                  </a:txBody>
                  <a:tcPr marL="91449" marR="91449" marT="45722" marB="45722" anchor="ctr"/>
                </a:tc>
                <a:extLst>
                  <a:ext uri="{0D108BD9-81ED-4DB2-BD59-A6C34878D82A}">
                    <a16:rowId xmlns:a16="http://schemas.microsoft.com/office/drawing/2014/main" val="4001475746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0335" y="1944985"/>
            <a:ext cx="823595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　</a:t>
            </a:r>
            <a:r>
              <a:rPr lang="ja-JP" altLang="en-US" sz="2400" b="1" dirty="0">
                <a:solidFill>
                  <a:srgbClr val="0000FF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　　 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Ebrima" panose="02000000000000000000" pitchFamily="2" charset="0"/>
              </a:rPr>
              <a:t>浅草線・三田線・新宿線にお得に掲出いただけます！</a:t>
            </a:r>
            <a:endParaRPr lang="ja-JP" altLang="en-US" sz="2000" b="1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Ebrima" panose="02000000000000000000" pitchFamily="2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-6350" y="0"/>
            <a:ext cx="9150350" cy="1257300"/>
          </a:xfrm>
          <a:prstGeom prst="rect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円/楕円 12"/>
          <p:cNvSpPr/>
          <p:nvPr/>
        </p:nvSpPr>
        <p:spPr bwMode="auto">
          <a:xfrm>
            <a:off x="6350" y="685800"/>
            <a:ext cx="1065213" cy="1143000"/>
          </a:xfrm>
          <a:prstGeom prst="ellipse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" name="円/楕円 13"/>
          <p:cNvSpPr/>
          <p:nvPr/>
        </p:nvSpPr>
        <p:spPr bwMode="auto">
          <a:xfrm>
            <a:off x="1069975" y="685800"/>
            <a:ext cx="1085850" cy="1143000"/>
          </a:xfrm>
          <a:prstGeom prst="ellipse">
            <a:avLst/>
          </a:prstGeom>
          <a:solidFill>
            <a:srgbClr val="FA3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1235075"/>
            <a:ext cx="9137650" cy="66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err="1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まど</a:t>
            </a:r>
            <a:r>
              <a:rPr lang="ja-JP" altLang="en-US" sz="3600" dirty="0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上ポスター得々キャンペーン</a:t>
            </a:r>
            <a:r>
              <a:rPr lang="ja-JP" altLang="en-US" sz="1000" dirty="0">
                <a:solidFill>
                  <a:srgbClr val="FD35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　　　　　　　　　　　　　　　　　　　　　　　　　</a:t>
            </a:r>
            <a:endParaRPr lang="en-US" altLang="ja-JP" sz="1000" dirty="0">
              <a:solidFill>
                <a:srgbClr val="FD359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80" name="テキスト ボックス 20"/>
          <p:cNvSpPr txBox="1">
            <a:spLocks noChangeArrowheads="1"/>
          </p:cNvSpPr>
          <p:nvPr/>
        </p:nvSpPr>
        <p:spPr bwMode="auto">
          <a:xfrm>
            <a:off x="1493838" y="249238"/>
            <a:ext cx="5565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Vehicle Media</a:t>
            </a:r>
            <a:r>
              <a:rPr lang="ja-JP" altLang="en-US" sz="6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ja-JP" altLang="en-US" sz="1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地下鉄車両メディア</a:t>
            </a:r>
            <a:r>
              <a:rPr lang="en-US" altLang="ja-JP" sz="1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lang="ja-JP" altLang="en-US" sz="140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8" name="Rectangle 111"/>
          <p:cNvSpPr>
            <a:spLocks noChangeArrowheads="1"/>
          </p:cNvSpPr>
          <p:nvPr/>
        </p:nvSpPr>
        <p:spPr bwMode="auto">
          <a:xfrm>
            <a:off x="-13690" y="1905000"/>
            <a:ext cx="9144000" cy="45719"/>
          </a:xfrm>
          <a:prstGeom prst="rect">
            <a:avLst/>
          </a:prstGeom>
          <a:gradFill rotWithShape="1">
            <a:gsLst>
              <a:gs pos="0">
                <a:srgbClr val="FD359E"/>
              </a:gs>
              <a:gs pos="6000">
                <a:srgbClr val="FD359E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lIns="84885" tIns="42442" rIns="84885" bIns="42442" anchor="ctr"/>
          <a:lstStyle/>
          <a:p>
            <a:pPr>
              <a:defRPr/>
            </a:pPr>
            <a:endParaRPr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40916"/>
              </p:ext>
            </p:extLst>
          </p:nvPr>
        </p:nvGraphicFramePr>
        <p:xfrm>
          <a:off x="1041400" y="3276600"/>
          <a:ext cx="3305810" cy="1905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3730">
                  <a:extLst>
                    <a:ext uri="{9D8B030D-6E8A-4147-A177-3AD203B41FA5}">
                      <a16:colId xmlns:a16="http://schemas.microsoft.com/office/drawing/2014/main" val="72949476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6295148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0908114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81044736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路線名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枚　数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広告料金（円・税抜）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34469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シングル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ワイド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72269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浅草線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３００枚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314,000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628,000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39361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三田線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２５０枚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310,000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620,000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7108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新宿線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３１０枚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323,000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646,000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0149347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419601" y="3299791"/>
            <a:ext cx="46841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lang="ja-JP" altLang="en-US" dirty="0"/>
              <a:t>３線シングル・ワイドを</a:t>
            </a:r>
            <a:r>
              <a:rPr lang="ja-JP" altLang="en-US" sz="2000" b="1" dirty="0">
                <a:solidFill>
                  <a:srgbClr val="FF0000"/>
                </a:solidFill>
              </a:rPr>
              <a:t>５０％ＯＦＦ</a:t>
            </a:r>
            <a:r>
              <a:rPr lang="ja-JP" altLang="en-US" dirty="0"/>
              <a:t>にてご提供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kumimoji="1" lang="ja-JP" altLang="en-US" dirty="0"/>
              <a:t>シングル</a:t>
            </a:r>
            <a:r>
              <a:rPr lang="ja-JP" altLang="en-US" dirty="0"/>
              <a:t>　　</a:t>
            </a:r>
            <a:r>
              <a:rPr lang="en-US" altLang="ja-JP" dirty="0"/>
              <a:t>947,000</a:t>
            </a:r>
            <a:r>
              <a:rPr kumimoji="1" lang="ja-JP" altLang="en-US" dirty="0"/>
              <a:t>円</a:t>
            </a:r>
            <a:r>
              <a:rPr lang="ja-JP" altLang="en-US" dirty="0"/>
              <a:t>⇒  </a:t>
            </a:r>
            <a:r>
              <a:rPr lang="en-US" altLang="ja-JP" u="sng" dirty="0">
                <a:solidFill>
                  <a:srgbClr val="FF0000"/>
                </a:solidFill>
              </a:rPr>
              <a:t>500,000</a:t>
            </a:r>
            <a:r>
              <a:rPr lang="ja-JP" altLang="en-US" u="sng" dirty="0">
                <a:solidFill>
                  <a:srgbClr val="FF0000"/>
                </a:solidFill>
              </a:rPr>
              <a:t>円</a:t>
            </a:r>
            <a:endParaRPr lang="en-US" altLang="ja-JP" u="sng" dirty="0">
              <a:solidFill>
                <a:srgbClr val="FF0000"/>
              </a:solidFill>
            </a:endParaRPr>
          </a:p>
          <a:p>
            <a:r>
              <a:rPr lang="ja-JP" altLang="en-US" dirty="0"/>
              <a:t>　ワイド　　 </a:t>
            </a:r>
            <a:r>
              <a:rPr lang="en-US" altLang="ja-JP" dirty="0"/>
              <a:t>1,894.000</a:t>
            </a:r>
            <a:r>
              <a:rPr lang="ja-JP" altLang="en-US" dirty="0"/>
              <a:t>円⇒</a:t>
            </a:r>
            <a:r>
              <a:rPr lang="en-US" altLang="ja-JP" u="sng" dirty="0">
                <a:solidFill>
                  <a:srgbClr val="FF0000"/>
                </a:solidFill>
              </a:rPr>
              <a:t>1,000,000</a:t>
            </a:r>
            <a:r>
              <a:rPr lang="ja-JP" altLang="en-US" u="sng" dirty="0">
                <a:solidFill>
                  <a:srgbClr val="FF0000"/>
                </a:solidFill>
              </a:rPr>
              <a:t>円</a:t>
            </a:r>
            <a:endParaRPr lang="en-US" altLang="ja-JP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3372"/>
            <a:ext cx="1205510" cy="12055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</TotalTime>
  <Words>211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メイリオ</vt:lpstr>
      <vt:lpstr>Arial</vt:lpstr>
      <vt:lpstr>Calibri</vt:lpstr>
      <vt:lpstr>Ebrima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ota-a</dc:creator>
  <cp:lastModifiedBy>tarigaru</cp:lastModifiedBy>
  <cp:revision>179</cp:revision>
  <cp:lastPrinted>2019-12-19T01:26:54Z</cp:lastPrinted>
  <dcterms:created xsi:type="dcterms:W3CDTF">2013-10-17T06:40:23Z</dcterms:created>
  <dcterms:modified xsi:type="dcterms:W3CDTF">2020-04-03T03:55:15Z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