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65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2F9F"/>
    <a:srgbClr val="FFFF66"/>
    <a:srgbClr val="F600C1"/>
    <a:srgbClr val="8FFF71"/>
    <a:srgbClr val="77FF6D"/>
    <a:srgbClr val="4F03E7"/>
    <a:srgbClr val="FF99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D06DB-4865-4D5F-AF56-EBC7F34BA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153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5B56-1B73-42D9-80CF-E6567CF06B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564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046B5-8277-434A-B1A3-310A71AE9D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162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53D75-3AEE-4B99-8C9E-9678A2E90F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651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5BC46-CCE5-4F3F-9E52-55F0B203B2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400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EF956-0138-49F1-B70C-5A4C504C4B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834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6D398-C0F4-40CC-B529-4E927A75BB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295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B3133-EFBC-42CF-9FCA-A45284B8DC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9027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373D4-082B-4AC0-844C-747260F88B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2139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70DFA-F048-40CC-8C22-BA6B0D60C6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816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8CAA4-F458-4077-BF1D-A53001E9F1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5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0307A785-32FF-4064-973C-F4084F344F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458494"/>
              </p:ext>
            </p:extLst>
          </p:nvPr>
        </p:nvGraphicFramePr>
        <p:xfrm>
          <a:off x="304800" y="3851275"/>
          <a:ext cx="8686800" cy="217199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媒　　体</a:t>
                      </a:r>
                      <a:endParaRPr kumimoji="1" lang="en-US" altLang="ja-JP" sz="1300" b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9" marR="91449" marT="45722" marB="4572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中</a:t>
                      </a:r>
                      <a:r>
                        <a:rPr kumimoji="1" lang="ja-JP" altLang="en-US" sz="1300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づり</a:t>
                      </a:r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（単線、エアポートリンクセットはのぞく）　掲出期間２・３日の商品</a:t>
                      </a:r>
                      <a:endParaRPr kumimoji="1" lang="ja-JP" altLang="en-US" sz="13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9" marR="91449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　　容</a:t>
                      </a:r>
                      <a:endParaRPr kumimoji="1" lang="en-US" altLang="ja-JP" sz="1300" b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9" marR="91449" marT="45722" marB="4572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掲出期間を　２・３日（１期）⇒７日（３期）　とする。</a:t>
                      </a:r>
                      <a:endParaRPr kumimoji="1" lang="ja-JP" altLang="en-US" sz="1300" b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9" marR="91449" marT="45722" marB="4572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料　　金</a:t>
                      </a:r>
                      <a:endParaRPr kumimoji="1" lang="ja-JP" altLang="en-US" sz="1300" b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9" marR="91449" marT="45722" marB="4572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２・３日料金</a:t>
                      </a:r>
                      <a:endParaRPr kumimoji="1" lang="ja-JP" altLang="en-US" sz="1300" b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9" marR="91449" marT="45722" marB="4572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期　　間</a:t>
                      </a:r>
                      <a:endParaRPr kumimoji="1" lang="en-US" altLang="ja-JP" sz="13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9" marR="91449" marT="45722" marB="4572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3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</a:t>
                      </a:r>
                      <a:r>
                        <a:rPr kumimoji="1" lang="ja-JP" altLang="en-US" sz="13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年４月１日（水）～</a:t>
                      </a:r>
                      <a:r>
                        <a:rPr kumimoji="1" lang="en-US" altLang="ja-JP" sz="13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2021</a:t>
                      </a:r>
                      <a:r>
                        <a:rPr kumimoji="1" lang="ja-JP" altLang="en-US" sz="13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ja-JP" altLang="en-US" sz="13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３月３１日（水）　掲出開始分</a:t>
                      </a:r>
                      <a:endParaRPr kumimoji="1" lang="ja-JP" altLang="en-US" sz="13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9" marR="91449" marT="45722" marB="4572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7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注意事項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9" marR="91449" marT="45722" marB="4572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・官庁割引はじめ、他の割引キャンペーンとの併用は不可。</a:t>
                      </a:r>
                      <a:endParaRPr kumimoji="1" lang="en-US" altLang="ja-JP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・パチンコ広告は適用不可。</a:t>
                      </a:r>
                      <a:endParaRPr kumimoji="1" lang="en-US" altLang="ja-JP" sz="1300" b="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en-US" altLang="ja-JP" sz="13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GW</a:t>
                      </a:r>
                      <a:r>
                        <a:rPr kumimoji="1" lang="ja-JP" altLang="en-US" sz="1300" b="0" baseline="0" dirty="0" err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</a:t>
                      </a:r>
                      <a:r>
                        <a:rPr kumimoji="1" lang="ja-JP" altLang="en-US" sz="13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お盆、年末年始の特別期間については</a:t>
                      </a:r>
                      <a:r>
                        <a:rPr kumimoji="1" lang="en-US" altLang="ja-JP" sz="13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3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日間を１期とし、特別期間を含め３期掲出可とする。</a:t>
                      </a:r>
                      <a:endParaRPr kumimoji="1" lang="en-US" altLang="ja-JP" sz="13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49" marR="91449" marT="45722" marB="45722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466725" y="2363788"/>
            <a:ext cx="8235950" cy="1143000"/>
          </a:xfrm>
          <a:prstGeom prst="rect">
            <a:avLst/>
          </a:prstGeom>
          <a:gradFill flip="none" rotWithShape="1">
            <a:gsLst>
              <a:gs pos="28000">
                <a:srgbClr val="FFFF66"/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>
                <a:solidFill>
                  <a:srgbClr val="0000FF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　</a:t>
            </a:r>
            <a:r>
              <a:rPr lang="ja-JP" altLang="en-US" sz="2400" b="1" dirty="0">
                <a:solidFill>
                  <a:srgbClr val="0000FF"/>
                </a:solidFill>
                <a:latin typeface="Ebrima" panose="02000000000000000000" pitchFamily="2" charset="0"/>
                <a:cs typeface="Ebrima" panose="02000000000000000000" pitchFamily="2" charset="0"/>
              </a:rPr>
              <a:t>　　 </a:t>
            </a:r>
            <a:r>
              <a:rPr lang="ja-JP" altLang="en-US" sz="22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Ebrima" panose="02000000000000000000" pitchFamily="2" charset="0"/>
              </a:rPr>
              <a:t>中</a:t>
            </a:r>
            <a:r>
              <a:rPr lang="ja-JP" altLang="en-US" sz="2200" b="1" dirty="0" err="1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Ebrima" panose="02000000000000000000" pitchFamily="2" charset="0"/>
              </a:rPr>
              <a:t>づり</a:t>
            </a:r>
            <a:r>
              <a:rPr lang="en-US" altLang="ja-JP" sz="22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Ebrima" panose="02000000000000000000" pitchFamily="2" charset="0"/>
              </a:rPr>
              <a:t>2</a:t>
            </a:r>
            <a:r>
              <a:rPr lang="ja-JP" altLang="en-US" sz="22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Ebrima" panose="02000000000000000000" pitchFamily="2" charset="0"/>
              </a:rPr>
              <a:t>・</a:t>
            </a:r>
            <a:r>
              <a:rPr lang="en-US" altLang="ja-JP" sz="22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Ebrima" panose="02000000000000000000" pitchFamily="2" charset="0"/>
              </a:rPr>
              <a:t>3</a:t>
            </a:r>
            <a:r>
              <a:rPr lang="ja-JP" altLang="en-US" sz="22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Ebrima" panose="02000000000000000000" pitchFamily="2" charset="0"/>
              </a:rPr>
              <a:t>日料金で７日間掲出可能！</a:t>
            </a:r>
            <a:endParaRPr lang="en-US" altLang="ja-JP" sz="2200" b="1" dirty="0">
              <a:solidFill>
                <a:schemeClr val="tx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Ebrima" panose="02000000000000000000" pitchFamily="2" charset="0"/>
            </a:endParaRPr>
          </a:p>
          <a:p>
            <a:pPr>
              <a:defRPr/>
            </a:pPr>
            <a:r>
              <a:rPr lang="ja-JP" altLang="en-US" sz="22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Ebrima" panose="02000000000000000000" pitchFamily="2" charset="0"/>
              </a:rPr>
              <a:t>　　 全線シングル・ワイドが</a:t>
            </a:r>
            <a:r>
              <a:rPr lang="ja-JP" altLang="en-US" sz="2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Ebrima" panose="02000000000000000000" pitchFamily="2" charset="0"/>
              </a:rPr>
              <a:t>実質４２％ＯＦＦ！！</a:t>
            </a:r>
            <a:endParaRPr lang="en-US" altLang="ja-JP" sz="2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Ebrima" panose="02000000000000000000" pitchFamily="2" charset="0"/>
            </a:endParaRPr>
          </a:p>
          <a:p>
            <a:pPr>
              <a:lnSpc>
                <a:spcPts val="1000"/>
              </a:lnSpc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Ebrima" panose="02000000000000000000" pitchFamily="2" charset="0"/>
              </a:rPr>
              <a:t>　　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Ebrima" panose="02000000000000000000" pitchFamily="2" charset="0"/>
            </a:endParaRPr>
          </a:p>
          <a:p>
            <a:pPr>
              <a:lnSpc>
                <a:spcPts val="1000"/>
              </a:lnSpc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Ebrima" panose="02000000000000000000" pitchFamily="2" charset="0"/>
              </a:rPr>
              <a:t>　　　 </a:t>
            </a:r>
            <a:r>
              <a:rPr lang="ja-JP" altLang="en-US" sz="14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Ebrima" panose="02000000000000000000" pitchFamily="2" charset="0"/>
              </a:rPr>
              <a:t>★</a:t>
            </a:r>
            <a:r>
              <a:rPr lang="ja-JP" altLang="en-US" sz="14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全線シングル</a:t>
            </a:r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135</a:t>
            </a:r>
            <a:r>
              <a:rPr lang="ja-JP" altLang="en-US" sz="14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万円⇒</a:t>
            </a:r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78</a:t>
            </a:r>
            <a:r>
              <a:rPr lang="ja-JP" altLang="en-US" sz="14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　　　★全線ワイド</a:t>
            </a:r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270</a:t>
            </a:r>
            <a:r>
              <a:rPr lang="ja-JP" altLang="en-US" sz="14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万円⇒</a:t>
            </a:r>
            <a:r>
              <a:rPr lang="en-US" altLang="ja-JP" sz="14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156</a:t>
            </a:r>
            <a:r>
              <a:rPr lang="ja-JP" altLang="en-US" sz="1400" b="1" dirty="0">
                <a:solidFill>
                  <a:schemeClr val="tx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-6350" y="0"/>
            <a:ext cx="9150350" cy="1257300"/>
          </a:xfrm>
          <a:prstGeom prst="rect">
            <a:avLst/>
          </a:prstGeom>
          <a:solidFill>
            <a:srgbClr val="FA38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3" name="円/楕円 12"/>
          <p:cNvSpPr/>
          <p:nvPr/>
        </p:nvSpPr>
        <p:spPr bwMode="auto">
          <a:xfrm>
            <a:off x="6350" y="685800"/>
            <a:ext cx="1065213" cy="1143000"/>
          </a:xfrm>
          <a:prstGeom prst="ellipse">
            <a:avLst/>
          </a:prstGeom>
          <a:solidFill>
            <a:srgbClr val="FA38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4" name="円/楕円 13"/>
          <p:cNvSpPr/>
          <p:nvPr/>
        </p:nvSpPr>
        <p:spPr bwMode="auto">
          <a:xfrm>
            <a:off x="1069975" y="685800"/>
            <a:ext cx="1085850" cy="1143000"/>
          </a:xfrm>
          <a:prstGeom prst="ellipse">
            <a:avLst/>
          </a:prstGeom>
          <a:solidFill>
            <a:srgbClr val="FA38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0" y="1235075"/>
            <a:ext cx="9137650" cy="908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>
                <a:solidFill>
                  <a:srgbClr val="FD35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中</a:t>
            </a:r>
            <a:r>
              <a:rPr lang="ja-JP" altLang="en-US" dirty="0" err="1">
                <a:solidFill>
                  <a:srgbClr val="FD35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づり</a:t>
            </a:r>
            <a:r>
              <a:rPr lang="ja-JP" altLang="en-US" dirty="0">
                <a:solidFill>
                  <a:srgbClr val="FD35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特別キャンペーン</a:t>
            </a:r>
            <a:r>
              <a:rPr lang="ja-JP" altLang="en-US" sz="1100" dirty="0">
                <a:solidFill>
                  <a:srgbClr val="FD35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　　　　　　　　　　　　　　　　　　　　　　　　　　　　　　　　　　　　　　　　　　　　　　　　　　　　</a:t>
            </a:r>
            <a:endParaRPr lang="en-US" altLang="ja-JP" sz="1100" dirty="0">
              <a:solidFill>
                <a:srgbClr val="FD359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80" name="テキスト ボックス 20"/>
          <p:cNvSpPr txBox="1">
            <a:spLocks noChangeArrowheads="1"/>
          </p:cNvSpPr>
          <p:nvPr/>
        </p:nvSpPr>
        <p:spPr bwMode="auto">
          <a:xfrm>
            <a:off x="1493838" y="249238"/>
            <a:ext cx="55657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chemeClr val="bg1"/>
                </a:solidFill>
                <a:latin typeface="Arial" charset="0"/>
              </a:rPr>
              <a:t>Vehicle Media</a:t>
            </a:r>
            <a:r>
              <a:rPr lang="ja-JP" altLang="en-US" sz="6000" b="1">
                <a:solidFill>
                  <a:schemeClr val="bg1"/>
                </a:solidFill>
                <a:latin typeface="Arial" charset="0"/>
              </a:rPr>
              <a:t> </a:t>
            </a:r>
            <a:r>
              <a:rPr lang="ja-JP" altLang="en-US" sz="1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地下鉄車両メディア</a:t>
            </a:r>
            <a:r>
              <a:rPr lang="en-US" altLang="ja-JP" sz="1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 </a:t>
            </a:r>
            <a:endParaRPr lang="ja-JP" altLang="en-US" sz="1400">
              <a:solidFill>
                <a:schemeClr val="bg1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8" name="Rectangle 111"/>
          <p:cNvSpPr>
            <a:spLocks noChangeArrowheads="1"/>
          </p:cNvSpPr>
          <p:nvPr/>
        </p:nvSpPr>
        <p:spPr bwMode="auto">
          <a:xfrm>
            <a:off x="-12700" y="2143125"/>
            <a:ext cx="9144000" cy="71438"/>
          </a:xfrm>
          <a:prstGeom prst="rect">
            <a:avLst/>
          </a:prstGeom>
          <a:gradFill rotWithShape="1">
            <a:gsLst>
              <a:gs pos="0">
                <a:srgbClr val="FD359E"/>
              </a:gs>
              <a:gs pos="6000">
                <a:srgbClr val="FD359E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0" scaled="1"/>
          </a:gradFill>
          <a:ln>
            <a:noFill/>
          </a:ln>
          <a:effectLst/>
        </p:spPr>
        <p:txBody>
          <a:bodyPr wrap="none" lIns="84885" tIns="42442" rIns="84885" bIns="42442" anchor="ctr"/>
          <a:lstStyle/>
          <a:p>
            <a:pPr>
              <a:defRPr/>
            </a:pPr>
            <a:endParaRPr lang="ja-JP" altLang="en-US"/>
          </a:p>
        </p:txBody>
      </p:sp>
      <p:pic>
        <p:nvPicPr>
          <p:cNvPr id="2083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613" y="0"/>
            <a:ext cx="1703387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1418</TotalTime>
  <Words>177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HGP創英角ｺﾞｼｯｸUB</vt:lpstr>
      <vt:lpstr>メイリオ</vt:lpstr>
      <vt:lpstr>Arial</vt:lpstr>
      <vt:lpstr>Calibri</vt:lpstr>
      <vt:lpstr>Ebrima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ota-a</dc:creator>
  <cp:lastModifiedBy>tarigaru</cp:lastModifiedBy>
  <cp:revision>131</cp:revision>
  <cp:lastPrinted>2019-02-08T01:01:14Z</cp:lastPrinted>
  <dcterms:created xsi:type="dcterms:W3CDTF">2013-10-17T06:40:23Z</dcterms:created>
  <dcterms:modified xsi:type="dcterms:W3CDTF">2020-04-03T04:01:33Z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